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59" r:id="rId3"/>
    <p:sldId id="258" r:id="rId4"/>
    <p:sldId id="265" r:id="rId5"/>
    <p:sldId id="277" r:id="rId6"/>
    <p:sldId id="272" r:id="rId7"/>
    <p:sldId id="273" r:id="rId8"/>
    <p:sldId id="264" r:id="rId9"/>
    <p:sldId id="271" r:id="rId10"/>
    <p:sldId id="274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27F07ED-4BD2-4E11-A5ED-B599F246D1C9}">
          <p14:sldIdLst>
            <p14:sldId id="268"/>
            <p14:sldId id="259"/>
            <p14:sldId id="258"/>
            <p14:sldId id="265"/>
            <p14:sldId id="277"/>
            <p14:sldId id="272"/>
            <p14:sldId id="273"/>
            <p14:sldId id="264"/>
            <p14:sldId id="271"/>
            <p14:sldId id="274"/>
            <p14:sldId id="279"/>
          </p14:sldIdLst>
        </p14:section>
        <p14:section name="Раздел без заголовка" id="{6A71BD2F-7EA6-45DF-9877-9E91344111B9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79EA"/>
    <a:srgbClr val="9999FF"/>
    <a:srgbClr val="800080"/>
    <a:srgbClr val="33CCFF"/>
    <a:srgbClr val="FF6600"/>
    <a:srgbClr val="FF9933"/>
    <a:srgbClr val="FFFF66"/>
    <a:srgbClr val="F5F508"/>
    <a:srgbClr val="8CFA12"/>
    <a:srgbClr val="68E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NP\Desktop\&#1044;&#1080;&#1072;&#1075;&#1088;&#1072;&#1084;&#1084;&#1099;\6%20&#1084;&#1077;&#1089;%202023%20&#1075;&#1086;&#1076;&#1072;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2023г.</a:t>
            </a:r>
          </a:p>
        </c:rich>
      </c:tx>
      <c:layout>
        <c:manualLayout>
          <c:xMode val="edge"/>
          <c:yMode val="edge"/>
          <c:x val="0.33061960366338461"/>
          <c:y val="4.3070790870153509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4240981505219"/>
          <c:y val="0.18939420689005801"/>
          <c:w val="0.54415753597620353"/>
          <c:h val="0.7196983008150983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6B3A-4AF1-A4A2-B2C0244760E5}"/>
              </c:ext>
            </c:extLst>
          </c:dPt>
          <c:dPt>
            <c:idx val="1"/>
            <c:bubble3D val="0"/>
            <c:explosion val="1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6B3A-4AF1-A4A2-B2C0244760E5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6B3A-4AF1-A4A2-B2C0244760E5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6B3A-4AF1-A4A2-B2C0244760E5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9-6B3A-4AF1-A4A2-B2C0244760E5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3A-4AF1-A4A2-B2C0244760E5}"/>
                </c:ext>
              </c:extLst>
            </c:dLbl>
            <c:dLbl>
              <c:idx val="1"/>
              <c:layout>
                <c:manualLayout>
                  <c:x val="-5.6648777579010164E-2"/>
                  <c:y val="-9.9651220727455733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3A-4AF1-A4A2-B2C0244760E5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3A-4AF1-A4A2-B2C0244760E5}"/>
                </c:ext>
              </c:extLst>
            </c:dLbl>
            <c:dLbl>
              <c:idx val="3"/>
              <c:layout>
                <c:manualLayout>
                  <c:x val="-4.3231961836612973E-2"/>
                  <c:y val="-1.245640259093171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3A-4AF1-A4A2-B2C0244760E5}"/>
                </c:ext>
              </c:extLst>
            </c:dLbl>
            <c:dLbl>
              <c:idx val="4"/>
              <c:layout>
                <c:manualLayout>
                  <c:x val="7.7450104259755737E-2"/>
                  <c:y val="-1.636278634876112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3A-4AF1-A4A2-B2C0244760E5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доходов2023'!$A$8:$A$12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Дотация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доходов2023'!$C$8:$C$12</c:f>
              <c:numCache>
                <c:formatCode>#,##0.00</c:formatCode>
                <c:ptCount val="5"/>
                <c:pt idx="0">
                  <c:v>27698922.740000002</c:v>
                </c:pt>
                <c:pt idx="1">
                  <c:v>3196650.2600000002</c:v>
                </c:pt>
                <c:pt idx="2">
                  <c:v>21423126</c:v>
                </c:pt>
                <c:pt idx="3">
                  <c:v>580389.92000000004</c:v>
                </c:pt>
                <c:pt idx="4">
                  <c:v>458785.91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3A-4AF1-A4A2-B2C0244760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2022г.</a:t>
            </a:r>
          </a:p>
        </c:rich>
      </c:tx>
      <c:layout>
        <c:manualLayout>
          <c:xMode val="edge"/>
          <c:yMode val="edge"/>
          <c:x val="0.38025293807885835"/>
          <c:y val="4.1789575832720423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4240981505219"/>
          <c:y val="0.18939420689005801"/>
          <c:w val="0.54415753597620353"/>
          <c:h val="0.7196983008150983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8793-4EAF-B6C2-97E31420207A}"/>
              </c:ext>
            </c:extLst>
          </c:dPt>
          <c:dPt>
            <c:idx val="1"/>
            <c:bubble3D val="0"/>
            <c:explosion val="1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8793-4EAF-B6C2-97E31420207A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8793-4EAF-B6C2-97E31420207A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8793-4EAF-B6C2-97E31420207A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9-8793-4EAF-B6C2-97E31420207A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93-4EAF-B6C2-97E31420207A}"/>
                </c:ext>
              </c:extLst>
            </c:dLbl>
            <c:dLbl>
              <c:idx val="1"/>
              <c:layout>
                <c:manualLayout>
                  <c:x val="-5.6648777579010164E-2"/>
                  <c:y val="-9.9651220727455733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93-4EAF-B6C2-97E31420207A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93-4EAF-B6C2-97E31420207A}"/>
                </c:ext>
              </c:extLst>
            </c:dLbl>
            <c:dLbl>
              <c:idx val="3"/>
              <c:layout>
                <c:manualLayout>
                  <c:x val="-4.3231961836612973E-2"/>
                  <c:y val="-1.245640259093171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93-4EAF-B6C2-97E31420207A}"/>
                </c:ext>
              </c:extLst>
            </c:dLbl>
            <c:dLbl>
              <c:idx val="4"/>
              <c:layout>
                <c:manualLayout>
                  <c:x val="7.7450104259755737E-2"/>
                  <c:y val="-1.636278634876112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793-4EAF-B6C2-97E31420207A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доходов2022 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Дотация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доходов2022 '!$C$8:$C$12</c:f>
              <c:numCache>
                <c:formatCode>General</c:formatCode>
                <c:ptCount val="5"/>
                <c:pt idx="0">
                  <c:v>22407397.420000002</c:v>
                </c:pt>
                <c:pt idx="1">
                  <c:v>2088110.45</c:v>
                </c:pt>
                <c:pt idx="2">
                  <c:v>18685385</c:v>
                </c:pt>
                <c:pt idx="3" formatCode="#,##0.0">
                  <c:v>520116.82</c:v>
                </c:pt>
                <c:pt idx="4" formatCode="#,##0.0">
                  <c:v>46438.93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793-4EAF-B6C2-97E314202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Основные источники собственных доходов за</a:t>
            </a:r>
            <a:r>
              <a:rPr lang="ru-RU" baseline="0"/>
              <a:t> январь-июнь</a:t>
            </a:r>
            <a:r>
              <a:rPr lang="ru-RU"/>
              <a:t> 2023 г.</a:t>
            </a:r>
          </a:p>
        </c:rich>
      </c:tx>
      <c:layout>
        <c:manualLayout>
          <c:xMode val="edge"/>
          <c:yMode val="edge"/>
          <c:x val="0.14383701570885729"/>
          <c:y val="2.6359044862981872E-2"/>
        </c:manualLayout>
      </c:layout>
      <c:overlay val="0"/>
      <c:spPr>
        <a:noFill/>
        <a:ln w="25400">
          <a:noFill/>
        </a:ln>
      </c:spPr>
    </c:title>
    <c:autoTitleDeleted val="0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557213930348253E-2"/>
          <c:y val="0.2076981470130605"/>
          <c:w val="0.43880597514600583"/>
          <c:h val="0.76067271376191858"/>
        </c:manualLayout>
      </c:layout>
      <c:pie3DChart>
        <c:varyColors val="1"/>
        <c:ser>
          <c:idx val="0"/>
          <c:order val="0"/>
          <c:spPr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203200" h="215900"/>
              <a:contourClr>
                <a:srgbClr val="000000"/>
              </a:contourClr>
            </a:sp3d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473F-467D-9223-F27B8BD57FEE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73F-467D-9223-F27B8BD57FEE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73F-467D-9223-F27B8BD57FEE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473F-467D-9223-F27B8BD57FEE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473F-467D-9223-F27B8BD57FEE}"/>
              </c:ext>
            </c:extLst>
          </c:dPt>
          <c:dPt>
            <c:idx val="5"/>
            <c:bubble3D val="0"/>
            <c:spPr>
              <a:solidFill>
                <a:srgbClr val="CAD319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outerShdw dist="2413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73F-467D-9223-F27B8BD57FEE}"/>
              </c:ext>
            </c:extLst>
          </c:dPt>
          <c:dPt>
            <c:idx val="6"/>
            <c:bubble3D val="0"/>
            <c:spPr>
              <a:solidFill>
                <a:srgbClr val="F1FF3F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73F-467D-9223-F27B8BD57FEE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73F-467D-9223-F27B8BD57FEE}"/>
              </c:ext>
            </c:extLst>
          </c:dPt>
          <c:dPt>
            <c:idx val="8"/>
            <c:bubble3D val="0"/>
            <c:spPr>
              <a:solidFill>
                <a:schemeClr val="accent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473F-467D-9223-F27B8BD57FEE}"/>
              </c:ext>
            </c:extLst>
          </c:dPt>
          <c:dLbls>
            <c:dLbl>
              <c:idx val="0"/>
              <c:layout>
                <c:manualLayout>
                  <c:x val="-3.6004328749951034E-2"/>
                  <c:y val="-0.16898413023839881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3F-467D-9223-F27B8BD57FEE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3F-467D-9223-F27B8BD57FEE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3F-467D-9223-F27B8BD57FEE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73F-467D-9223-F27B8BD57FEE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3F-467D-9223-F27B8BD57FEE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3F-467D-9223-F27B8BD57FEE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3F-467D-9223-F27B8BD57FEE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73F-467D-9223-F27B8BD57FEE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73F-467D-9223-F27B8BD57FEE}"/>
                </c:ext>
              </c:extLst>
            </c:dLbl>
            <c:dLbl>
              <c:idx val="9"/>
              <c:layout>
                <c:manualLayout>
                  <c:x val="2.3128011517217065E-2"/>
                  <c:y val="-5.84540241822290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73F-467D-9223-F27B8BD57FEE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ysClr val="windowText" lastClr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'Основн. источники собств. дох.'!$A$6:$A$14</c:f>
              <c:strCache>
                <c:ptCount val="9"/>
                <c:pt idx="0">
                  <c:v>Подоходный налог</c:v>
                </c:pt>
                <c:pt idx="1">
                  <c:v>Налог на прибыль</c:v>
                </c:pt>
                <c:pt idx="2">
                  <c:v>Налог на недвижимость</c:v>
                </c:pt>
                <c:pt idx="3">
                  <c:v>Земельный налог</c:v>
                </c:pt>
                <c:pt idx="4">
                  <c:v>Налог на добавленную стоимость</c:v>
                </c:pt>
                <c:pt idx="5">
                  <c:v>Другие налоги от выручки</c:v>
                </c:pt>
                <c:pt idx="6">
                  <c:v>Компенсируемые расходы государства</c:v>
                </c:pt>
                <c:pt idx="7">
                  <c:v>Дивиденды</c:v>
                </c:pt>
                <c:pt idx="8">
                  <c:v>Иные доходы</c:v>
                </c:pt>
              </c:strCache>
            </c:strRef>
          </c:cat>
          <c:val>
            <c:numRef>
              <c:f>'Основн. источники собств. дох.'!$D$6:$D$14</c:f>
              <c:numCache>
                <c:formatCode>0.00</c:formatCode>
                <c:ptCount val="9"/>
                <c:pt idx="0">
                  <c:v>14446399.689999999</c:v>
                </c:pt>
                <c:pt idx="1">
                  <c:v>768534.6</c:v>
                </c:pt>
                <c:pt idx="2">
                  <c:v>2095459.78</c:v>
                </c:pt>
                <c:pt idx="3">
                  <c:v>444574.09</c:v>
                </c:pt>
                <c:pt idx="4">
                  <c:v>6224692.1799999997</c:v>
                </c:pt>
                <c:pt idx="5">
                  <c:v>2839037.33</c:v>
                </c:pt>
                <c:pt idx="6">
                  <c:v>1354619.13</c:v>
                </c:pt>
                <c:pt idx="7">
                  <c:v>1097279.93</c:v>
                </c:pt>
                <c:pt idx="8">
                  <c:v>1624976.2700000058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73F-467D-9223-F27B8BD57F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942247424295849"/>
          <c:y val="7.9014962873230593E-2"/>
          <c:w val="0.32314451365221142"/>
          <c:h val="0.86792852816474875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3175">
      <a:noFill/>
      <a:prstDash val="solid"/>
    </a:ln>
    <a:effectLst>
      <a:outerShdw sx="1000" sy="1000" algn="ctr" rotWithShape="0">
        <a:srgbClr val="000000"/>
      </a:outerShdw>
    </a:effectLst>
    <a:scene3d>
      <a:camera prst="orthographicFront"/>
      <a:lightRig rig="threePt" dir="t"/>
    </a:scene3d>
    <a:sp3d>
      <a:bevelT w="0"/>
    </a:sp3d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Анализ капитальных вложений в основные фонды за I полугодие 2023 г. </a:t>
            </a:r>
            <a:endParaRPr lang="en-US" sz="1800" b="1" i="0" u="none" strike="noStrike" baseline="0" dirty="0">
              <a:solidFill>
                <a:srgbClr val="000000"/>
              </a:solidFill>
              <a:latin typeface="Arial Cyr"/>
              <a:cs typeface="Arial Cyr"/>
            </a:endParaRPr>
          </a:p>
          <a:p>
            <a:pPr>
              <a:defRPr sz="1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2022 г.</a:t>
            </a:r>
          </a:p>
        </c:rich>
      </c:tx>
      <c:layout>
        <c:manualLayout>
          <c:xMode val="edge"/>
          <c:yMode val="edge"/>
          <c:x val="0.16848627094690086"/>
          <c:y val="1.7341462657514788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noFill/>
          <a:prstDash val="solid"/>
        </a:ln>
        <a:scene3d>
          <a:camera prst="orthographicFront"/>
          <a:lightRig rig="threePt" dir="t"/>
        </a:scene3d>
        <a:sp3d>
          <a:bevelT/>
        </a:sp3d>
      </c:spPr>
    </c:sideWall>
    <c:backWall>
      <c:thickness val="0"/>
      <c:spPr>
        <a:noFill/>
        <a:ln w="12700">
          <a:noFill/>
          <a:prstDash val="solid"/>
        </a:ln>
        <a:scene3d>
          <a:camera prst="orthographicFront"/>
          <a:lightRig rig="threePt" dir="t"/>
        </a:scene3d>
        <a:sp3d>
          <a:bevelT/>
        </a:sp3d>
      </c:spPr>
    </c:backWall>
    <c:plotArea>
      <c:layout>
        <c:manualLayout>
          <c:layoutTarget val="inner"/>
          <c:xMode val="edge"/>
          <c:yMode val="edge"/>
          <c:x val="0.13126860201769158"/>
          <c:y val="0.13066670920140275"/>
          <c:w val="0.85619576934011199"/>
          <c:h val="0.6973335603299351"/>
        </c:manualLayout>
      </c:layout>
      <c:bar3DChart>
        <c:barDir val="col"/>
        <c:grouping val="clustered"/>
        <c:varyColors val="0"/>
        <c:ser>
          <c:idx val="0"/>
          <c:order val="0"/>
          <c:tx>
            <c:v>I полугодие 2023 г.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8.7988659887459422E-3"/>
                  <c:y val="-3.12452482740967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C2-4BD0-9561-3FF25094D98D}"/>
                </c:ext>
              </c:extLst>
            </c:dLbl>
            <c:dLbl>
              <c:idx val="1"/>
              <c:layout>
                <c:manualLayout>
                  <c:x val="6.8144658147239788E-3"/>
                  <c:y val="-2.147952030013715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C2-4BD0-9561-3FF25094D98D}"/>
                </c:ext>
              </c:extLst>
            </c:dLbl>
            <c:dLbl>
              <c:idx val="2"/>
              <c:layout>
                <c:manualLayout>
                  <c:x val="-4.1285993622381901E-3"/>
                  <c:y val="-2.061360779684198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C2-4BD0-9561-3FF25094D98D}"/>
                </c:ext>
              </c:extLst>
            </c:dLbl>
            <c:dLbl>
              <c:idx val="3"/>
              <c:layout>
                <c:manualLayout>
                  <c:x val="1.460900037768503E-3"/>
                  <c:y val="-2.539704371014758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C2-4BD0-9561-3FF25094D98D}"/>
                </c:ext>
              </c:extLst>
            </c:dLbl>
            <c:dLbl>
              <c:idx val="4"/>
              <c:layout>
                <c:manualLayout>
                  <c:x val="-1.8479196248010095E-2"/>
                  <c:y val="-1.735378055908950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C2-4BD0-9561-3FF25094D98D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4.608294930875576E-3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C2-4BD0-9561-3FF25094D98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капрасходов'!$D$6:$D$10</c:f>
              <c:numCache>
                <c:formatCode>_(* #,##0.0_);_(* \(#,##0.0\);_(* "-"??_);_(@_)</c:formatCode>
                <c:ptCount val="5"/>
                <c:pt idx="0">
                  <c:v>49.3</c:v>
                </c:pt>
                <c:pt idx="1">
                  <c:v>270.8</c:v>
                </c:pt>
                <c:pt idx="2">
                  <c:v>9.1999999999999993</c:v>
                </c:pt>
                <c:pt idx="3">
                  <c:v>18.600000000000001</c:v>
                </c:pt>
                <c:pt idx="4">
                  <c:v>347.90000000000003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C2-4BD0-9561-3FF25094D98D}"/>
            </c:ext>
          </c:extLst>
        </c:ser>
        <c:ser>
          <c:idx val="1"/>
          <c:order val="1"/>
          <c:tx>
            <c:v>I полугодие 2022 г.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1.1131805018837589E-2"/>
                  <c:y val="-2.761923218146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C2-4BD0-9561-3FF25094D98D}"/>
                </c:ext>
              </c:extLst>
            </c:dLbl>
            <c:dLbl>
              <c:idx val="1"/>
              <c:layout>
                <c:manualLayout>
                  <c:x val="2.1430756947731149E-2"/>
                  <c:y val="-2.877969948079642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0C2-4BD0-9561-3FF25094D98D}"/>
                </c:ext>
              </c:extLst>
            </c:dLbl>
            <c:dLbl>
              <c:idx val="2"/>
              <c:layout>
                <c:manualLayout>
                  <c:x val="4.324135029569391E-3"/>
                  <c:y val="-3.023148307334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C2-4BD0-9561-3FF25094D98D}"/>
                </c:ext>
              </c:extLst>
            </c:dLbl>
            <c:dLbl>
              <c:idx val="3"/>
              <c:layout>
                <c:manualLayout>
                  <c:x val="1.2965711936281078E-2"/>
                  <c:y val="-2.147111523723289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C2-4BD0-9561-3FF25094D98D}"/>
                </c:ext>
              </c:extLst>
            </c:dLbl>
            <c:dLbl>
              <c:idx val="4"/>
              <c:layout>
                <c:manualLayout>
                  <c:x val="1.9983601776553776E-2"/>
                  <c:y val="-1.960175283766387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C2-4BD0-9561-3FF25094D98D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68294930875576032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0C2-4BD0-9561-3FF25094D98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C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капрасходов'!$E$6:$E$10</c:f>
              <c:numCache>
                <c:formatCode>_(* #,##0.0_);_(* \(#,##0.0\);_(* "-"??_);_(@_)</c:formatCode>
                <c:ptCount val="5"/>
                <c:pt idx="0">
                  <c:v>93.3</c:v>
                </c:pt>
                <c:pt idx="1">
                  <c:v>179.5</c:v>
                </c:pt>
                <c:pt idx="2">
                  <c:v>79</c:v>
                </c:pt>
                <c:pt idx="3">
                  <c:v>15.8</c:v>
                </c:pt>
                <c:pt idx="4">
                  <c:v>367.6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0C2-4BD0-9561-3FF25094D9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9218112"/>
        <c:axId val="1"/>
        <c:axId val="0"/>
      </c:bar3DChart>
      <c:catAx>
        <c:axId val="249218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97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1.2903202673436313E-2"/>
              <c:y val="6.7125697715733137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492181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6122400565313952"/>
          <c:y val="0.94759671832402992"/>
          <c:w val="0.58015874723309857"/>
          <c:h val="5.2403274918146114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2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полугодие 2023 г.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2022 г.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3012016546"/>
          <c:y val="1.19883530183727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0344956881"/>
          <c:y val="0.10250016404199475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полугодие 2022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F8-4EAD-987C-B6DAEEA897D5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F8-4EAD-987C-B6DAEEA897D5}"/>
                </c:ext>
              </c:extLst>
            </c:dLbl>
            <c:dLbl>
              <c:idx val="2"/>
              <c:layout>
                <c:manualLayout>
                  <c:x val="1.2259173744451147E-3"/>
                  <c:y val="5.17368335869849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F8-4EAD-987C-B6DAEEA897D5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F8-4EAD-987C-B6DAEEA897D5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F8-4EAD-987C-B6DAEEA897D5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F8-4EAD-987C-B6DAEEA897D5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F8-4EAD-987C-B6DAEEA897D5}"/>
                </c:ext>
              </c:extLst>
            </c:dLbl>
            <c:dLbl>
              <c:idx val="8"/>
              <c:layout>
                <c:manualLayout>
                  <c:x val="1.6842489283434166E-3"/>
                  <c:y val="1.94242125984251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FF8-4EAD-987C-B6DAEEA897D5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FF8-4EAD-987C-B6DAEEA897D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21.5</c:v>
                </c:pt>
                <c:pt idx="1">
                  <c:v>15.4</c:v>
                </c:pt>
                <c:pt idx="2">
                  <c:v>1327.8</c:v>
                </c:pt>
                <c:pt idx="3">
                  <c:v>1377.7</c:v>
                </c:pt>
                <c:pt idx="4">
                  <c:v>2221.4</c:v>
                </c:pt>
                <c:pt idx="5">
                  <c:v>1895.8</c:v>
                </c:pt>
                <c:pt idx="6">
                  <c:v>3476.4</c:v>
                </c:pt>
                <c:pt idx="7">
                  <c:v>5125.1000000000004</c:v>
                </c:pt>
                <c:pt idx="8">
                  <c:v>11307</c:v>
                </c:pt>
                <c:pt idx="9">
                  <c:v>20284.8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FF8-4EAD-987C-B6DAEEA897D5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полугодие 2023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FF8-4EAD-987C-B6DAEEA897D5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FF8-4EAD-987C-B6DAEEA897D5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FF8-4EAD-987C-B6DAEEA897D5}"/>
                </c:ext>
              </c:extLst>
            </c:dLbl>
            <c:dLbl>
              <c:idx val="3"/>
              <c:layout>
                <c:manualLayout>
                  <c:x val="2.8556227768826194E-3"/>
                  <c:y val="-7.39796587926509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FF8-4EAD-987C-B6DAEEA897D5}"/>
                </c:ext>
              </c:extLst>
            </c:dLbl>
            <c:dLbl>
              <c:idx val="4"/>
              <c:layout>
                <c:manualLayout>
                  <c:x val="2.6560869080554121E-4"/>
                  <c:y val="-4.50705380577427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FF8-4EAD-987C-B6DAEEA897D5}"/>
                </c:ext>
              </c:extLst>
            </c:dLbl>
            <c:dLbl>
              <c:idx val="5"/>
              <c:layout>
                <c:manualLayout>
                  <c:x val="7.8329735810050774E-3"/>
                  <c:y val="-1.61597769028879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FF8-4EAD-987C-B6DAEEA897D5}"/>
                </c:ext>
              </c:extLst>
            </c:dLbl>
            <c:dLbl>
              <c:idx val="6"/>
              <c:layout>
                <c:manualLayout>
                  <c:x val="-6.7694240922587382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FF8-4EAD-987C-B6DAEEA897D5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FF8-4EAD-987C-B6DAEEA897D5}"/>
                </c:ext>
              </c:extLst>
            </c:dLbl>
            <c:dLbl>
              <c:idx val="8"/>
              <c:layout>
                <c:manualLayout>
                  <c:x val="5.8857507676395872E-4"/>
                  <c:y val="-1.955708661417322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FF8-4EAD-987C-B6DAEEA897D5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FF8-4EAD-987C-B6DAEEA897D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1.2</c:v>
                </c:pt>
                <c:pt idx="1">
                  <c:v>0</c:v>
                </c:pt>
                <c:pt idx="2">
                  <c:v>1656.4</c:v>
                </c:pt>
                <c:pt idx="3">
                  <c:v>1642.7</c:v>
                </c:pt>
                <c:pt idx="4">
                  <c:v>2437.6999999999998</c:v>
                </c:pt>
                <c:pt idx="5">
                  <c:v>2186.6</c:v>
                </c:pt>
                <c:pt idx="6">
                  <c:v>3887.9</c:v>
                </c:pt>
                <c:pt idx="7">
                  <c:v>6202.6</c:v>
                </c:pt>
                <c:pt idx="8">
                  <c:v>12249.3</c:v>
                </c:pt>
                <c:pt idx="9">
                  <c:v>21526.2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FF8-4EAD-987C-B6DAEEA897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220080"/>
        <c:axId val="1"/>
      </c:barChart>
      <c:catAx>
        <c:axId val="249220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20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8159591682055793"/>
              <c:y val="3.413779527559055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49220080"/>
        <c:crosses val="autoZero"/>
        <c:crossBetween val="between"/>
        <c:majorUnit val="2500"/>
      </c:valAx>
      <c:spPr>
        <a:solidFill>
          <a:srgbClr val="CCEC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9115060483749692"/>
          <c:y val="0.90002772309711288"/>
          <c:w val="0.30405851674957746"/>
          <c:h val="4.250131233595799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EC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полугодие 2022 года</a:t>
            </a:r>
          </a:p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065576941074223"/>
          <c:y val="2.1345290172061823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88717340827388"/>
          <c:y val="0.11548994094943552"/>
          <c:w val="0.68421060210689832"/>
          <c:h val="0.6390779756780042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68129655050938676"/>
          <c:w val="0.99292665137352498"/>
          <c:h val="0.31870350731897273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2023 года</a:t>
            </a:r>
          </a:p>
        </c:rich>
      </c:tx>
      <c:layout>
        <c:manualLayout>
          <c:xMode val="edge"/>
          <c:yMode val="edge"/>
          <c:x val="0.41995307063891568"/>
          <c:y val="9.2029437338183986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06311998865511"/>
          <c:y val="0.16056101026720371"/>
          <c:w val="0.64802477825914118"/>
          <c:h val="0.61940771635030412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4"/>
          <c:dPt>
            <c:idx val="0"/>
            <c:bubble3D val="0"/>
            <c:explosion val="2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37D-467D-B5CD-41A88CBBEF09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A37D-467D-B5CD-41A88CBBEF09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A37D-467D-B5CD-41A88CBBEF0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A37D-467D-B5CD-41A88CBBEF09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A37D-467D-B5CD-41A88CBBEF09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A37D-467D-B5CD-41A88CBBEF09}"/>
              </c:ext>
            </c:extLst>
          </c:dPt>
          <c:dLbls>
            <c:dLbl>
              <c:idx val="0"/>
              <c:layout>
                <c:manualLayout>
                  <c:x val="-7.0603226288350474E-2"/>
                  <c:y val="-0.3545130483932090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7D-467D-B5CD-41A88CBBEF09}"/>
                </c:ext>
              </c:extLst>
            </c:dLbl>
            <c:dLbl>
              <c:idx val="1"/>
              <c:layout>
                <c:manualLayout>
                  <c:x val="-3.5792662481066518E-3"/>
                  <c:y val="-1.698522420111325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7D-467D-B5CD-41A88CBBEF09}"/>
                </c:ext>
              </c:extLst>
            </c:dLbl>
            <c:dLbl>
              <c:idx val="2"/>
              <c:layout>
                <c:manualLayout>
                  <c:x val="9.4631377186074651E-3"/>
                  <c:y val="-8.74755268751267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7D-467D-B5CD-41A88CBBEF09}"/>
                </c:ext>
              </c:extLst>
            </c:dLbl>
            <c:dLbl>
              <c:idx val="3"/>
              <c:layout>
                <c:manualLayout>
                  <c:x val="9.2619700070530834E-3"/>
                  <c:y val="3.635188410132586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7D-467D-B5CD-41A88CBBEF09}"/>
                </c:ext>
              </c:extLst>
            </c:dLbl>
            <c:dLbl>
              <c:idx val="4"/>
              <c:layout>
                <c:manualLayout>
                  <c:x val="1.3890873772936973E-2"/>
                  <c:y val="-3.707304565219713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7D-467D-B5CD-41A88CBBEF09}"/>
                </c:ext>
              </c:extLst>
            </c:dLbl>
            <c:dLbl>
              <c:idx val="5"/>
              <c:layout>
                <c:manualLayout>
                  <c:x val="-1.7379721807901819E-2"/>
                  <c:y val="1.983479168224727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37D-467D-B5CD-41A88CBBEF0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2023'!$A$8:$A$13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2023'!$C$8:$C$13</c:f>
              <c:numCache>
                <c:formatCode>#,##0.0</c:formatCode>
                <c:ptCount val="6"/>
                <c:pt idx="0">
                  <c:v>33273.599999999999</c:v>
                </c:pt>
                <c:pt idx="1">
                  <c:v>3899.6</c:v>
                </c:pt>
                <c:pt idx="2">
                  <c:v>1181.5</c:v>
                </c:pt>
                <c:pt idx="3">
                  <c:v>1613.2</c:v>
                </c:pt>
                <c:pt idx="4">
                  <c:v>1607.1</c:v>
                </c:pt>
                <c:pt idx="5">
                  <c:v>10215.6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37D-467D-B5CD-41A88CBBEF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4935308196607585E-2"/>
          <c:y val="0.84263150959590027"/>
          <c:w val="0.89606264525304369"/>
          <c:h val="0.14517443420933601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</a:rPr>
              <a:t>2022 года</a:t>
            </a:r>
          </a:p>
        </c:rich>
      </c:tx>
      <c:layout>
        <c:manualLayout>
          <c:xMode val="edge"/>
          <c:yMode val="edge"/>
          <c:x val="0.41108725206601215"/>
          <c:y val="9.1422887472093605E-3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241379310344829"/>
          <c:y val="0.16056101026720371"/>
          <c:w val="0.68421060210689832"/>
          <c:h val="0.6390779756780042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968E-40B2-81F9-9679055E5384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2-968E-40B2-81F9-9679055E5384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4-968E-40B2-81F9-9679055E5384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6-968E-40B2-81F9-9679055E5384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8-968E-40B2-81F9-9679055E5384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A-968E-40B2-81F9-9679055E5384}"/>
              </c:ext>
            </c:extLst>
          </c:dPt>
          <c:dLbls>
            <c:dLbl>
              <c:idx val="0"/>
              <c:layout>
                <c:manualLayout>
                  <c:x val="-9.8615611913745377E-2"/>
                  <c:y val="-0.4418676681679565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8E-40B2-81F9-9679055E5384}"/>
                </c:ext>
              </c:extLst>
            </c:dLbl>
            <c:dLbl>
              <c:idx val="1"/>
              <c:layout>
                <c:manualLayout>
                  <c:x val="-2.48151431783493E-3"/>
                  <c:y val="-8.547982250957779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8E-40B2-81F9-9679055E5384}"/>
                </c:ext>
              </c:extLst>
            </c:dLbl>
            <c:dLbl>
              <c:idx val="2"/>
              <c:layout>
                <c:manualLayout>
                  <c:x val="1.438962826375963E-2"/>
                  <c:y val="-9.16580167654513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8E-40B2-81F9-9679055E5384}"/>
                </c:ext>
              </c:extLst>
            </c:dLbl>
            <c:dLbl>
              <c:idx val="3"/>
              <c:layout>
                <c:manualLayout>
                  <c:x val="1.3821620501232559E-2"/>
                  <c:y val="8.52593471665092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68E-40B2-81F9-9679055E5384}"/>
                </c:ext>
              </c:extLst>
            </c:dLbl>
            <c:dLbl>
              <c:idx val="4"/>
              <c:layout>
                <c:manualLayout>
                  <c:x val="1.7200035734513775E-2"/>
                  <c:y val="-2.323050774827626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68E-40B2-81F9-9679055E5384}"/>
                </c:ext>
              </c:extLst>
            </c:dLbl>
            <c:dLbl>
              <c:idx val="5"/>
              <c:layout>
                <c:manualLayout>
                  <c:x val="5.4494543852764366E-2"/>
                  <c:y val="-2.166075883039276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68E-40B2-81F9-9679055E538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2022'!$A$8:$A$13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2022'!$C$8:$C$13</c:f>
              <c:numCache>
                <c:formatCode>#,##0.0</c:formatCode>
                <c:ptCount val="6"/>
                <c:pt idx="0">
                  <c:v>30849.8</c:v>
                </c:pt>
                <c:pt idx="1">
                  <c:v>3808.3</c:v>
                </c:pt>
                <c:pt idx="2">
                  <c:v>1021.9</c:v>
                </c:pt>
                <c:pt idx="3">
                  <c:v>1252.0999999999999</c:v>
                </c:pt>
                <c:pt idx="4">
                  <c:v>1411.5</c:v>
                </c:pt>
                <c:pt idx="5">
                  <c:v>8709.5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68E-40B2-81F9-9679055E53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доходов от внебюджетной деятельности за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полугодие 2023 г. и соответствующий период 2022 г.</a:t>
            </a:r>
          </a:p>
        </c:rich>
      </c:tx>
      <c:layout>
        <c:manualLayout>
          <c:xMode val="edge"/>
          <c:yMode val="edge"/>
          <c:x val="0.1337266201346283"/>
          <c:y val="9.2023395552713275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6847455635209778"/>
          <c:y val="0.11326540824463363"/>
          <c:w val="0.50619158661726593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полугодие 2022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3093154204114116E-3"/>
                  <c:y val="-2.55154913753876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8A-476D-80C7-CE682649267F}"/>
                </c:ext>
              </c:extLst>
            </c:dLbl>
            <c:dLbl>
              <c:idx val="1"/>
              <c:layout>
                <c:manualLayout>
                  <c:x val="-7.5970135207203658E-3"/>
                  <c:y val="8.406944055850886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8A-476D-80C7-CE682649267F}"/>
                </c:ext>
              </c:extLst>
            </c:dLbl>
            <c:dLbl>
              <c:idx val="2"/>
              <c:layout>
                <c:manualLayout>
                  <c:x val="-7.0561847099790791E-3"/>
                  <c:y val="1.66623366241656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8A-476D-80C7-CE682649267F}"/>
                </c:ext>
              </c:extLst>
            </c:dLbl>
            <c:dLbl>
              <c:idx val="3"/>
              <c:layout>
                <c:manualLayout>
                  <c:x val="-3.92772977219167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8A-476D-80C7-CE682649267F}"/>
                </c:ext>
              </c:extLst>
            </c:dLbl>
            <c:dLbl>
              <c:idx val="4"/>
              <c:layout>
                <c:manualLayout>
                  <c:x val="-5.1481214250609112E-3"/>
                  <c:y val="1.282858360978989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8A-476D-80C7-CE682649267F}"/>
                </c:ext>
              </c:extLst>
            </c:dLbl>
            <c:dLbl>
              <c:idx val="5"/>
              <c:layout>
                <c:manualLayout>
                  <c:x val="-7.3751640419947506E-3"/>
                  <c:y val="5.429279673374093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8A-476D-80C7-CE682649267F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8A-476D-80C7-CE682649267F}"/>
                </c:ext>
              </c:extLst>
            </c:dLbl>
            <c:dLbl>
              <c:idx val="7"/>
              <c:layout>
                <c:manualLayout>
                  <c:x val="-9.2991812278445281E-3"/>
                  <c:y val="3.77513090051560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8A-476D-80C7-CE682649267F}"/>
                </c:ext>
              </c:extLst>
            </c:dLbl>
            <c:dLbl>
              <c:idx val="8"/>
              <c:layout>
                <c:manualLayout>
                  <c:x val="-8.8972195208666654E-3"/>
                  <c:y val="2.30791265305034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48A-476D-80C7-CE682649267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1.8</c:v>
                </c:pt>
                <c:pt idx="1">
                  <c:v>352.5</c:v>
                </c:pt>
                <c:pt idx="2">
                  <c:v>7.6</c:v>
                </c:pt>
                <c:pt idx="3">
                  <c:v>234.1</c:v>
                </c:pt>
                <c:pt idx="4">
                  <c:v>96.1</c:v>
                </c:pt>
                <c:pt idx="5">
                  <c:v>177.8</c:v>
                </c:pt>
                <c:pt idx="6">
                  <c:v>201.3</c:v>
                </c:pt>
                <c:pt idx="7">
                  <c:v>50.3</c:v>
                </c:pt>
                <c:pt idx="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48A-476D-80C7-CE682649267F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полугодие 2023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6.0411372881179672E-3"/>
                  <c:y val="-1.519678377766231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48A-476D-80C7-CE682649267F}"/>
                </c:ext>
              </c:extLst>
            </c:dLbl>
            <c:dLbl>
              <c:idx val="1"/>
              <c:layout>
                <c:manualLayout>
                  <c:x val="-8.3091257019167423E-3"/>
                  <c:y val="3.385760155615841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48A-476D-80C7-CE682649267F}"/>
                </c:ext>
              </c:extLst>
            </c:dLbl>
            <c:dLbl>
              <c:idx val="2"/>
              <c:layout>
                <c:manualLayout>
                  <c:x val="-5.7018121738766714E-3"/>
                  <c:y val="-5.18072931238932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48A-476D-80C7-CE682649267F}"/>
                </c:ext>
              </c:extLst>
            </c:dLbl>
            <c:dLbl>
              <c:idx val="3"/>
              <c:layout>
                <c:manualLayout>
                  <c:x val="-6.6334138511570514E-3"/>
                  <c:y val="-1.257211186165181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48A-476D-80C7-CE682649267F}"/>
                </c:ext>
              </c:extLst>
            </c:dLbl>
            <c:dLbl>
              <c:idx val="4"/>
              <c:layout>
                <c:manualLayout>
                  <c:x val="-2.0854080199912165E-3"/>
                  <c:y val="-2.481654737807220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48A-476D-80C7-CE682649267F}"/>
                </c:ext>
              </c:extLst>
            </c:dLbl>
            <c:dLbl>
              <c:idx val="5"/>
              <c:layout>
                <c:manualLayout>
                  <c:x val="-8.8420072988885327E-3"/>
                  <c:y val="-6.385147288061849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48A-476D-80C7-CE682649267F}"/>
                </c:ext>
              </c:extLst>
            </c:dLbl>
            <c:dLbl>
              <c:idx val="6"/>
              <c:layout>
                <c:manualLayout>
                  <c:x val="-6.8204870805491941E-3"/>
                  <c:y val="3.97531209613987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48A-476D-80C7-CE682649267F}"/>
                </c:ext>
              </c:extLst>
            </c:dLbl>
            <c:dLbl>
              <c:idx val="7"/>
              <c:layout>
                <c:manualLayout>
                  <c:x val="-5.9732611548556427E-3"/>
                  <c:y val="-4.605715952172645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48A-476D-80C7-CE682649267F}"/>
                </c:ext>
              </c:extLst>
            </c:dLbl>
            <c:dLbl>
              <c:idx val="8"/>
              <c:layout>
                <c:manualLayout>
                  <c:x val="-7.4475065616797899E-3"/>
                  <c:y val="-3.540099154272382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48A-476D-80C7-CE682649267F}"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51130825892278431"/>
                  <c:y val="7.20859435555439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Arial Cyr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48A-476D-80C7-CE682649267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1.4</c:v>
                </c:pt>
                <c:pt idx="1">
                  <c:v>350.3</c:v>
                </c:pt>
                <c:pt idx="2">
                  <c:v>9.5</c:v>
                </c:pt>
                <c:pt idx="3">
                  <c:v>273</c:v>
                </c:pt>
                <c:pt idx="4">
                  <c:v>94.8</c:v>
                </c:pt>
                <c:pt idx="5">
                  <c:v>241.6</c:v>
                </c:pt>
                <c:pt idx="6">
                  <c:v>267.60000000000002</c:v>
                </c:pt>
                <c:pt idx="7">
                  <c:v>58.5</c:v>
                </c:pt>
                <c:pt idx="8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48A-476D-80C7-CE6826492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221064"/>
        <c:axId val="1"/>
      </c:barChart>
      <c:catAx>
        <c:axId val="2492210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4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49221064"/>
        <c:crosses val="autoZero"/>
        <c:crossBetween val="between"/>
        <c:majorUnit val="30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48266505626071193"/>
          <c:y val="0.90104403986303738"/>
          <c:w val="0.37856079799961911"/>
          <c:h val="4.8224849114672841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0.85744</cdr:x>
      <cdr:y>0.0284</cdr:y>
    </cdr:from>
    <cdr:to>
      <cdr:x>0.97433</cdr:x>
      <cdr:y>0.07999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351520" y="205740"/>
          <a:ext cx="1123322" cy="37338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6BDB146-7050-4B5F-8AD1-721510665847}"/>
              </a:ext>
            </a:extLst>
          </p:cNvPr>
          <p:cNvGrpSpPr/>
          <p:nvPr/>
        </p:nvGrpSpPr>
        <p:grpSpPr>
          <a:xfrm>
            <a:off x="320670" y="1531238"/>
            <a:ext cx="3625115" cy="4316974"/>
            <a:chOff x="441291" y="7595"/>
            <a:chExt cx="3625115" cy="3883042"/>
          </a:xfrm>
        </p:grpSpPr>
        <p:sp>
          <p:nvSpPr>
            <p:cNvPr id="3" name="Стрелка: шеврон 2">
              <a:extLst>
                <a:ext uri="{FF2B5EF4-FFF2-40B4-BE49-F238E27FC236}">
                  <a16:creationId xmlns:a16="http://schemas.microsoft.com/office/drawing/2014/main" id="{4F1FCE42-1084-4616-AA62-B2ECA1F18763}"/>
                </a:ext>
              </a:extLst>
            </p:cNvPr>
            <p:cNvSpPr/>
            <p:nvPr/>
          </p:nvSpPr>
          <p:spPr>
            <a:xfrm rot="5400000">
              <a:off x="320958" y="145188"/>
              <a:ext cx="3883042" cy="360785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Стрелка: шеврон 4">
              <a:extLst>
                <a:ext uri="{FF2B5EF4-FFF2-40B4-BE49-F238E27FC236}">
                  <a16:creationId xmlns:a16="http://schemas.microsoft.com/office/drawing/2014/main" id="{6E26FFDA-F563-446A-A8E6-D1008E1EDD09}"/>
                </a:ext>
              </a:extLst>
            </p:cNvPr>
            <p:cNvSpPr txBox="1"/>
            <p:nvPr/>
          </p:nvSpPr>
          <p:spPr>
            <a:xfrm>
              <a:off x="441291" y="1673928"/>
              <a:ext cx="3607855" cy="275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39600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28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8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ИСПОЛНЕНИЕ БЮДЖЕТА 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D084040-6AC2-40AD-872F-C5F86FA08066}"/>
              </a:ext>
            </a:extLst>
          </p:cNvPr>
          <p:cNvGrpSpPr/>
          <p:nvPr/>
        </p:nvGrpSpPr>
        <p:grpSpPr>
          <a:xfrm>
            <a:off x="3778549" y="1531237"/>
            <a:ext cx="5594050" cy="2525305"/>
            <a:chOff x="3861857" y="3797"/>
            <a:chExt cx="6843090" cy="2525305"/>
          </a:xfrm>
        </p:grpSpPr>
        <p:sp>
          <p:nvSpPr>
            <p:cNvPr id="6" name="Прямоугольник: скругленные верхние углы 5">
              <a:extLst>
                <a:ext uri="{FF2B5EF4-FFF2-40B4-BE49-F238E27FC236}">
                  <a16:creationId xmlns:a16="http://schemas.microsoft.com/office/drawing/2014/main" id="{1D7B4AFE-3077-4CCF-8D31-2B7077352817}"/>
                </a:ext>
              </a:extLst>
            </p:cNvPr>
            <p:cNvSpPr/>
            <p:nvPr/>
          </p:nvSpPr>
          <p:spPr>
            <a:xfrm rot="5400000">
              <a:off x="6129276" y="-2046568"/>
              <a:ext cx="2525305" cy="6626036"/>
            </a:xfrm>
            <a:prstGeom prst="round2SameRect">
              <a:avLst/>
            </a:prstGeom>
            <a:solidFill>
              <a:schemeClr val="accent1"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: скругленные верхние углы 4">
              <a:extLst>
                <a:ext uri="{FF2B5EF4-FFF2-40B4-BE49-F238E27FC236}">
                  <a16:creationId xmlns:a16="http://schemas.microsoft.com/office/drawing/2014/main" id="{18425F96-A2DA-43CA-96E1-074C0CD89973}"/>
                </a:ext>
              </a:extLst>
            </p:cNvPr>
            <p:cNvSpPr txBox="1"/>
            <p:nvPr/>
          </p:nvSpPr>
          <p:spPr>
            <a:xfrm>
              <a:off x="3861857" y="36500"/>
              <a:ext cx="6502761" cy="22787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2928" tIns="27940" rIns="27940" bIns="27940" numCol="1" spcCol="1270" anchor="ctr" anchorCtr="0">
              <a:noAutofit/>
            </a:bodyPr>
            <a:lstStyle/>
            <a:p>
              <a:pPr marL="0" lvl="1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ПРУЖАНСКОГО РАЙОНА ЗА </a:t>
              </a:r>
              <a:r>
                <a:rPr lang="ru-RU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МЕСЯЦЕВ 2023 ГОДА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68182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6298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5909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FC91343-96C9-4ECE-941B-91AEBA499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561438"/>
              </p:ext>
            </p:extLst>
          </p:nvPr>
        </p:nvGraphicFramePr>
        <p:xfrm>
          <a:off x="417252" y="-121920"/>
          <a:ext cx="10599937" cy="697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597">
                  <a:extLst>
                    <a:ext uri="{9D8B030D-6E8A-4147-A177-3AD203B41FA5}">
                      <a16:colId xmlns:a16="http://schemas.microsoft.com/office/drawing/2014/main" val="2223662101"/>
                    </a:ext>
                  </a:extLst>
                </a:gridCol>
                <a:gridCol w="8298493">
                  <a:extLst>
                    <a:ext uri="{9D8B030D-6E8A-4147-A177-3AD203B41FA5}">
                      <a16:colId xmlns:a16="http://schemas.microsoft.com/office/drawing/2014/main" val="3236907106"/>
                    </a:ext>
                  </a:extLst>
                </a:gridCol>
                <a:gridCol w="980000">
                  <a:extLst>
                    <a:ext uri="{9D8B030D-6E8A-4147-A177-3AD203B41FA5}">
                      <a16:colId xmlns:a16="http://schemas.microsoft.com/office/drawing/2014/main" val="2795102946"/>
                    </a:ext>
                  </a:extLst>
                </a:gridCol>
                <a:gridCol w="1028847">
                  <a:extLst>
                    <a:ext uri="{9D8B030D-6E8A-4147-A177-3AD203B41FA5}">
                      <a16:colId xmlns:a16="http://schemas.microsoft.com/office/drawing/2014/main" val="3303721964"/>
                    </a:ext>
                  </a:extLst>
                </a:gridCol>
              </a:tblGrid>
              <a:tr h="22702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518219"/>
                  </a:ext>
                </a:extLst>
              </a:tr>
              <a:tr h="22702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долга органов местного управления и самоуправления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195488"/>
                  </a:ext>
                </a:extLst>
              </a:tr>
              <a:tr h="22702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долга, гарантированного местными исполнительными и распорядительными органами,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690713"/>
                  </a:ext>
                </a:extLst>
              </a:tr>
              <a:tr h="22702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Пружанскому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району по состоянию на 1 июля 2023 года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265971"/>
                  </a:ext>
                </a:extLst>
              </a:tr>
              <a:tr h="153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369129"/>
                  </a:ext>
                </a:extLst>
              </a:tr>
              <a:tr h="3972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обязательств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отчетную дату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14021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841825"/>
                  </a:ext>
                </a:extLst>
              </a:tr>
              <a:tr h="397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956112"/>
                  </a:ext>
                </a:extLst>
              </a:tr>
              <a:tr h="397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740278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35429"/>
                  </a:ext>
                </a:extLst>
              </a:tr>
              <a:tr h="397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долговые обязательства, ранее отнесенные в соответствии с законодательством на долг органов местного управления и самоуправления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034536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органов местного управления и самоуправления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3884533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6958719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868169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200409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в долл. США в эквиваленте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1253996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37700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30453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052331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1 146,12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353675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249072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1 146,12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444713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867324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в долл. США в эквиваленте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412891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375504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803611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1 146,12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317581"/>
                  </a:ext>
                </a:extLst>
              </a:tr>
              <a:tr h="1986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(стр.I + стр.II)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1 146,12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179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0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80" name="Таблица 5279">
            <a:extLst>
              <a:ext uri="{FF2B5EF4-FFF2-40B4-BE49-F238E27FC236}">
                <a16:creationId xmlns:a16="http://schemas.microsoft.com/office/drawing/2014/main" id="{4A530DF3-9D1D-4BCF-BE5D-441DC8D08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191527"/>
              </p:ext>
            </p:extLst>
          </p:nvPr>
        </p:nvGraphicFramePr>
        <p:xfrm>
          <a:off x="844827" y="1"/>
          <a:ext cx="9829798" cy="6858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351">
                  <a:extLst>
                    <a:ext uri="{9D8B030D-6E8A-4147-A177-3AD203B41FA5}">
                      <a16:colId xmlns:a16="http://schemas.microsoft.com/office/drawing/2014/main" val="1013957745"/>
                    </a:ext>
                  </a:extLst>
                </a:gridCol>
                <a:gridCol w="1605147">
                  <a:extLst>
                    <a:ext uri="{9D8B030D-6E8A-4147-A177-3AD203B41FA5}">
                      <a16:colId xmlns:a16="http://schemas.microsoft.com/office/drawing/2014/main" val="96408190"/>
                    </a:ext>
                  </a:extLst>
                </a:gridCol>
                <a:gridCol w="2177920">
                  <a:extLst>
                    <a:ext uri="{9D8B030D-6E8A-4147-A177-3AD203B41FA5}">
                      <a16:colId xmlns:a16="http://schemas.microsoft.com/office/drawing/2014/main" val="996172749"/>
                    </a:ext>
                  </a:extLst>
                </a:gridCol>
                <a:gridCol w="1862380">
                  <a:extLst>
                    <a:ext uri="{9D8B030D-6E8A-4147-A177-3AD203B41FA5}">
                      <a16:colId xmlns:a16="http://schemas.microsoft.com/office/drawing/2014/main" val="4082955959"/>
                    </a:ext>
                  </a:extLst>
                </a:gridCol>
              </a:tblGrid>
              <a:tr h="734773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бюджета </a:t>
                      </a:r>
                      <a:r>
                        <a:rPr lang="ru-RU" sz="2400" b="1" u="none" strike="noStrike" dirty="0" err="1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Пружанского</a:t>
                      </a:r>
                      <a: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b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 I полугодие 2023 года</a:t>
                      </a:r>
                      <a:endParaRPr lang="ru-RU" sz="24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204022"/>
                  </a:ext>
                </a:extLst>
              </a:tr>
              <a:tr h="365527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4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176294"/>
                  </a:ext>
                </a:extLst>
              </a:tr>
              <a:tr h="28785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648756"/>
                  </a:ext>
                </a:extLst>
              </a:tr>
              <a:tr h="908996">
                <a:tc>
                  <a:txBody>
                    <a:bodyPr/>
                    <a:lstStyle/>
                    <a:p>
                      <a:pPr algn="just" fontAlgn="auto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6 мес.2022 г.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380677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53 357,9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48,3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122,0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529516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30 895,6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126,1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44988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22 462,3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49,4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654852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дотация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21 423,1 </a:t>
                      </a:r>
                      <a:endParaRPr lang="ru-RU" sz="1800" b="1" i="1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52,0</a:t>
                      </a:r>
                      <a:endParaRPr lang="ru-RU" sz="1800" b="1" i="1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114,7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176998"/>
                  </a:ext>
                </a:extLst>
              </a:tr>
              <a:tr h="6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сельское  хозяйство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580,4 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37,0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111,6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85610"/>
                  </a:ext>
                </a:extLst>
              </a:tr>
              <a:tr h="6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безвозмездные поступления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458,8 </a:t>
                      </a:r>
                      <a:endParaRPr lang="ru-RU" sz="1800" b="1" i="1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9,9 раз</a:t>
                      </a:r>
                      <a:endParaRPr lang="ru-RU" sz="1800" b="1" i="1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934159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51 790,6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112,9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4589154"/>
                  </a:ext>
                </a:extLst>
              </a:tr>
              <a:tr h="5581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ПРОФИЦИТ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1 567,3 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u="none" strike="noStrike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2168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90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853CB58-9003-48A9-A015-10F0F8CC47B2}"/>
              </a:ext>
            </a:extLst>
          </p:cNvPr>
          <p:cNvSpPr/>
          <p:nvPr/>
        </p:nvSpPr>
        <p:spPr>
          <a:xfrm>
            <a:off x="5940425" y="3244850"/>
            <a:ext cx="311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D259AF-A2FF-460C-91D7-61B3EC407842}"/>
              </a:ext>
            </a:extLst>
          </p:cNvPr>
          <p:cNvSpPr/>
          <p:nvPr/>
        </p:nvSpPr>
        <p:spPr>
          <a:xfrm>
            <a:off x="5940348" y="32443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12237"/>
              </p:ext>
            </p:extLst>
          </p:nvPr>
        </p:nvGraphicFramePr>
        <p:xfrm>
          <a:off x="0" y="-1"/>
          <a:ext cx="6980430" cy="4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225740"/>
              </p:ext>
            </p:extLst>
          </p:nvPr>
        </p:nvGraphicFramePr>
        <p:xfrm>
          <a:off x="4993995" y="2201721"/>
          <a:ext cx="7402286" cy="4716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20304" y="57669"/>
            <a:ext cx="6996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dirty="0">
                <a:solidFill>
                  <a:srgbClr val="000000"/>
                </a:solidFill>
                <a:latin typeface="Calibri"/>
              </a:rPr>
              <a:t>Структура доходов  бюджета </a:t>
            </a:r>
            <a:r>
              <a:rPr lang="ru-RU" sz="2400" b="1" dirty="0" err="1">
                <a:solidFill>
                  <a:srgbClr val="000000"/>
                </a:solidFill>
                <a:latin typeface="Calibri"/>
              </a:rPr>
              <a:t>Пружанского</a:t>
            </a:r>
            <a:r>
              <a:rPr lang="ru-RU" sz="2400" b="1" dirty="0">
                <a:solidFill>
                  <a:srgbClr val="000000"/>
                </a:solidFill>
                <a:latin typeface="Calibri"/>
              </a:rPr>
              <a:t> района </a:t>
            </a:r>
          </a:p>
          <a:p>
            <a:pPr algn="ctr"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dirty="0">
                <a:solidFill>
                  <a:srgbClr val="000000"/>
                </a:solidFill>
                <a:latin typeface="Calibri"/>
              </a:rPr>
              <a:t>за январь-июнь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5754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2413355"/>
              </p:ext>
            </p:extLst>
          </p:nvPr>
        </p:nvGraphicFramePr>
        <p:xfrm>
          <a:off x="990600" y="307340"/>
          <a:ext cx="10210800" cy="624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561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6085E51-04A7-4245-A5D6-93D701C99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043367"/>
              </p:ext>
            </p:extLst>
          </p:nvPr>
        </p:nvGraphicFramePr>
        <p:xfrm>
          <a:off x="566531" y="0"/>
          <a:ext cx="10634870" cy="6798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442">
                  <a:extLst>
                    <a:ext uri="{9D8B030D-6E8A-4147-A177-3AD203B41FA5}">
                      <a16:colId xmlns:a16="http://schemas.microsoft.com/office/drawing/2014/main" val="2028829233"/>
                    </a:ext>
                  </a:extLst>
                </a:gridCol>
                <a:gridCol w="1137949">
                  <a:extLst>
                    <a:ext uri="{9D8B030D-6E8A-4147-A177-3AD203B41FA5}">
                      <a16:colId xmlns:a16="http://schemas.microsoft.com/office/drawing/2014/main" val="4208988839"/>
                    </a:ext>
                  </a:extLst>
                </a:gridCol>
                <a:gridCol w="1214227">
                  <a:extLst>
                    <a:ext uri="{9D8B030D-6E8A-4147-A177-3AD203B41FA5}">
                      <a16:colId xmlns:a16="http://schemas.microsoft.com/office/drawing/2014/main" val="861173299"/>
                    </a:ext>
                  </a:extLst>
                </a:gridCol>
                <a:gridCol w="1502490">
                  <a:extLst>
                    <a:ext uri="{9D8B030D-6E8A-4147-A177-3AD203B41FA5}">
                      <a16:colId xmlns:a16="http://schemas.microsoft.com/office/drawing/2014/main" val="522924579"/>
                    </a:ext>
                  </a:extLst>
                </a:gridCol>
                <a:gridCol w="1347061">
                  <a:extLst>
                    <a:ext uri="{9D8B030D-6E8A-4147-A177-3AD203B41FA5}">
                      <a16:colId xmlns:a16="http://schemas.microsoft.com/office/drawing/2014/main" val="630871653"/>
                    </a:ext>
                  </a:extLst>
                </a:gridCol>
                <a:gridCol w="1899701">
                  <a:extLst>
                    <a:ext uri="{9D8B030D-6E8A-4147-A177-3AD203B41FA5}">
                      <a16:colId xmlns:a16="http://schemas.microsoft.com/office/drawing/2014/main" val="2710967156"/>
                    </a:ext>
                  </a:extLst>
                </a:gridCol>
              </a:tblGrid>
              <a:tr h="490385">
                <a:tc gridSpan="6">
                  <a:txBody>
                    <a:bodyPr/>
                    <a:lstStyle/>
                    <a:p>
                      <a:pPr algn="ctr" fontAlgn="auto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поступления собственных доходов  бюджета </a:t>
                      </a:r>
                      <a:r>
                        <a:rPr lang="ru-RU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Пружанского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 за январь - июнь 2023 г.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220686"/>
                  </a:ext>
                </a:extLst>
              </a:tr>
              <a:tr h="64773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009366"/>
                  </a:ext>
                </a:extLst>
              </a:tr>
              <a:tr h="707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(%) 2023 к 2022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Процент выполнения годового плана (%)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Ожидаемое отклонение поступлений  годового плана (+;-)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654056"/>
                  </a:ext>
                </a:extLst>
              </a:tr>
              <a:tr h="2890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Подоходный налог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11 613,9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14 446,4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124,4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48,6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7609268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прибыль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380,3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768,5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2,0 раз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21,4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978162"/>
                  </a:ext>
                </a:extLst>
              </a:tr>
              <a:tr h="2890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недвижимость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1 275,0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2 095,5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164,3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64,4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1 054,6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039153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393,0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444,6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113,1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48,1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605851"/>
                  </a:ext>
                </a:extLst>
              </a:tr>
              <a:tr h="2890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добавленную стоимость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5 153,5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6 224,7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120,8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49,5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593909"/>
                  </a:ext>
                </a:extLst>
              </a:tr>
              <a:tr h="2890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налоги от выручки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3 271,9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2 839,0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86,8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34,8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-702,2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006368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Курортный сбор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120,6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125,6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104,1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36,6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523649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143,7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176,4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122,7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60,1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587912"/>
                  </a:ext>
                </a:extLst>
              </a:tr>
              <a:tr h="34584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Проценты за пользование денежными средствами бюджета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98,4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22,2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22,6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10,1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-176,6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933028"/>
                  </a:ext>
                </a:extLst>
              </a:tr>
              <a:tr h="29939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Дивиденды по акциям и доходы от других форм собственности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275,4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1 097,3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3,3 раз.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3,0раз.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069992"/>
                  </a:ext>
                </a:extLst>
              </a:tr>
              <a:tr h="235885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земельных участков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33,3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5,3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43,7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20,2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-98,7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96075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52,3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47,6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94,5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48,5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3222462"/>
                  </a:ext>
                </a:extLst>
              </a:tr>
              <a:tr h="23853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Компенсации расходов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1 021,7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1 354,6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132,6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42,5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-281,7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975469"/>
                  </a:ext>
                </a:extLst>
              </a:tr>
              <a:tr h="29939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реализации государственного имущества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360,9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350,2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97,0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48,3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-139,5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9753800"/>
                  </a:ext>
                </a:extLst>
              </a:tr>
              <a:tr h="29939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12,0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5,3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43,7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28,8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558736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средств бюджет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16,2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3,2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19,8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3,4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556076"/>
                  </a:ext>
                </a:extLst>
              </a:tr>
              <a:tr h="28906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68,3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57,0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83,5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58,4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987002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24 495,5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30 895,6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126,1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47,5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943,5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840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9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736129"/>
              </p:ext>
            </p:extLst>
          </p:nvPr>
        </p:nvGraphicFramePr>
        <p:xfrm>
          <a:off x="636103" y="0"/>
          <a:ext cx="9432235" cy="6857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2104">
                  <a:extLst>
                    <a:ext uri="{9D8B030D-6E8A-4147-A177-3AD203B41FA5}">
                      <a16:colId xmlns:a16="http://schemas.microsoft.com/office/drawing/2014/main" val="1535038033"/>
                    </a:ext>
                  </a:extLst>
                </a:gridCol>
                <a:gridCol w="1798851">
                  <a:extLst>
                    <a:ext uri="{9D8B030D-6E8A-4147-A177-3AD203B41FA5}">
                      <a16:colId xmlns:a16="http://schemas.microsoft.com/office/drawing/2014/main" val="969788860"/>
                    </a:ext>
                  </a:extLst>
                </a:gridCol>
                <a:gridCol w="1720640">
                  <a:extLst>
                    <a:ext uri="{9D8B030D-6E8A-4147-A177-3AD203B41FA5}">
                      <a16:colId xmlns:a16="http://schemas.microsoft.com/office/drawing/2014/main" val="767831971"/>
                    </a:ext>
                  </a:extLst>
                </a:gridCol>
                <a:gridCol w="1720640">
                  <a:extLst>
                    <a:ext uri="{9D8B030D-6E8A-4147-A177-3AD203B41FA5}">
                      <a16:colId xmlns:a16="http://schemas.microsoft.com/office/drawing/2014/main" val="3340379747"/>
                    </a:ext>
                  </a:extLst>
                </a:gridCol>
              </a:tblGrid>
              <a:tr h="74549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роста расходов бюджета </a:t>
                      </a:r>
                      <a:r>
                        <a:rPr lang="ru-RU" sz="1800" b="1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Пружанского</a:t>
                      </a:r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 за I полугодие 2023 и соответствующий период 2022 гг.</a:t>
                      </a:r>
                    </a:p>
                  </a:txBody>
                  <a:tcPr marL="0" marR="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594826"/>
                  </a:ext>
                </a:extLst>
              </a:tr>
              <a:tr h="3489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489344"/>
                  </a:ext>
                </a:extLst>
              </a:tr>
              <a:tr h="3326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667952"/>
                  </a:ext>
                </a:extLst>
              </a:tr>
              <a:tr h="8089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расходов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I полугодие 2022 года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I полугодие 2023 года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376076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отчислениями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30 849,8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33 273,6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606108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Лекарственные средства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1 021,9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1 181,5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321873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1 252,1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1 613,2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463713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 услуги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3 808,3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3 899,6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2114346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трансферты населению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1 411,5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1 607,1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113,9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076123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5 040,0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5 655,3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672691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 расходы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367,6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347,9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308415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3 301,9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4 212,4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32713"/>
                  </a:ext>
                </a:extLst>
              </a:tr>
              <a:tr h="5135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47 053,1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51 790,6 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056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83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172955"/>
              </p:ext>
            </p:extLst>
          </p:nvPr>
        </p:nvGraphicFramePr>
        <p:xfrm>
          <a:off x="0" y="179232"/>
          <a:ext cx="11887200" cy="6571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521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16925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775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6374374"/>
              </p:ext>
            </p:extLst>
          </p:nvPr>
        </p:nvGraphicFramePr>
        <p:xfrm>
          <a:off x="0" y="0"/>
          <a:ext cx="7167282" cy="619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1326414"/>
              </p:ext>
            </p:extLst>
          </p:nvPr>
        </p:nvGraphicFramePr>
        <p:xfrm>
          <a:off x="0" y="379379"/>
          <a:ext cx="7898860" cy="5583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6977" y="117769"/>
            <a:ext cx="9145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полугодие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894768"/>
              </p:ext>
            </p:extLst>
          </p:nvPr>
        </p:nvGraphicFramePr>
        <p:xfrm>
          <a:off x="5326687" y="2932890"/>
          <a:ext cx="6783358" cy="4503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743038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1907</TotalTime>
  <Words>913</Words>
  <Application>Microsoft Office PowerPoint</Application>
  <PresentationFormat>Широкоэкранный</PresentationFormat>
  <Paragraphs>411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Cyr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Мураталиева Елена Михайловна</dc:creator>
  <cp:lastModifiedBy>Мураталиева Елена Михайловна</cp:lastModifiedBy>
  <cp:revision>158</cp:revision>
  <dcterms:created xsi:type="dcterms:W3CDTF">2021-03-03T11:12:29Z</dcterms:created>
  <dcterms:modified xsi:type="dcterms:W3CDTF">2023-08-23T06:51:08Z</dcterms:modified>
</cp:coreProperties>
</file>