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65" r:id="rId4"/>
    <p:sldId id="264" r:id="rId5"/>
    <p:sldId id="272" r:id="rId6"/>
    <p:sldId id="269" r:id="rId7"/>
    <p:sldId id="270" r:id="rId8"/>
    <p:sldId id="271" r:id="rId9"/>
    <p:sldId id="268" r:id="rId10"/>
    <p:sldId id="267" r:id="rId11"/>
    <p:sldId id="273" r:id="rId12"/>
    <p:sldId id="27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AE8B"/>
    <a:srgbClr val="2AB08D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F118-srfo001\&#1076;&#1086;&#1082;&#1091;&#1084;&#1077;&#1085;&#1090;&#1099;\2022\&#1044;&#1080;&#1072;&#1075;&#1088;&#1072;&#1084;&#1084;&#1099;\2022%20&#1075;&#1086;&#1076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\Desktop\I%20&#1087;&#1086;&#1083;&#1091;&#1075;&#1086;&#1076;&#1080;&#1077;%202021%20&#1075;&#1086;&#1076;&#1072;%20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\Desktop\I%20&#1087;&#1086;&#1083;&#1091;&#1075;&#1086;&#1076;&#1080;&#1077;%202021%20&#1075;&#1086;&#1076;&#1072;%20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000" b="1" i="0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Структура доходов  бюджета за 2021г.</a:t>
            </a:r>
          </a:p>
        </c:rich>
      </c:tx>
      <c:layout>
        <c:manualLayout>
          <c:xMode val="edge"/>
          <c:yMode val="edge"/>
          <c:x val="0.25024805904230984"/>
          <c:y val="7.0973121165390077E-2"/>
        </c:manualLayout>
      </c:layout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43014749336891"/>
          <c:y val="0.14276747957320277"/>
          <c:w val="0.64699180085244434"/>
          <c:h val="0.85454421096377742"/>
        </c:manualLayout>
      </c:layout>
      <c:pie3DChart>
        <c:varyColors val="1"/>
        <c:ser>
          <c:idx val="0"/>
          <c:order val="0"/>
          <c:explosion val="1"/>
          <c:dPt>
            <c:idx val="0"/>
            <c:bubble3D val="0"/>
            <c:explosion val="0"/>
            <c:spPr>
              <a:solidFill>
                <a:srgbClr val="28AE8B"/>
              </a:solidFill>
            </c:spPr>
            <c:extLst>
              <c:ext xmlns:c16="http://schemas.microsoft.com/office/drawing/2014/chart" uri="{C3380CC4-5D6E-409C-BE32-E72D297353CC}">
                <c16:uniqueId val="{00000001-1371-4087-B1C7-AF846F3E9CE0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371-4087-B1C7-AF846F3E9CE0}"/>
              </c:ext>
            </c:extLst>
          </c:dPt>
          <c:dPt>
            <c:idx val="2"/>
            <c:bubble3D val="0"/>
            <c:explosion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1371-4087-B1C7-AF846F3E9CE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6-1371-4087-B1C7-AF846F3E9CE0}"/>
              </c:ext>
            </c:extLst>
          </c:dPt>
          <c:dPt>
            <c:idx val="4"/>
            <c:bubble3D val="0"/>
            <c:spPr>
              <a:solidFill>
                <a:srgbClr val="FFFF66"/>
              </a:solidFill>
            </c:spPr>
            <c:extLst>
              <c:ext xmlns:c16="http://schemas.microsoft.com/office/drawing/2014/chart" uri="{C3380CC4-5D6E-409C-BE32-E72D297353CC}">
                <c16:uniqueId val="{00000008-1371-4087-B1C7-AF846F3E9CE0}"/>
              </c:ext>
            </c:extLst>
          </c:dPt>
          <c:dLbls>
            <c:dLbl>
              <c:idx val="0"/>
              <c:layout>
                <c:manualLayout>
                  <c:x val="-8.8681320515445222E-2"/>
                  <c:y val="-1.054779442892219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40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71-4087-B1C7-AF846F3E9CE0}"/>
                </c:ext>
              </c:extLst>
            </c:dLbl>
            <c:dLbl>
              <c:idx val="1"/>
              <c:layout>
                <c:manualLayout>
                  <c:x val="-5.6648777579010164E-2"/>
                  <c:y val="-9.9651220727455733E-3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71-4087-B1C7-AF846F3E9CE0}"/>
                </c:ext>
              </c:extLst>
            </c:dLbl>
            <c:dLbl>
              <c:idx val="2"/>
              <c:layout>
                <c:manualLayout>
                  <c:x val="0.21188312663733444"/>
                  <c:y val="-2.1103632207264317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71-4087-B1C7-AF846F3E9CE0}"/>
                </c:ext>
              </c:extLst>
            </c:dLbl>
            <c:dLbl>
              <c:idx val="3"/>
              <c:layout>
                <c:manualLayout>
                  <c:x val="-4.3231961836612973E-2"/>
                  <c:y val="-1.2456402590931717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371-4087-B1C7-AF846F3E9CE0}"/>
                </c:ext>
              </c:extLst>
            </c:dLbl>
            <c:dLbl>
              <c:idx val="4"/>
              <c:layout>
                <c:manualLayout>
                  <c:x val="8.9445438282647532E-2"/>
                  <c:y val="-2.4119633381572822E-3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371-4087-B1C7-AF846F3E9CE0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l"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доходов2021'!$A$8:$A$12</c:f>
              <c:strCache>
                <c:ptCount val="5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Дотации</c:v>
                </c:pt>
                <c:pt idx="3">
                  <c:v>Субвенции</c:v>
                </c:pt>
                <c:pt idx="4">
                  <c:v>Трансферты</c:v>
                </c:pt>
              </c:strCache>
            </c:strRef>
          </c:cat>
          <c:val>
            <c:numRef>
              <c:f>'Структура доходов2021'!$C$8:$C$12</c:f>
              <c:numCache>
                <c:formatCode>#,##0.0</c:formatCode>
                <c:ptCount val="5"/>
                <c:pt idx="0">
                  <c:v>43924.7</c:v>
                </c:pt>
                <c:pt idx="1">
                  <c:v>4245.1000000000004</c:v>
                </c:pt>
                <c:pt idx="2">
                  <c:v>37617.800000000003</c:v>
                </c:pt>
                <c:pt idx="3">
                  <c:v>1108</c:v>
                </c:pt>
                <c:pt idx="4">
                  <c:v>1580.4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371-4087-B1C7-AF846F3E9C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первоочередных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0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прочих расходов за 2022 год</a:t>
            </a:r>
          </a:p>
        </c:rich>
      </c:tx>
      <c:layout>
        <c:manualLayout>
          <c:xMode val="edge"/>
          <c:yMode val="edge"/>
          <c:x val="8.8916666666666672E-2"/>
          <c:y val="0.12690084572761737"/>
        </c:manualLayout>
      </c:layout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563156167979015E-2"/>
          <c:y val="0.31241280256634585"/>
          <c:w val="0.37467872375328076"/>
          <c:h val="0.35807392825896761"/>
        </c:manualLayout>
      </c:layout>
      <c:pie3DChart>
        <c:varyColors val="1"/>
        <c:ser>
          <c:idx val="0"/>
          <c:order val="0"/>
          <c:explosion val="4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5F4A-4E3A-B241-429E1723246A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2-5F4A-4E3A-B241-429E1723246A}"/>
              </c:ext>
            </c:extLst>
          </c:dPt>
          <c:dPt>
            <c:idx val="2"/>
            <c:bubble3D val="0"/>
            <c:spPr>
              <a:solidFill>
                <a:srgbClr val="0000FF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4-5F4A-4E3A-B241-429E1723246A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6-5F4A-4E3A-B241-429E1723246A}"/>
              </c:ext>
            </c:extLst>
          </c:dPt>
          <c:dPt>
            <c:idx val="4"/>
            <c:bubble3D val="0"/>
            <c:spPr>
              <a:solidFill>
                <a:srgbClr val="993366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8-5F4A-4E3A-B241-429E1723246A}"/>
              </c:ext>
            </c:extLst>
          </c:dPt>
          <c:dPt>
            <c:idx val="5"/>
            <c:bubble3D val="0"/>
            <c:spPr>
              <a:solidFill>
                <a:srgbClr val="00FF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A-5F4A-4E3A-B241-429E1723246A}"/>
              </c:ext>
            </c:extLst>
          </c:dPt>
          <c:dLbls>
            <c:dLbl>
              <c:idx val="0"/>
              <c:layout>
                <c:manualLayout>
                  <c:x val="-9.4145915354330742E-2"/>
                  <c:y val="-0.10403310002916309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4A-4E3A-B241-429E1723246A}"/>
                </c:ext>
              </c:extLst>
            </c:dLbl>
            <c:dLbl>
              <c:idx val="1"/>
              <c:layout>
                <c:manualLayout>
                  <c:x val="4.2758776246719143E-2"/>
                  <c:y val="-8.128492271799359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4A-4E3A-B241-429E1723246A}"/>
                </c:ext>
              </c:extLst>
            </c:dLbl>
            <c:dLbl>
              <c:idx val="2"/>
              <c:layout>
                <c:manualLayout>
                  <c:x val="4.1407808398950134E-2"/>
                  <c:y val="-7.352755905511811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4A-4E3A-B241-429E1723246A}"/>
                </c:ext>
              </c:extLst>
            </c:dLbl>
            <c:dLbl>
              <c:idx val="3"/>
              <c:layout>
                <c:manualLayout>
                  <c:x val="3.9943077427821522E-2"/>
                  <c:y val="-0.10096048410615339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4A-4E3A-B241-429E1723246A}"/>
                </c:ext>
              </c:extLst>
            </c:dLbl>
            <c:dLbl>
              <c:idx val="4"/>
              <c:layout>
                <c:manualLayout>
                  <c:x val="4.4769192913385825E-2"/>
                  <c:y val="-3.946281714785645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F4A-4E3A-B241-429E1723246A}"/>
                </c:ext>
              </c:extLst>
            </c:dLbl>
            <c:dLbl>
              <c:idx val="5"/>
              <c:layout>
                <c:manualLayout>
                  <c:x val="5.3068159448818895E-2"/>
                  <c:y val="4.081073199183435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F4A-4E3A-B241-429E1723246A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'Уд. вес первооч. расходов 2022'!$A$8:$A$13</c:f>
              <c:strCache>
                <c:ptCount val="6"/>
                <c:pt idx="0">
                  <c:v>Заработная плата с начислениями</c:v>
                </c:pt>
                <c:pt idx="1">
                  <c:v>Коммунальные услуги</c:v>
                </c:pt>
                <c:pt idx="2">
                  <c:v>Лекарственные средства</c:v>
                </c:pt>
                <c:pt idx="3">
                  <c:v>Продукты питания</c:v>
                </c:pt>
                <c:pt idx="4">
                  <c:v>Прочие трансферты населению</c:v>
                </c:pt>
                <c:pt idx="5">
                  <c:v>Прочие расходы</c:v>
                </c:pt>
              </c:strCache>
            </c:strRef>
          </c:cat>
          <c:val>
            <c:numRef>
              <c:f>'Уд. вес первооч. расходов 2022'!$C$8:$C$13</c:f>
              <c:numCache>
                <c:formatCode>#,##0.0</c:formatCode>
                <c:ptCount val="6"/>
                <c:pt idx="0">
                  <c:v>57446.8</c:v>
                </c:pt>
                <c:pt idx="1">
                  <c:v>7363</c:v>
                </c:pt>
                <c:pt idx="2">
                  <c:v>2250.6</c:v>
                </c:pt>
                <c:pt idx="3">
                  <c:v>2538.1999999999998</c:v>
                </c:pt>
                <c:pt idx="4">
                  <c:v>3276.7</c:v>
                </c:pt>
                <c:pt idx="5">
                  <c:v>22123.5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F4A-4E3A-B241-429E172324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4.7762795275590554E-2"/>
          <c:y val="0.81547652376786239"/>
          <c:w val="0.90162343403883027"/>
          <c:h val="0.10719469937356885"/>
        </c:manualLayout>
      </c:layout>
      <c:overlay val="0"/>
      <c:txPr>
        <a:bodyPr/>
        <a:lstStyle/>
        <a:p>
          <a:pPr>
            <a:defRPr sz="18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gradFill>
      <a:gsLst>
        <a:gs pos="36000">
          <a:schemeClr val="accent1">
            <a:lumMod val="5000"/>
            <a:lumOff val="95000"/>
          </a:schemeClr>
        </a:gs>
        <a:gs pos="59000">
          <a:schemeClr val="accent1">
            <a:lumMod val="45000"/>
            <a:lumOff val="55000"/>
          </a:schemeClr>
        </a:gs>
        <a:gs pos="53000">
          <a:schemeClr val="accent1">
            <a:lumMod val="45000"/>
            <a:lumOff val="55000"/>
          </a:schemeClr>
        </a:gs>
        <a:gs pos="57000">
          <a:schemeClr val="accent1">
            <a:lumMod val="30000"/>
            <a:lumOff val="70000"/>
          </a:schemeClr>
        </a:gs>
      </a:gsLst>
      <a:lin ang="2700000" scaled="1"/>
    </a:gra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первоочередных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0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прочих расходов за 2021 год</a:t>
            </a:r>
          </a:p>
        </c:rich>
      </c:tx>
      <c:layout>
        <c:manualLayout>
          <c:xMode val="edge"/>
          <c:yMode val="edge"/>
          <c:x val="0.2016326247205171"/>
          <c:y val="1.1918918704449586E-3"/>
        </c:manualLayout>
      </c:layout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41379310344829"/>
          <c:y val="0.16056101026720371"/>
          <c:w val="0.68421060210689832"/>
          <c:h val="0.63907797567800428"/>
        </c:manualLayout>
      </c:layout>
      <c:pie3DChart>
        <c:varyColors val="1"/>
        <c:ser>
          <c:idx val="0"/>
          <c:order val="0"/>
          <c:explosion val="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C8D-4CBD-A6D8-89DCC4366A1F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2-1C8D-4CBD-A6D8-89DCC4366A1F}"/>
              </c:ext>
            </c:extLst>
          </c:dPt>
          <c:dPt>
            <c:idx val="2"/>
            <c:bubble3D val="0"/>
            <c:spPr>
              <a:solidFill>
                <a:srgbClr val="0000FF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4-1C8D-4CBD-A6D8-89DCC4366A1F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6-1C8D-4CBD-A6D8-89DCC4366A1F}"/>
              </c:ext>
            </c:extLst>
          </c:dPt>
          <c:dPt>
            <c:idx val="4"/>
            <c:bubble3D val="0"/>
            <c:spPr>
              <a:solidFill>
                <a:srgbClr val="993366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8-1C8D-4CBD-A6D8-89DCC4366A1F}"/>
              </c:ext>
            </c:extLst>
          </c:dPt>
          <c:dPt>
            <c:idx val="5"/>
            <c:bubble3D val="0"/>
            <c:spPr>
              <a:solidFill>
                <a:srgbClr val="00FF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A-1C8D-4CBD-A6D8-89DCC4366A1F}"/>
              </c:ext>
            </c:extLst>
          </c:dPt>
          <c:dLbls>
            <c:dLbl>
              <c:idx val="0"/>
              <c:layout>
                <c:manualLayout>
                  <c:x val="-9.1126727353273221E-2"/>
                  <c:y val="-0.1091341787839613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8D-4CBD-A6D8-89DCC4366A1F}"/>
                </c:ext>
              </c:extLst>
            </c:dLbl>
            <c:dLbl>
              <c:idx val="1"/>
              <c:layout>
                <c:manualLayout>
                  <c:x val="6.8107686132942824E-2"/>
                  <c:y val="-0.13347556530975688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8D-4CBD-A6D8-89DCC4366A1F}"/>
                </c:ext>
              </c:extLst>
            </c:dLbl>
            <c:dLbl>
              <c:idx val="2"/>
              <c:layout>
                <c:manualLayout>
                  <c:x val="7.7504249632790845E-2"/>
                  <c:y val="-0.10595617184373679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8D-4CBD-A6D8-89DCC4366A1F}"/>
                </c:ext>
              </c:extLst>
            </c:dLbl>
            <c:dLbl>
              <c:idx val="3"/>
              <c:layout>
                <c:manualLayout>
                  <c:x val="7.7144259743007093E-2"/>
                  <c:y val="-0.1405319188733595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C8D-4CBD-A6D8-89DCC4366A1F}"/>
                </c:ext>
              </c:extLst>
            </c:dLbl>
            <c:dLbl>
              <c:idx val="4"/>
              <c:layout>
                <c:manualLayout>
                  <c:x val="7.9140021628594917E-2"/>
                  <c:y val="-6.070531794174766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C8D-4CBD-A6D8-89DCC4366A1F}"/>
                </c:ext>
              </c:extLst>
            </c:dLbl>
            <c:dLbl>
              <c:idx val="5"/>
              <c:layout>
                <c:manualLayout>
                  <c:x val="9.4572539990675011E-2"/>
                  <c:y val="5.495013756522581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C8D-4CBD-A6D8-89DCC4366A1F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'Уд. вес первооч. расходов 2021'!$A$8:$A$13</c:f>
              <c:strCache>
                <c:ptCount val="6"/>
                <c:pt idx="0">
                  <c:v>Заработная плата с начислениями</c:v>
                </c:pt>
                <c:pt idx="1">
                  <c:v>Коммунальные услуги</c:v>
                </c:pt>
                <c:pt idx="2">
                  <c:v>Лекарственные средства</c:v>
                </c:pt>
                <c:pt idx="3">
                  <c:v>Продукты питания</c:v>
                </c:pt>
                <c:pt idx="4">
                  <c:v>Прочие трансферты населению</c:v>
                </c:pt>
                <c:pt idx="5">
                  <c:v>Прочие расходы</c:v>
                </c:pt>
              </c:strCache>
            </c:strRef>
          </c:cat>
          <c:val>
            <c:numRef>
              <c:f>'Уд. вес первооч. расходов 2021'!$C$8:$C$13</c:f>
              <c:numCache>
                <c:formatCode>#,##0.0</c:formatCode>
                <c:ptCount val="6"/>
                <c:pt idx="0">
                  <c:v>53108.1</c:v>
                </c:pt>
                <c:pt idx="1">
                  <c:v>7007.7</c:v>
                </c:pt>
                <c:pt idx="2">
                  <c:v>2122.1999999999998</c:v>
                </c:pt>
                <c:pt idx="3">
                  <c:v>2168.6</c:v>
                </c:pt>
                <c:pt idx="4">
                  <c:v>2976.8</c:v>
                </c:pt>
                <c:pt idx="5">
                  <c:v>20530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C8D-4CBD-A6D8-89DCC4366A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 Cyr"/>
                <a:cs typeface="Times New Roman" panose="02020603050405020304" pitchFamily="18" charset="0"/>
              </a:defRPr>
            </a:pPr>
            <a:r>
              <a:rPr lang="ru-RU" sz="1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доходов от внебюджетной деятельности за 2022 г. </a:t>
            </a:r>
          </a:p>
          <a:p>
            <a:pPr>
              <a:defRPr sz="16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 Cyr"/>
                <a:cs typeface="Times New Roman" panose="02020603050405020304" pitchFamily="18" charset="0"/>
              </a:defRPr>
            </a:pPr>
            <a:r>
              <a:rPr lang="ru-RU" sz="1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соответствующий период 2021 г.</a:t>
            </a:r>
          </a:p>
        </c:rich>
      </c:tx>
      <c:layout>
        <c:manualLayout>
          <c:xMode val="edge"/>
          <c:yMode val="edge"/>
          <c:x val="0.23448293963254593"/>
          <c:y val="1.2613006707494896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6847455635209778"/>
          <c:y val="0.11326540824463363"/>
          <c:w val="0.50619158661726593"/>
          <c:h val="0.7337333207600547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Внебюджет!$D$3</c:f>
              <c:strCache>
                <c:ptCount val="1"/>
                <c:pt idx="0">
                  <c:v>2021 г.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9808917197452229E-3"/>
                  <c:y val="-5.1660209140524103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17-4355-A8C0-93A21589B288}"/>
                </c:ext>
              </c:extLst>
            </c:dLbl>
            <c:dLbl>
              <c:idx val="1"/>
              <c:layout>
                <c:manualLayout>
                  <c:x val="-9.9917744064637241E-5"/>
                  <c:y val="8.4062408865558471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17-4355-A8C0-93A21589B288}"/>
                </c:ext>
              </c:extLst>
            </c:dLbl>
            <c:dLbl>
              <c:idx val="2"/>
              <c:layout>
                <c:manualLayout>
                  <c:x val="-4.3969523713994346E-3"/>
                  <c:y val="3.7013001579931462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17-4355-A8C0-93A21589B288}"/>
                </c:ext>
              </c:extLst>
            </c:dLbl>
            <c:dLbl>
              <c:idx val="3"/>
              <c:layout>
                <c:manualLayout>
                  <c:x val="-1.8215709556945652E-3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17-4355-A8C0-93A21589B288}"/>
                </c:ext>
              </c:extLst>
            </c:dLbl>
            <c:dLbl>
              <c:idx val="4"/>
              <c:layout>
                <c:manualLayout>
                  <c:x val="-3.7894745640872298E-3"/>
                  <c:y val="1.2828524639547515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17-4355-A8C0-93A21589B288}"/>
                </c:ext>
              </c:extLst>
            </c:dLbl>
            <c:dLbl>
              <c:idx val="5"/>
              <c:layout>
                <c:manualLayout>
                  <c:x val="-3.8462101074946222E-3"/>
                  <c:y val="1.6223933546767445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17-4355-A8C0-93A21589B288}"/>
                </c:ext>
              </c:extLst>
            </c:dLbl>
            <c:dLbl>
              <c:idx val="6"/>
              <c:layout>
                <c:manualLayout>
                  <c:x val="-5.271611276398777E-3"/>
                  <c:y val="2.433067637762954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17-4355-A8C0-93A21589B288}"/>
                </c:ext>
              </c:extLst>
            </c:dLbl>
            <c:dLbl>
              <c:idx val="7"/>
              <c:layout>
                <c:manualLayout>
                  <c:x val="-5.3108857013892371E-3"/>
                  <c:y val="3.7751691294998007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17-4355-A8C0-93A21589B288}"/>
                </c:ext>
              </c:extLst>
            </c:dLbl>
            <c:dLbl>
              <c:idx val="8"/>
              <c:layout>
                <c:manualLayout>
                  <c:x val="-2.4368320851216262E-3"/>
                  <c:y val="7.7938174394865615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17-4355-A8C0-93A21589B288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 Cyr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Внебюджет!$A$4:$A$12</c:f>
              <c:strCache>
                <c:ptCount val="9"/>
                <c:pt idx="0">
                  <c:v>УЗ "Пружанская ЦРБ"</c:v>
                </c:pt>
                <c:pt idx="1">
                  <c:v>ГУ "ДЮСШ № 2 г.Пружаны"</c:v>
                </c:pt>
                <c:pt idx="2">
                  <c:v>Отдел по образованию райисполкома</c:v>
                </c:pt>
                <c:pt idx="3">
                  <c:v>Отдел культуры райисполкома</c:v>
                </c:pt>
                <c:pt idx="4">
                  <c:v>Учреждение "Пружанская райветстанция"</c:v>
                </c:pt>
                <c:pt idx="5">
                  <c:v>ГУ "Пружанский территориальный центр социального обслуживания населения"</c:v>
                </c:pt>
                <c:pt idx="6">
                  <c:v>ГУДОВ "Учебный центр подготовки, повышения квалификации и переподготовки кадров УСХиП райисполкома</c:v>
                </c:pt>
                <c:pt idx="7">
                  <c:v>СДЮШОР г.Пружаны</c:v>
                </c:pt>
                <c:pt idx="8">
                  <c:v>Центр по обеспечению деятельности бюджетных организаций Пружанского района</c:v>
                </c:pt>
              </c:strCache>
            </c:strRef>
          </c:cat>
          <c:val>
            <c:numRef>
              <c:f>Внебюджет!$D$4:$D$12</c:f>
              <c:numCache>
                <c:formatCode>_(* #,##0.0_);_(* \(#,##0.0\);_(* "-"??_);_(@_)</c:formatCode>
                <c:ptCount val="9"/>
                <c:pt idx="0">
                  <c:v>537.6</c:v>
                </c:pt>
                <c:pt idx="1">
                  <c:v>389.8</c:v>
                </c:pt>
                <c:pt idx="2">
                  <c:v>147.4</c:v>
                </c:pt>
                <c:pt idx="3">
                  <c:v>292.2</c:v>
                </c:pt>
                <c:pt idx="4">
                  <c:v>394.6</c:v>
                </c:pt>
                <c:pt idx="5">
                  <c:v>94.2</c:v>
                </c:pt>
                <c:pt idx="6">
                  <c:v>39.299999999999997</c:v>
                </c:pt>
                <c:pt idx="7">
                  <c:v>20.399999999999999</c:v>
                </c:pt>
                <c:pt idx="8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917-4355-A8C0-93A21589B288}"/>
            </c:ext>
          </c:extLst>
        </c:ser>
        <c:ser>
          <c:idx val="0"/>
          <c:order val="1"/>
          <c:tx>
            <c:strRef>
              <c:f>Внебюджет!$C$3</c:f>
              <c:strCache>
                <c:ptCount val="1"/>
                <c:pt idx="0">
                  <c:v>2022 г.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4.1611256926218912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917-4355-A8C0-93A21589B288}"/>
                </c:ext>
              </c:extLst>
            </c:dLbl>
            <c:dLbl>
              <c:idx val="1"/>
              <c:layout>
                <c:manualLayout>
                  <c:x val="-4.2944522460170182E-3"/>
                  <c:y val="-3.9716189322488533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17-4355-A8C0-93A21589B288}"/>
                </c:ext>
              </c:extLst>
            </c:dLbl>
            <c:dLbl>
              <c:idx val="2"/>
              <c:layout>
                <c:manualLayout>
                  <c:x val="-5.6954962636040895E-3"/>
                  <c:y val="-1.1107585910735517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917-4355-A8C0-93A21589B288}"/>
                </c:ext>
              </c:extLst>
            </c:dLbl>
            <c:dLbl>
              <c:idx val="3"/>
              <c:layout>
                <c:manualLayout>
                  <c:x val="-6.9264970248558867E-3"/>
                  <c:y val="-1.2572178477690968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17-4355-A8C0-93A21589B288}"/>
                </c:ext>
              </c:extLst>
            </c:dLbl>
            <c:dLbl>
              <c:idx val="4"/>
              <c:layout>
                <c:manualLayout>
                  <c:x val="-7.5845913369109114E-4"/>
                  <c:y val="-2.481580828037521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917-4355-A8C0-93A21589B288}"/>
                </c:ext>
              </c:extLst>
            </c:dLbl>
            <c:dLbl>
              <c:idx val="5"/>
              <c:layout>
                <c:manualLayout>
                  <c:x val="-3.5171857498704382E-3"/>
                  <c:y val="-1.6560429946256717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17-4355-A8C0-93A21589B288}"/>
                </c:ext>
              </c:extLst>
            </c:dLbl>
            <c:dLbl>
              <c:idx val="6"/>
              <c:layout>
                <c:manualLayout>
                  <c:x val="-5.4850627747964628E-3"/>
                  <c:y val="1.5735212585602556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917-4355-A8C0-93A21589B288}"/>
                </c:ext>
              </c:extLst>
            </c:dLbl>
            <c:dLbl>
              <c:idx val="7"/>
              <c:layout>
                <c:manualLayout>
                  <c:x val="-4.2498370028588167E-3"/>
                  <c:y val="1.4993318142924443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917-4355-A8C0-93A21589B288}"/>
                </c:ext>
              </c:extLst>
            </c:dLbl>
            <c:dLbl>
              <c:idx val="8"/>
              <c:layout>
                <c:manualLayout>
                  <c:x val="-3.9121320871117662E-3"/>
                  <c:y val="-3.216827063283756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17-4355-A8C0-93A21589B288}"/>
                </c:ext>
              </c:extLst>
            </c:dLbl>
            <c:dLbl>
              <c:idx val="9"/>
              <c:layout>
                <c:manualLayout>
                  <c:x val="-1.5216809201661907E-2"/>
                  <c:y val="-5.42643660759475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917-4355-A8C0-93A21589B288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 Cyr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Внебюджет!$A$4:$A$12</c:f>
              <c:strCache>
                <c:ptCount val="9"/>
                <c:pt idx="0">
                  <c:v>УЗ "Пружанская ЦРБ"</c:v>
                </c:pt>
                <c:pt idx="1">
                  <c:v>ГУ "ДЮСШ № 2 г.Пружаны"</c:v>
                </c:pt>
                <c:pt idx="2">
                  <c:v>Отдел по образованию райисполкома</c:v>
                </c:pt>
                <c:pt idx="3">
                  <c:v>Отдел культуры райисполкома</c:v>
                </c:pt>
                <c:pt idx="4">
                  <c:v>Учреждение "Пружанская райветстанция"</c:v>
                </c:pt>
                <c:pt idx="5">
                  <c:v>ГУ "Пружанский территориальный центр социального обслуживания населения"</c:v>
                </c:pt>
                <c:pt idx="6">
                  <c:v>ГУДОВ "Учебный центр подготовки, повышения квалификации и переподготовки кадров УСХиП райисполкома</c:v>
                </c:pt>
                <c:pt idx="7">
                  <c:v>СДЮШОР г.Пружаны</c:v>
                </c:pt>
                <c:pt idx="8">
                  <c:v>Центр по обеспечению деятельности бюджетных организаций Пружанского района</c:v>
                </c:pt>
              </c:strCache>
            </c:strRef>
          </c:cat>
          <c:val>
            <c:numRef>
              <c:f>Внебюджет!$C$4:$C$12</c:f>
              <c:numCache>
                <c:formatCode>_(* #,##0.0_);_(* \(#,##0.0\);_(* "-"??_);_(@_)</c:formatCode>
                <c:ptCount val="9"/>
                <c:pt idx="0">
                  <c:v>633.6</c:v>
                </c:pt>
                <c:pt idx="1">
                  <c:v>509.1</c:v>
                </c:pt>
                <c:pt idx="2">
                  <c:v>158</c:v>
                </c:pt>
                <c:pt idx="3">
                  <c:v>386.5</c:v>
                </c:pt>
                <c:pt idx="4">
                  <c:v>553.6</c:v>
                </c:pt>
                <c:pt idx="5">
                  <c:v>104.7</c:v>
                </c:pt>
                <c:pt idx="6">
                  <c:v>33.6</c:v>
                </c:pt>
                <c:pt idx="7">
                  <c:v>16.5</c:v>
                </c:pt>
                <c:pt idx="8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917-4355-A8C0-93A21589B2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746288"/>
        <c:axId val="1"/>
      </c:barChart>
      <c:catAx>
        <c:axId val="2387462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 Cyr"/>
                <a:cs typeface="Times New Roman" panose="02020603050405020304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650"/>
          <c:min val="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_(* #,##0.0_);_(* \(#,##0.0\);_(* &quot;-&quot;??_);_(@_)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 Cyr"/>
                <a:cs typeface="Times New Roman" panose="02020603050405020304" pitchFamily="18" charset="0"/>
              </a:defRPr>
            </a:pPr>
            <a:endParaRPr lang="ru-RU"/>
          </a:p>
        </c:txPr>
        <c:crossAx val="238746288"/>
        <c:crosses val="autoZero"/>
        <c:crossBetween val="between"/>
        <c:majorUnit val="50"/>
      </c:valAx>
      <c:spPr>
        <a:gradFill>
          <a:gsLst>
            <a:gs pos="36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57000">
              <a:schemeClr val="accent1">
                <a:lumMod val="30000"/>
                <a:lumOff val="70000"/>
              </a:schemeClr>
            </a:gs>
          </a:gsLst>
          <a:lin ang="2700000" scaled="1"/>
        </a:gradFill>
        <a:ln w="12700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8925798119856534"/>
          <c:y val="0.90234842439566854"/>
          <c:w val="0.38248183120536228"/>
          <c:h val="5.2504654866859624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Arial Cyr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36000">
          <a:schemeClr val="accent1">
            <a:lumMod val="5000"/>
            <a:lumOff val="95000"/>
          </a:schemeClr>
        </a:gs>
        <a:gs pos="59000">
          <a:schemeClr val="accent1">
            <a:lumMod val="45000"/>
            <a:lumOff val="55000"/>
          </a:schemeClr>
        </a:gs>
        <a:gs pos="53000">
          <a:schemeClr val="accent1">
            <a:lumMod val="45000"/>
            <a:lumOff val="55000"/>
          </a:schemeClr>
        </a:gs>
        <a:gs pos="57000">
          <a:schemeClr val="accent1">
            <a:lumMod val="30000"/>
            <a:lumOff val="70000"/>
          </a:schemeClr>
        </a:gs>
      </a:gsLst>
      <a:lin ang="2700000" scaled="1"/>
    </a:gra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000" b="1" i="0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Структура доходов  бюджета за 2022г.</a:t>
            </a:r>
          </a:p>
        </c:rich>
      </c:tx>
      <c:layout>
        <c:manualLayout>
          <c:xMode val="edge"/>
          <c:yMode val="edge"/>
          <c:x val="5.1085506441888057E-2"/>
          <c:y val="3.1847264965906528E-2"/>
        </c:manualLayout>
      </c:layout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60677905418874E-2"/>
          <c:y val="9.4293657497376393E-2"/>
          <c:w val="0.56937488691043925"/>
          <c:h val="0.7513948378545003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28AE8B"/>
              </a:solidFill>
            </c:spPr>
            <c:extLst>
              <c:ext xmlns:c16="http://schemas.microsoft.com/office/drawing/2014/chart" uri="{C3380CC4-5D6E-409C-BE32-E72D297353CC}">
                <c16:uniqueId val="{00000001-A9A2-48E8-A59E-A9FDB005B7C7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9A2-48E8-A59E-A9FDB005B7C7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A9A2-48E8-A59E-A9FDB005B7C7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6-A9A2-48E8-A59E-A9FDB005B7C7}"/>
              </c:ext>
            </c:extLst>
          </c:dPt>
          <c:dPt>
            <c:idx val="4"/>
            <c:bubble3D val="0"/>
            <c:spPr>
              <a:solidFill>
                <a:srgbClr val="FFFF66"/>
              </a:solidFill>
            </c:spPr>
            <c:extLst>
              <c:ext xmlns:c16="http://schemas.microsoft.com/office/drawing/2014/chart" uri="{C3380CC4-5D6E-409C-BE32-E72D297353CC}">
                <c16:uniqueId val="{00000008-A9A2-48E8-A59E-A9FDB005B7C7}"/>
              </c:ext>
            </c:extLst>
          </c:dPt>
          <c:dLbls>
            <c:dLbl>
              <c:idx val="0"/>
              <c:layout>
                <c:manualLayout>
                  <c:x val="-0.21734744408492152"/>
                  <c:y val="-0.11687463036192641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40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A2-48E8-A59E-A9FDB005B7C7}"/>
                </c:ext>
              </c:extLst>
            </c:dLbl>
            <c:dLbl>
              <c:idx val="1"/>
              <c:layout>
                <c:manualLayout>
                  <c:x val="-1.0282345393712505E-2"/>
                  <c:y val="4.6808482971640732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A2-48E8-A59E-A9FDB005B7C7}"/>
                </c:ext>
              </c:extLst>
            </c:dLbl>
            <c:dLbl>
              <c:idx val="2"/>
              <c:layout>
                <c:manualLayout>
                  <c:x val="0.18947037163552444"/>
                  <c:y val="-8.0315347179540694E-3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9A2-48E8-A59E-A9FDB005B7C7}"/>
                </c:ext>
              </c:extLst>
            </c:dLbl>
            <c:dLbl>
              <c:idx val="3"/>
              <c:layout>
                <c:manualLayout>
                  <c:x val="-7.8788389631492317E-2"/>
                  <c:y val="-1.063272197682609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9A2-48E8-A59E-A9FDB005B7C7}"/>
                </c:ext>
              </c:extLst>
            </c:dLbl>
            <c:dLbl>
              <c:idx val="4"/>
              <c:layout>
                <c:manualLayout>
                  <c:x val="9.2496915249554557E-2"/>
                  <c:y val="-6.7223344869501928E-3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9A2-48E8-A59E-A9FDB005B7C7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l"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доходов2022 '!$A$8:$A$12</c:f>
              <c:strCache>
                <c:ptCount val="5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Дотации</c:v>
                </c:pt>
                <c:pt idx="3">
                  <c:v>Субвенции</c:v>
                </c:pt>
                <c:pt idx="4">
                  <c:v>Трансферты</c:v>
                </c:pt>
              </c:strCache>
            </c:strRef>
          </c:cat>
          <c:val>
            <c:numRef>
              <c:f>'Структура доходов2022 '!$C$8:$C$12</c:f>
              <c:numCache>
                <c:formatCode>#,##0.0</c:formatCode>
                <c:ptCount val="5"/>
                <c:pt idx="0">
                  <c:v>50130375.719999991</c:v>
                </c:pt>
                <c:pt idx="1">
                  <c:v>3844494.92</c:v>
                </c:pt>
                <c:pt idx="2">
                  <c:v>36120464</c:v>
                </c:pt>
                <c:pt idx="3">
                  <c:v>1159952</c:v>
                </c:pt>
                <c:pt idx="4">
                  <c:v>3185961.88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9A2-48E8-A59E-A9FDB005B7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2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dirty="0"/>
              <a:t>январь-июнь 2021 г.</a:t>
            </a:r>
          </a:p>
        </c:rich>
      </c:tx>
      <c:layout>
        <c:manualLayout>
          <c:xMode val="edge"/>
          <c:yMode val="edge"/>
          <c:x val="7.0043079647481493E-2"/>
          <c:y val="2.792321116928446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647250002530006"/>
          <c:y val="0.11321125198814615"/>
          <c:w val="0.44066665614667666"/>
          <c:h val="0.8005652819161762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5792400370713624"/>
          <c:y val="6.4572535879785467E-2"/>
          <c:w val="0.42910101946246526"/>
          <c:h val="0.8865634655927301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3175">
      <a:noFill/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январь-декабрь 2022 г.</a:t>
            </a:r>
          </a:p>
        </c:rich>
      </c:tx>
      <c:layout>
        <c:manualLayout>
          <c:xMode val="edge"/>
          <c:yMode val="edge"/>
          <c:x val="0.24875169229587524"/>
          <c:y val="8.324157784876702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0388219261267751"/>
          <c:y val="0.2821486239965949"/>
          <c:w val="0.61715888559313492"/>
          <c:h val="0.561183225275622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BA4-4345-A9E2-82C6C57773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BA4-4345-A9E2-82C6C577736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BA4-4345-A9E2-82C6C577736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BA4-4345-A9E2-82C6C577736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BA4-4345-A9E2-82C6C577736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BA4-4345-A9E2-82C6C577736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3BA4-4345-A9E2-82C6C577736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3BA4-4345-A9E2-82C6C577736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3BA4-4345-A9E2-82C6C5777366}"/>
              </c:ext>
            </c:extLst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BA4-4345-A9E2-82C6C5777366}"/>
                </c:ext>
              </c:extLst>
            </c:dLbl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3BA4-4345-A9E2-82C6C5777366}"/>
                </c:ext>
              </c:extLst>
            </c:dLbl>
            <c:dLbl>
              <c:idx val="2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3BA4-4345-A9E2-82C6C5777366}"/>
                </c:ext>
              </c:extLst>
            </c:dLbl>
            <c:dLbl>
              <c:idx val="3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3BA4-4345-A9E2-82C6C5777366}"/>
                </c:ext>
              </c:extLst>
            </c:dLbl>
            <c:dLbl>
              <c:idx val="4"/>
              <c:layout>
                <c:manualLayout>
                  <c:x val="2.1872186862186747E-3"/>
                  <c:y val="-3.977680514267110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A4-4345-A9E2-82C6C5777366}"/>
                </c:ext>
              </c:extLst>
            </c:dLbl>
            <c:dLbl>
              <c:idx val="5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3BA4-4345-A9E2-82C6C5777366}"/>
                </c:ext>
              </c:extLst>
            </c:dLbl>
            <c:dLbl>
              <c:idx val="6"/>
              <c:layout>
                <c:manualLayout>
                  <c:x val="-7.6552654017653807E-2"/>
                  <c:y val="-1.988840257133558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BA4-4345-A9E2-82C6C5777366}"/>
                </c:ext>
              </c:extLst>
            </c:dLbl>
            <c:dLbl>
              <c:idx val="7"/>
              <c:layout>
                <c:manualLayout>
                  <c:x val="6.9948816419185725E-2"/>
                  <c:y val="-7.614673535861664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226903099839991"/>
                      <c:h val="0.135121807069653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3BA4-4345-A9E2-82C6C5777366}"/>
                </c:ext>
              </c:extLst>
            </c:dLbl>
            <c:dLbl>
              <c:idx val="8"/>
              <c:layout>
                <c:manualLayout>
                  <c:x val="0.14325180174292051"/>
                  <c:y val="-2.508835853496702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BA4-4345-A9E2-82C6C577736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accent1">
                      <a:lumMod val="7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'Уд. вес собств дох'!$A$6:$A$14</c:f>
              <c:strCache>
                <c:ptCount val="9"/>
                <c:pt idx="0">
                  <c:v>Подоходный налог</c:v>
                </c:pt>
                <c:pt idx="1">
                  <c:v>Налог на добавленную стоимость</c:v>
                </c:pt>
                <c:pt idx="2">
                  <c:v>Налог на прибыль</c:v>
                </c:pt>
                <c:pt idx="3">
                  <c:v>Налог на недвижимость</c:v>
                </c:pt>
                <c:pt idx="4">
                  <c:v>Земельный налог</c:v>
                </c:pt>
                <c:pt idx="5">
                  <c:v>Другие налоги от выручки</c:v>
                </c:pt>
                <c:pt idx="6">
                  <c:v>Дивиденды</c:v>
                </c:pt>
                <c:pt idx="7">
                  <c:v>Компенсация расходов государства</c:v>
                </c:pt>
                <c:pt idx="8">
                  <c:v>Иные доходы</c:v>
                </c:pt>
              </c:strCache>
            </c:strRef>
          </c:cat>
          <c:val>
            <c:numRef>
              <c:f>'Уд. вес собств дох'!$D$6:$D$14</c:f>
              <c:numCache>
                <c:formatCode>0.0</c:formatCode>
                <c:ptCount val="9"/>
                <c:pt idx="0">
                  <c:v>24813.351030000002</c:v>
                </c:pt>
                <c:pt idx="1">
                  <c:v>11150.070009999999</c:v>
                </c:pt>
                <c:pt idx="2">
                  <c:v>2810.8339999999998</c:v>
                </c:pt>
                <c:pt idx="3">
                  <c:v>2748.3999199999998</c:v>
                </c:pt>
                <c:pt idx="4">
                  <c:v>844.22999000000004</c:v>
                </c:pt>
                <c:pt idx="5">
                  <c:v>6913.3909699999995</c:v>
                </c:pt>
                <c:pt idx="6">
                  <c:v>319.57375000000002</c:v>
                </c:pt>
                <c:pt idx="7">
                  <c:v>1966.82096</c:v>
                </c:pt>
                <c:pt idx="8">
                  <c:v>2408.2293700000018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BA4-4345-A9E2-82C6C577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chemeClr val="bg1"/>
                </a:solidFill>
              </a:rPr>
              <a:t>январь-декабрь 2021 г.</a:t>
            </a:r>
          </a:p>
        </c:rich>
      </c:tx>
      <c:layout>
        <c:manualLayout>
          <c:xMode val="edge"/>
          <c:yMode val="edge"/>
          <c:x val="0.27637605761940365"/>
          <c:y val="3.29641742970786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4824762196600328"/>
          <c:y val="0.28046234163868605"/>
          <c:w val="0.60058674521432243"/>
          <c:h val="0.5592572276396200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6AD-4CB1-97CF-A4FEF4B9EB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6AD-4CB1-97CF-A4FEF4B9EB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6AD-4CB1-97CF-A4FEF4B9EB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6AD-4CB1-97CF-A4FEF4B9EBD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6AD-4CB1-97CF-A4FEF4B9EBD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6AD-4CB1-97CF-A4FEF4B9EBD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6AD-4CB1-97CF-A4FEF4B9EBD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6AD-4CB1-97CF-A4FEF4B9EBD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E6AD-4CB1-97CF-A4FEF4B9EBDE}"/>
              </c:ext>
            </c:extLst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E6AD-4CB1-97CF-A4FEF4B9EBDE}"/>
                </c:ext>
              </c:extLst>
            </c:dLbl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E6AD-4CB1-97CF-A4FEF4B9EBDE}"/>
                </c:ext>
              </c:extLst>
            </c:dLbl>
            <c:dLbl>
              <c:idx val="2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E6AD-4CB1-97CF-A4FEF4B9EBDE}"/>
                </c:ext>
              </c:extLst>
            </c:dLbl>
            <c:dLbl>
              <c:idx val="3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E6AD-4CB1-97CF-A4FEF4B9EBDE}"/>
                </c:ext>
              </c:extLst>
            </c:dLbl>
            <c:dLbl>
              <c:idx val="4"/>
              <c:layout>
                <c:manualLayout>
                  <c:x val="0"/>
                  <c:y val="-3.685938488361950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6AD-4CB1-97CF-A4FEF4B9EBDE}"/>
                </c:ext>
              </c:extLst>
            </c:dLbl>
            <c:dLbl>
              <c:idx val="5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E6AD-4CB1-97CF-A4FEF4B9EBDE}"/>
                </c:ext>
              </c:extLst>
            </c:dLbl>
            <c:dLbl>
              <c:idx val="6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E6AD-4CB1-97CF-A4FEF4B9EBDE}"/>
                </c:ext>
              </c:extLst>
            </c:dLbl>
            <c:dLbl>
              <c:idx val="7"/>
              <c:layout>
                <c:manualLayout>
                  <c:x val="8.0208307018271974E-2"/>
                  <c:y val="-6.013899638906342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672905619125454"/>
                      <c:h val="0.131801400473321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E6AD-4CB1-97CF-A4FEF4B9EBDE}"/>
                </c:ext>
              </c:extLst>
            </c:dLbl>
            <c:dLbl>
              <c:idx val="8"/>
              <c:layout>
                <c:manualLayout>
                  <c:x val="0.10624996514108755"/>
                  <c:y val="-3.879935250907316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6AD-4CB1-97CF-A4FEF4B9EBD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accent1">
                      <a:lumMod val="7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'Уд. вес собств дох'!$A$19:$A$27</c:f>
              <c:strCache>
                <c:ptCount val="9"/>
                <c:pt idx="0">
                  <c:v>Подоходный налог</c:v>
                </c:pt>
                <c:pt idx="1">
                  <c:v>Налог на добавленную стоимость</c:v>
                </c:pt>
                <c:pt idx="2">
                  <c:v>Налог на прибыль</c:v>
                </c:pt>
                <c:pt idx="3">
                  <c:v>Налог на недвижимость</c:v>
                </c:pt>
                <c:pt idx="4">
                  <c:v>Земельный налог</c:v>
                </c:pt>
                <c:pt idx="5">
                  <c:v>Другие налоги от выручки</c:v>
                </c:pt>
                <c:pt idx="6">
                  <c:v>Дивиденды</c:v>
                </c:pt>
                <c:pt idx="7">
                  <c:v>Компенсация расходов государства</c:v>
                </c:pt>
                <c:pt idx="8">
                  <c:v>Иные доходы</c:v>
                </c:pt>
              </c:strCache>
            </c:strRef>
          </c:cat>
          <c:val>
            <c:numRef>
              <c:f>'Уд. вес собств дох'!$E$19:$E$27</c:f>
              <c:numCache>
                <c:formatCode>0.0</c:formatCode>
                <c:ptCount val="9"/>
                <c:pt idx="0">
                  <c:v>20667.400000000001</c:v>
                </c:pt>
                <c:pt idx="1">
                  <c:v>10402.200000000001</c:v>
                </c:pt>
                <c:pt idx="2">
                  <c:v>2681.2</c:v>
                </c:pt>
                <c:pt idx="3">
                  <c:v>2858.5</c:v>
                </c:pt>
                <c:pt idx="4">
                  <c:v>742.8</c:v>
                </c:pt>
                <c:pt idx="5">
                  <c:v>5999.2</c:v>
                </c:pt>
                <c:pt idx="6">
                  <c:v>575.70000000000005</c:v>
                </c:pt>
                <c:pt idx="7">
                  <c:v>1947.3</c:v>
                </c:pt>
                <c:pt idx="8">
                  <c:v>2295.5000000000009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6AD-4CB1-97CF-A4FEF4B9EBD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008609171843088E-2"/>
          <c:y val="0.19184354039078449"/>
          <c:w val="0.89921371068449707"/>
          <c:h val="0.552970545348498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ДОХОДЫ!$B$3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ДОХОДЫ!$A$4:$A$11</c:f>
              <c:strCache>
                <c:ptCount val="8"/>
                <c:pt idx="0">
                  <c:v>Подоходный налог</c:v>
                </c:pt>
                <c:pt idx="1">
                  <c:v>Налог на прибыль</c:v>
                </c:pt>
                <c:pt idx="2">
                  <c:v>Налоги на собственность</c:v>
                </c:pt>
                <c:pt idx="3">
                  <c:v>Налог на добавленную стоимость</c:v>
                </c:pt>
                <c:pt idx="4">
                  <c:v>Другие налоги от выручки</c:v>
                </c:pt>
                <c:pt idx="5">
                  <c:v>Дивиденды по акциям и доходы от других форм собственности</c:v>
                </c:pt>
                <c:pt idx="6">
                  <c:v>Компенсируемые расходы государства</c:v>
                </c:pt>
                <c:pt idx="7">
                  <c:v>Доходы от реализации государственного имущества</c:v>
                </c:pt>
              </c:strCache>
            </c:strRef>
          </c:cat>
          <c:val>
            <c:numRef>
              <c:f>ДОХОДЫ!$B$4:$B$11</c:f>
              <c:numCache>
                <c:formatCode>_(* #\ ##0.0_);_(* \(#\ ##0.0\);_(* "-"??_);_(@_)</c:formatCode>
                <c:ptCount val="8"/>
                <c:pt idx="0">
                  <c:v>20667.400000000001</c:v>
                </c:pt>
                <c:pt idx="1">
                  <c:v>2681.1</c:v>
                </c:pt>
                <c:pt idx="2">
                  <c:v>3601.3</c:v>
                </c:pt>
                <c:pt idx="3">
                  <c:v>10402.200000000001</c:v>
                </c:pt>
                <c:pt idx="4">
                  <c:v>5999.2</c:v>
                </c:pt>
                <c:pt idx="5">
                  <c:v>623.1</c:v>
                </c:pt>
                <c:pt idx="6">
                  <c:v>1947.3</c:v>
                </c:pt>
                <c:pt idx="7">
                  <c:v>633.9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D7-4E7A-B49F-E52BA38041CD}"/>
            </c:ext>
          </c:extLst>
        </c:ser>
        <c:ser>
          <c:idx val="1"/>
          <c:order val="1"/>
          <c:tx>
            <c:strRef>
              <c:f>ДОХОДЫ!$C$3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120,1%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D7-4E7A-B49F-E52BA38041C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104,8%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D7-4E7A-B49F-E52BA38041C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209,80%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D7-4E7A-B49F-E52BA38041C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107,2%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D7-4E7A-B49F-E52BA38041C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115,2%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D7-4E7A-B49F-E52BA38041C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51,3%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8D7-4E7A-B49F-E52BA38041C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101,0%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8D7-4E7A-B49F-E52BA38041C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113,8%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8D7-4E7A-B49F-E52BA38041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ДОХОДЫ!$A$4:$A$11</c:f>
              <c:strCache>
                <c:ptCount val="8"/>
                <c:pt idx="0">
                  <c:v>Подоходный налог</c:v>
                </c:pt>
                <c:pt idx="1">
                  <c:v>Налог на прибыль</c:v>
                </c:pt>
                <c:pt idx="2">
                  <c:v>Налоги на собственность</c:v>
                </c:pt>
                <c:pt idx="3">
                  <c:v>Налог на добавленную стоимость</c:v>
                </c:pt>
                <c:pt idx="4">
                  <c:v>Другие налоги от выручки</c:v>
                </c:pt>
                <c:pt idx="5">
                  <c:v>Дивиденды по акциям и доходы от других форм собственности</c:v>
                </c:pt>
                <c:pt idx="6">
                  <c:v>Компенсируемые расходы государства</c:v>
                </c:pt>
                <c:pt idx="7">
                  <c:v>Доходы от реализации государственного имущества</c:v>
                </c:pt>
              </c:strCache>
            </c:strRef>
          </c:cat>
          <c:val>
            <c:numRef>
              <c:f>ДОХОДЫ!$C$4:$C$11</c:f>
              <c:numCache>
                <c:formatCode>_(* #\ ##0.0_);_(* \(#\ ##0.0\);_(* "-"??_);_(@_)</c:formatCode>
                <c:ptCount val="8"/>
                <c:pt idx="0">
                  <c:v>24813.351030000002</c:v>
                </c:pt>
                <c:pt idx="1">
                  <c:v>2810.8339999999998</c:v>
                </c:pt>
                <c:pt idx="2">
                  <c:v>3592.6299099999997</c:v>
                </c:pt>
                <c:pt idx="3">
                  <c:v>11150.070009999999</c:v>
                </c:pt>
                <c:pt idx="4">
                  <c:v>6913.3909699999995</c:v>
                </c:pt>
                <c:pt idx="5">
                  <c:v>319.57375000000002</c:v>
                </c:pt>
                <c:pt idx="6">
                  <c:v>1966.82096</c:v>
                </c:pt>
                <c:pt idx="7">
                  <c:v>721.36499000000003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8D7-4E7A-B49F-E52BA3804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038218639"/>
        <c:axId val="1"/>
      </c:barChart>
      <c:catAx>
        <c:axId val="1038218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2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тыс. рублей</a:t>
                </a:r>
              </a:p>
            </c:rich>
          </c:tx>
          <c:layout>
            <c:manualLayout>
              <c:xMode val="edge"/>
              <c:yMode val="edge"/>
              <c:x val="5.53523784733521E-4"/>
              <c:y val="0.2258649695455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_(* #\ ##0.0_);_(* \(#\ 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821863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dirty="0"/>
              <a:t>I </a:t>
            </a:r>
            <a:r>
              <a:rPr lang="ru-RU" sz="1800" dirty="0"/>
              <a:t>полугодие 2021 года</a:t>
            </a:r>
          </a:p>
        </c:rich>
      </c:tx>
      <c:layout>
        <c:manualLayout>
          <c:xMode val="edge"/>
          <c:yMode val="edge"/>
          <c:x val="0.29994360198092895"/>
          <c:y val="8.7134687111479481E-2"/>
        </c:manualLayout>
      </c:layout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41379310344829"/>
          <c:y val="0.16056101026720371"/>
          <c:w val="0.68421060210689832"/>
          <c:h val="0.6390779756780042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77544006999125115"/>
          <c:w val="1"/>
          <c:h val="0.22455993000874891"/>
        </c:manualLayout>
      </c:layout>
      <c:overlay val="0"/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000" b="1" i="0" u="none" strike="noStrike" baseline="0" dirty="0">
                <a:solidFill>
                  <a:srgbClr val="000000"/>
                </a:solidFill>
                <a:latin typeface="Arial Cyr"/>
                <a:cs typeface="Arial Cyr"/>
              </a:rPr>
              <a:t>Сравнительный анализ расходов за 2022 г. </a:t>
            </a:r>
          </a:p>
          <a:p>
            <a:pPr>
              <a:defRPr sz="2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000" b="1" i="0" u="none" strike="noStrike" baseline="0" dirty="0">
                <a:solidFill>
                  <a:srgbClr val="000000"/>
                </a:solidFill>
                <a:latin typeface="Arial Cyr"/>
                <a:cs typeface="Arial Cyr"/>
              </a:rPr>
              <a:t>и соответствующий период 2021 г.</a:t>
            </a:r>
          </a:p>
          <a:p>
            <a:pPr>
              <a:defRPr sz="2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000" b="1" i="0" u="none" strike="noStrike" baseline="0" dirty="0">
                <a:solidFill>
                  <a:srgbClr val="000000"/>
                </a:solidFill>
                <a:latin typeface="Arial Cyr"/>
                <a:cs typeface="Arial Cyr"/>
              </a:rPr>
              <a:t> </a:t>
            </a:r>
          </a:p>
        </c:rich>
      </c:tx>
      <c:layout>
        <c:manualLayout>
          <c:xMode val="edge"/>
          <c:yMode val="edge"/>
          <c:x val="0.28236419638813948"/>
          <c:y val="6.4327792359288411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389740845615226"/>
          <c:y val="0.10250014581510644"/>
          <c:w val="0.67181543174103198"/>
          <c:h val="0.74916797900262466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'Анализ расходов'!$D$3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00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0851346284417621E-3"/>
                  <c:y val="-8.2053805774278212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4B-4BB6-97A3-080E95D90A6B}"/>
                </c:ext>
              </c:extLst>
            </c:dLbl>
            <c:dLbl>
              <c:idx val="1"/>
              <c:layout>
                <c:manualLayout>
                  <c:x val="-1.2890280606820759E-4"/>
                  <c:y val="-2.0961286089238845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4B-4BB6-97A3-080E95D90A6B}"/>
                </c:ext>
              </c:extLst>
            </c:dLbl>
            <c:dLbl>
              <c:idx val="2"/>
              <c:layout>
                <c:manualLayout>
                  <c:x val="-2.6351098004641312E-3"/>
                  <c:y val="3.090387139107534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4B-4BB6-97A3-080E95D90A6B}"/>
                </c:ext>
              </c:extLst>
            </c:dLbl>
            <c:dLbl>
              <c:idx val="4"/>
              <c:layout>
                <c:manualLayout>
                  <c:x val="1.9529260978758257E-3"/>
                  <c:y val="1.942552170854366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4B-4BB6-97A3-080E95D90A6B}"/>
                </c:ext>
              </c:extLst>
            </c:dLbl>
            <c:dLbl>
              <c:idx val="5"/>
              <c:layout>
                <c:manualLayout>
                  <c:x val="-2.3730073621084295E-3"/>
                  <c:y val="2.7503366200232748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4B-4BB6-97A3-080E95D90A6B}"/>
                </c:ext>
              </c:extLst>
            </c:dLbl>
            <c:dLbl>
              <c:idx val="6"/>
              <c:layout>
                <c:manualLayout>
                  <c:x val="9.4498322844779534E-4"/>
                  <c:y val="8.4046916010498685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4B-4BB6-97A3-080E95D90A6B}"/>
                </c:ext>
              </c:extLst>
            </c:dLbl>
            <c:dLbl>
              <c:idx val="7"/>
              <c:layout>
                <c:manualLayout>
                  <c:x val="6.7795579606603226E-4"/>
                  <c:y val="7.596948818897638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64B-4BB6-97A3-080E95D90A6B}"/>
                </c:ext>
              </c:extLst>
            </c:dLbl>
            <c:dLbl>
              <c:idx val="8"/>
              <c:layout>
                <c:manualLayout>
                  <c:x val="-1.195374113793885E-3"/>
                  <c:y val="7.498104403616180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64B-4BB6-97A3-080E95D90A6B}"/>
                </c:ext>
              </c:extLst>
            </c:dLbl>
            <c:dLbl>
              <c:idx val="9"/>
              <c:layout>
                <c:manualLayout>
                  <c:x val="-5.4536585837976085E-3"/>
                  <c:y val="9.953630796150480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64B-4BB6-97A3-080E95D90A6B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'Анализ расходов'!$A$5:$A$14</c:f>
              <c:strCache>
                <c:ptCount val="10"/>
                <c:pt idx="0">
                  <c:v>национальная оборона</c:v>
                </c:pt>
                <c:pt idx="1">
                  <c:v>охрана окружающей среды</c:v>
                </c:pt>
                <c:pt idx="2">
                  <c:v>социальная политика</c:v>
                </c:pt>
                <c:pt idx="3">
                  <c:v>физическая культура</c:v>
                </c:pt>
                <c:pt idx="4">
                  <c:v>культура</c:v>
                </c:pt>
                <c:pt idx="5">
                  <c:v>национальная экономика</c:v>
                </c:pt>
                <c:pt idx="6">
                  <c:v>общегосударственная деятельность</c:v>
                </c:pt>
                <c:pt idx="7">
                  <c:v>ЖКУ и жилищное строительство</c:v>
                </c:pt>
                <c:pt idx="8">
                  <c:v>здравоохранение</c:v>
                </c:pt>
                <c:pt idx="9">
                  <c:v>образование</c:v>
                </c:pt>
              </c:strCache>
            </c:strRef>
          </c:cat>
          <c:val>
            <c:numRef>
              <c:f>'Анализ расходов'!$D$5:$D$14</c:f>
              <c:numCache>
                <c:formatCode>_(* #,##0.0_);_(* \(#,##0.0\);_(* "-"??_);_(@_)</c:formatCode>
                <c:ptCount val="10"/>
                <c:pt idx="0">
                  <c:v>12</c:v>
                </c:pt>
                <c:pt idx="1">
                  <c:v>108.6</c:v>
                </c:pt>
                <c:pt idx="2">
                  <c:v>2649.4</c:v>
                </c:pt>
                <c:pt idx="3">
                  <c:v>2520.6</c:v>
                </c:pt>
                <c:pt idx="4">
                  <c:v>4813.8</c:v>
                </c:pt>
                <c:pt idx="5">
                  <c:v>4169.5</c:v>
                </c:pt>
                <c:pt idx="6">
                  <c:v>7033.2</c:v>
                </c:pt>
                <c:pt idx="7">
                  <c:v>10154</c:v>
                </c:pt>
                <c:pt idx="8">
                  <c:v>23169.4</c:v>
                </c:pt>
                <c:pt idx="9">
                  <c:v>33282.9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64B-4BB6-97A3-080E95D90A6B}"/>
            </c:ext>
          </c:extLst>
        </c:ser>
        <c:ser>
          <c:idx val="0"/>
          <c:order val="1"/>
          <c:tx>
            <c:strRef>
              <c:f>'Анализ расходов'!$C$3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33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0074174516595402E-4"/>
                  <c:y val="-8.673645387814139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64B-4BB6-97A3-080E95D90A6B}"/>
                </c:ext>
              </c:extLst>
            </c:dLbl>
            <c:dLbl>
              <c:idx val="1"/>
              <c:layout>
                <c:manualLayout>
                  <c:x val="2.2764795888613812E-3"/>
                  <c:y val="-7.8658609386452853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64B-4BB6-97A3-080E95D90A6B}"/>
                </c:ext>
              </c:extLst>
            </c:dLbl>
            <c:dLbl>
              <c:idx val="2"/>
              <c:layout>
                <c:manualLayout>
                  <c:x val="-1.0853373058097467E-3"/>
                  <c:y val="-1.275918635170603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64B-4BB6-97A3-080E95D90A6B}"/>
                </c:ext>
              </c:extLst>
            </c:dLbl>
            <c:dLbl>
              <c:idx val="3"/>
              <c:layout>
                <c:manualLayout>
                  <c:x val="-3.5793836581238156E-3"/>
                  <c:y val="-1.1479658792651682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64B-4BB6-97A3-080E95D90A6B}"/>
                </c:ext>
              </c:extLst>
            </c:dLbl>
            <c:dLbl>
              <c:idx val="4"/>
              <c:layout>
                <c:manualLayout>
                  <c:x val="2.6560869080554121E-4"/>
                  <c:y val="-3.4038713910761154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64B-4BB6-97A3-080E95D90A6B}"/>
                </c:ext>
              </c:extLst>
            </c:dLbl>
            <c:dLbl>
              <c:idx val="5"/>
              <c:layout>
                <c:manualLayout>
                  <c:x val="7.8329735810050774E-3"/>
                  <c:y val="-1.6159776902887903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64B-4BB6-97A3-080E95D90A6B}"/>
                </c:ext>
              </c:extLst>
            </c:dLbl>
            <c:dLbl>
              <c:idx val="6"/>
              <c:layout>
                <c:manualLayout>
                  <c:x val="-6.7694240922587382E-4"/>
                  <c:y val="1.27526246719160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64B-4BB6-97A3-080E95D90A6B}"/>
                </c:ext>
              </c:extLst>
            </c:dLbl>
            <c:dLbl>
              <c:idx val="7"/>
              <c:layout>
                <c:manualLayout>
                  <c:x val="-3.6834584866081402E-3"/>
                  <c:y val="-4.6817585301837272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64B-4BB6-97A3-080E95D90A6B}"/>
                </c:ext>
              </c:extLst>
            </c:dLbl>
            <c:dLbl>
              <c:idx val="8"/>
              <c:layout>
                <c:manualLayout>
                  <c:x val="5.8857507676405316E-4"/>
                  <c:y val="4.294291338582677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64B-4BB6-97A3-080E95D90A6B}"/>
                </c:ext>
              </c:extLst>
            </c:dLbl>
            <c:dLbl>
              <c:idx val="9"/>
              <c:layout>
                <c:manualLayout>
                  <c:x val="-1.3075730398565987E-3"/>
                  <c:y val="4.209973753280840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64B-4BB6-97A3-080E95D90A6B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'Анализ расходов'!$A$5:$A$14</c:f>
              <c:strCache>
                <c:ptCount val="10"/>
                <c:pt idx="0">
                  <c:v>национальная оборона</c:v>
                </c:pt>
                <c:pt idx="1">
                  <c:v>охрана окружающей среды</c:v>
                </c:pt>
                <c:pt idx="2">
                  <c:v>социальная политика</c:v>
                </c:pt>
                <c:pt idx="3">
                  <c:v>физическая культура</c:v>
                </c:pt>
                <c:pt idx="4">
                  <c:v>культура</c:v>
                </c:pt>
                <c:pt idx="5">
                  <c:v>национальная экономика</c:v>
                </c:pt>
                <c:pt idx="6">
                  <c:v>общегосударственная деятельность</c:v>
                </c:pt>
                <c:pt idx="7">
                  <c:v>ЖКУ и жилищное строительство</c:v>
                </c:pt>
                <c:pt idx="8">
                  <c:v>здравоохранение</c:v>
                </c:pt>
                <c:pt idx="9">
                  <c:v>образование</c:v>
                </c:pt>
              </c:strCache>
            </c:strRef>
          </c:cat>
          <c:val>
            <c:numRef>
              <c:f>'Анализ расходов'!$C$5:$C$14</c:f>
              <c:numCache>
                <c:formatCode>_(* #,##0.0_);_(* \(#,##0.0\);_(* "-"??_);_(@_)</c:formatCode>
                <c:ptCount val="10"/>
                <c:pt idx="0">
                  <c:v>33.6</c:v>
                </c:pt>
                <c:pt idx="1">
                  <c:v>87.7</c:v>
                </c:pt>
                <c:pt idx="2">
                  <c:v>3123.8</c:v>
                </c:pt>
                <c:pt idx="3">
                  <c:v>2933.7</c:v>
                </c:pt>
                <c:pt idx="4">
                  <c:v>5325.8</c:v>
                </c:pt>
                <c:pt idx="5">
                  <c:v>4433.1000000000004</c:v>
                </c:pt>
                <c:pt idx="6">
                  <c:v>7493.8</c:v>
                </c:pt>
                <c:pt idx="7">
                  <c:v>12583.4</c:v>
                </c:pt>
                <c:pt idx="8">
                  <c:v>22565.4</c:v>
                </c:pt>
                <c:pt idx="9">
                  <c:v>36418.5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64B-4BB6-97A3-080E95D90A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745088"/>
        <c:axId val="1"/>
      </c:barChart>
      <c:catAx>
        <c:axId val="2387450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36500"/>
          <c:min val="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 sz="1400"/>
                  <a:t>тыс. рублей
</a:t>
                </a:r>
              </a:p>
            </c:rich>
          </c:tx>
          <c:layout>
            <c:manualLayout>
              <c:xMode val="edge"/>
              <c:yMode val="edge"/>
              <c:x val="0.88159587283430718"/>
              <c:y val="6.9323126275882177E-2"/>
            </c:manualLayout>
          </c:layout>
          <c:overlay val="0"/>
          <c:spPr>
            <a:noFill/>
            <a:ln w="25400">
              <a:noFill/>
            </a:ln>
          </c:spPr>
        </c:title>
        <c:numFmt formatCode="_(* #,##0.0_);_(* \(#,##0.0\);_(* &quot;-&quot;??_);_(@_)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38745088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9460665389799249"/>
          <c:y val="0.89640737791671166"/>
          <c:w val="0.30734533183352081"/>
          <c:h val="4.1199812570245187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 Cyr"/>
                <a:cs typeface="Times New Roman" panose="02020603050405020304" pitchFamily="18" charset="0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капитальных вложений в основные фонды за 2022 г. </a:t>
            </a:r>
          </a:p>
          <a:p>
            <a:pPr>
              <a:defRPr sz="20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 Cyr"/>
                <a:cs typeface="Times New Roman" panose="02020603050405020304" pitchFamily="18" charset="0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соответствующий период 2021 г.
</a:t>
            </a:r>
          </a:p>
        </c:rich>
      </c:tx>
      <c:layout>
        <c:manualLayout>
          <c:xMode val="edge"/>
          <c:yMode val="edge"/>
          <c:x val="0.22833735236220473"/>
          <c:y val="1.4575823855351415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43"/>
      <c:rotY val="20"/>
      <c:depthPercent val="100"/>
      <c:rAngAx val="1"/>
    </c:view3D>
    <c:floor>
      <c:thickness val="0"/>
      <c:spPr>
        <a:gradFill>
          <a:gsLst>
            <a:gs pos="36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57000">
              <a:schemeClr val="accent1">
                <a:lumMod val="30000"/>
                <a:lumOff val="70000"/>
              </a:schemeClr>
            </a:gs>
          </a:gsLst>
          <a:lin ang="27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>
          <a:gsLst>
            <a:gs pos="36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57000">
              <a:schemeClr val="accent1">
                <a:lumMod val="30000"/>
                <a:lumOff val="70000"/>
              </a:schemeClr>
            </a:gs>
          </a:gsLst>
          <a:lin ang="2700000" scaled="1"/>
        </a:gradFill>
        <a:ln w="12700">
          <a:solidFill>
            <a:srgbClr val="808080"/>
          </a:solidFill>
          <a:prstDash val="solid"/>
        </a:ln>
      </c:spPr>
    </c:sideWall>
    <c:backWall>
      <c:thickness val="0"/>
      <c:spPr>
        <a:gradFill>
          <a:gsLst>
            <a:gs pos="36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57000">
              <a:schemeClr val="accent1">
                <a:lumMod val="30000"/>
                <a:lumOff val="70000"/>
              </a:schemeClr>
            </a:gs>
          </a:gsLst>
          <a:lin ang="2700000" scaled="1"/>
        </a:gra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3126860201769158"/>
          <c:y val="0.13066670920140275"/>
          <c:w val="0.85619576934011199"/>
          <c:h val="0.6973335603299351"/>
        </c:manualLayout>
      </c:layout>
      <c:bar3DChart>
        <c:barDir val="col"/>
        <c:grouping val="clustered"/>
        <c:varyColors val="0"/>
        <c:ser>
          <c:idx val="0"/>
          <c:order val="0"/>
          <c:tx>
            <c:v>2022 г.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229808912262351E-3"/>
                  <c:y val="-2.546839771660404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550" b="1" i="0" u="none" strike="noStrike" baseline="0">
                      <a:solidFill>
                        <a:schemeClr val="bg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AC-4651-8DB1-07BF0B3A61D9}"/>
                </c:ext>
              </c:extLst>
            </c:dLbl>
            <c:dLbl>
              <c:idx val="1"/>
              <c:layout>
                <c:manualLayout>
                  <c:x val="-9.9609689010275934E-3"/>
                  <c:y val="-2.540689267627447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550" b="1" i="0" u="none" strike="noStrike" baseline="0">
                      <a:solidFill>
                        <a:schemeClr val="bg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AC-4651-8DB1-07BF0B3A61D9}"/>
                </c:ext>
              </c:extLst>
            </c:dLbl>
            <c:dLbl>
              <c:idx val="2"/>
              <c:layout>
                <c:manualLayout>
                  <c:x val="-8.7865492828156627E-3"/>
                  <c:y val="-1.968880848118536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550" b="1" i="0" u="none" strike="noStrike" baseline="0">
                      <a:solidFill>
                        <a:schemeClr val="bg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AC-4651-8DB1-07BF0B3A61D9}"/>
                </c:ext>
              </c:extLst>
            </c:dLbl>
            <c:dLbl>
              <c:idx val="3"/>
              <c:layout>
                <c:manualLayout>
                  <c:x val="3.6329914480248068E-3"/>
                  <c:y val="-2.907406645970820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550" b="1" i="0" u="none" strike="noStrike" baseline="0">
                      <a:solidFill>
                        <a:schemeClr val="bg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AC-4651-8DB1-07BF0B3A61D9}"/>
                </c:ext>
              </c:extLst>
            </c:dLbl>
            <c:dLbl>
              <c:idx val="4"/>
              <c:layout>
                <c:manualLayout>
                  <c:x val="-1.19101994169548E-2"/>
                  <c:y val="-2.488195829307245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550" b="1" i="0" u="none" strike="noStrike" baseline="0">
                      <a:solidFill>
                        <a:schemeClr val="bg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AC-4651-8DB1-07BF0B3A61D9}"/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4.608294930875576E-3"/>
                  <c:y val="0.9879518072289156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550" b="1" i="0" u="none" strike="noStrike" baseline="0">
                      <a:solidFill>
                        <a:schemeClr val="bg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AC-4651-8DB1-07BF0B3A61D9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50" b="1" i="0" u="none" strike="noStrike" baseline="0">
                    <a:solidFill>
                      <a:schemeClr val="bg1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'Анализ капрасходов'!$A$6:$C$10</c:f>
              <c:strCache>
                <c:ptCount val="5"/>
                <c:pt idx="0">
                  <c:v>Приобретение оборудования и других основных средств</c:v>
                </c:pt>
                <c:pt idx="1">
                  <c:v>Капитальное строительство</c:v>
                </c:pt>
                <c:pt idx="2">
                  <c:v>Капитальный ремонт</c:v>
                </c:pt>
                <c:pt idx="3">
                  <c:v>Капитальные бюджетные трансферты</c:v>
                </c:pt>
                <c:pt idx="4">
                  <c:v>Капитальные расходы всего</c:v>
                </c:pt>
              </c:strCache>
            </c:strRef>
          </c:cat>
          <c:val>
            <c:numRef>
              <c:f>'Анализ капрасходов'!$D$6:$D$10</c:f>
              <c:numCache>
                <c:formatCode>_(* #,##0.0_);_(* \(#,##0.0\);_(* "-"??_);_(@_)</c:formatCode>
                <c:ptCount val="5"/>
                <c:pt idx="0">
                  <c:v>430.7</c:v>
                </c:pt>
                <c:pt idx="1">
                  <c:v>582.4</c:v>
                </c:pt>
                <c:pt idx="2">
                  <c:v>433.7</c:v>
                </c:pt>
                <c:pt idx="3">
                  <c:v>32.299999999999997</c:v>
                </c:pt>
                <c:pt idx="4">
                  <c:v>1479.1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AC-4651-8DB1-07BF0B3A61D9}"/>
            </c:ext>
          </c:extLst>
        </c:ser>
        <c:ser>
          <c:idx val="1"/>
          <c:order val="1"/>
          <c:tx>
            <c:v>2021 г.</c:v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1131805018837589E-2"/>
                  <c:y val="-2.761923218146954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550" b="1" i="0" u="none" strike="noStrike" baseline="0">
                      <a:solidFill>
                        <a:schemeClr val="bg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5AC-4651-8DB1-07BF0B3A61D9}"/>
                </c:ext>
              </c:extLst>
            </c:dLbl>
            <c:dLbl>
              <c:idx val="1"/>
              <c:layout>
                <c:manualLayout>
                  <c:x val="1.0805319076812816E-2"/>
                  <c:y val="-2.300288508322882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550" b="1" i="0" u="none" strike="noStrike" baseline="0">
                      <a:solidFill>
                        <a:schemeClr val="bg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5AC-4651-8DB1-07BF0B3A61D9}"/>
                </c:ext>
              </c:extLst>
            </c:dLbl>
            <c:dLbl>
              <c:idx val="2"/>
              <c:layout>
                <c:manualLayout>
                  <c:x val="9.3753087137169681E-3"/>
                  <c:y val="-2.420454623328749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550" b="1" i="0" u="none" strike="noStrike" baseline="0">
                      <a:solidFill>
                        <a:schemeClr val="bg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5AC-4651-8DB1-07BF0B3A61D9}"/>
                </c:ext>
              </c:extLst>
            </c:dLbl>
            <c:dLbl>
              <c:idx val="3"/>
              <c:layout>
                <c:manualLayout>
                  <c:x val="8.412015422850725E-3"/>
                  <c:y val="-2.63231846019247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550" b="1" i="0" u="none" strike="noStrike" baseline="0">
                      <a:solidFill>
                        <a:schemeClr val="bg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5AC-4651-8DB1-07BF0B3A61D9}"/>
                </c:ext>
              </c:extLst>
            </c:dLbl>
            <c:dLbl>
              <c:idx val="4"/>
              <c:layout>
                <c:manualLayout>
                  <c:x val="1.0221886470833212E-2"/>
                  <c:y val="-1.457549529546404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550" b="1" i="0" u="none" strike="noStrike" baseline="0">
                      <a:solidFill>
                        <a:schemeClr val="bg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5AC-4651-8DB1-07BF0B3A61D9}"/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0.68294930875576032"/>
                  <c:y val="0.9879518072289156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550" b="1" i="0" u="none" strike="noStrike" baseline="0">
                      <a:solidFill>
                        <a:schemeClr val="bg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5AC-4651-8DB1-07BF0B3A61D9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50" b="1" i="0" u="none" strike="noStrike" baseline="0">
                    <a:solidFill>
                      <a:schemeClr val="bg1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'Анализ капрасходов'!$A$6:$C$10</c:f>
              <c:strCache>
                <c:ptCount val="5"/>
                <c:pt idx="0">
                  <c:v>Приобретение оборудования и других основных средств</c:v>
                </c:pt>
                <c:pt idx="1">
                  <c:v>Капитальное строительство</c:v>
                </c:pt>
                <c:pt idx="2">
                  <c:v>Капитальный ремонт</c:v>
                </c:pt>
                <c:pt idx="3">
                  <c:v>Капитальные бюджетные трансферты</c:v>
                </c:pt>
                <c:pt idx="4">
                  <c:v>Капитальные расходы всего</c:v>
                </c:pt>
              </c:strCache>
            </c:strRef>
          </c:cat>
          <c:val>
            <c:numRef>
              <c:f>'Анализ капрасходов'!$E$6:$E$10</c:f>
              <c:numCache>
                <c:formatCode>_(* #,##0.0_);_(* \(#,##0.0\);_(* "-"??_);_(@_)</c:formatCode>
                <c:ptCount val="5"/>
                <c:pt idx="0">
                  <c:v>474.3</c:v>
                </c:pt>
                <c:pt idx="1">
                  <c:v>1622.3</c:v>
                </c:pt>
                <c:pt idx="2">
                  <c:v>698.6</c:v>
                </c:pt>
                <c:pt idx="3">
                  <c:v>102.8</c:v>
                </c:pt>
                <c:pt idx="4">
                  <c:v>2898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5AC-4651-8DB1-07BF0B3A6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8743088"/>
        <c:axId val="1"/>
        <c:axId val="0"/>
      </c:bar3DChart>
      <c:catAx>
        <c:axId val="23874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 Cyr"/>
                <a:cs typeface="Times New Roman" panose="02020603050405020304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 Cyr"/>
                    <a:cs typeface="Times New Roman" panose="02020603050405020304" pitchFamily="18" charset="0"/>
                  </a:defRPr>
                </a:pPr>
                <a:r>
                  <a:rPr lang="ru-RU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тыс. рублей
</a:t>
                </a:r>
              </a:p>
            </c:rich>
          </c:tx>
          <c:layout>
            <c:manualLayout>
              <c:xMode val="edge"/>
              <c:yMode val="edge"/>
              <c:x val="5.5611548556430447E-2"/>
              <c:y val="0.10045902595508895"/>
            </c:manualLayout>
          </c:layout>
          <c:overlay val="0"/>
          <c:spPr>
            <a:noFill/>
            <a:ln w="25400">
              <a:noFill/>
            </a:ln>
          </c:spPr>
        </c:title>
        <c:numFmt formatCode="_(* #,##0.0_);_(* \(#,##0.0\);_(* &quot;-&quot;??_);_(@_)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 Cyr"/>
                <a:cs typeface="Times New Roman" panose="02020603050405020304" pitchFamily="18" charset="0"/>
              </a:defRPr>
            </a:pPr>
            <a:endParaRPr lang="ru-RU"/>
          </a:p>
        </c:txPr>
        <c:crossAx val="2387430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8709387802539443"/>
          <c:y val="0.92822875763244994"/>
          <c:w val="0.41920126681581771"/>
          <c:h val="5.352651740986680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Arial Cyr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36000">
          <a:schemeClr val="accent1">
            <a:lumMod val="5000"/>
            <a:lumOff val="95000"/>
          </a:schemeClr>
        </a:gs>
        <a:gs pos="59000">
          <a:schemeClr val="accent1">
            <a:lumMod val="45000"/>
            <a:lumOff val="55000"/>
          </a:schemeClr>
        </a:gs>
        <a:gs pos="53000">
          <a:schemeClr val="accent1">
            <a:lumMod val="45000"/>
            <a:lumOff val="55000"/>
          </a:schemeClr>
        </a:gs>
        <a:gs pos="57000">
          <a:schemeClr val="accent1">
            <a:lumMod val="30000"/>
            <a:lumOff val="70000"/>
          </a:schemeClr>
        </a:gs>
      </a:gsLst>
      <a:lin ang="2700000" scaled="1"/>
    </a:gradFill>
    <a:ln w="3175">
      <a:solidFill>
        <a:srgbClr val="000000"/>
      </a:solidFill>
      <a:prstDash val="solid"/>
    </a:ln>
  </c:spPr>
  <c:txPr>
    <a:bodyPr/>
    <a:lstStyle/>
    <a:p>
      <a:pPr>
        <a:defRPr sz="15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29806C-6FA9-4888-9A8C-96974002BABA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2B51B6C-C374-498D-A20B-62036F04D2A3}">
      <dgm:prSet phldrT="[Текст]" custT="1"/>
      <dgm:spPr>
        <a:solidFill>
          <a:srgbClr val="EF2FD8">
            <a:alpha val="49804"/>
          </a:srgbClr>
        </a:solidFill>
      </dgm:spPr>
      <dgm:t>
        <a:bodyPr/>
        <a:lstStyle/>
        <a:p>
          <a:pPr>
            <a:spcAft>
              <a:spcPct val="35000"/>
            </a:spcAft>
          </a:pPr>
          <a:r>
            <a:rPr lang="ru-RU" sz="1900" b="1" i="1" dirty="0">
              <a:solidFill>
                <a:schemeClr val="bg1"/>
              </a:solidFill>
            </a:rPr>
            <a:t>ГОСУДАРСТВЕННЫЕ ПРОГРАММЫ  </a:t>
          </a:r>
        </a:p>
        <a:p>
          <a:pPr>
            <a:spcAft>
              <a:spcPct val="35000"/>
            </a:spcAft>
          </a:pPr>
          <a:r>
            <a:rPr lang="ru-RU" sz="1600" b="1" i="1" dirty="0">
              <a:solidFill>
                <a:schemeClr val="bg1"/>
              </a:solidFill>
            </a:rPr>
            <a:t>План на 2022 год – </a:t>
          </a:r>
        </a:p>
        <a:p>
          <a:pPr>
            <a:spcAft>
              <a:spcPct val="35000"/>
            </a:spcAft>
          </a:pPr>
          <a:r>
            <a:rPr lang="ru-RU" sz="1600" b="1" i="1" dirty="0">
              <a:solidFill>
                <a:schemeClr val="bg1"/>
              </a:solidFill>
            </a:rPr>
            <a:t>88 741,4 тыс. рублей </a:t>
          </a:r>
        </a:p>
        <a:p>
          <a:pPr>
            <a:spcAft>
              <a:spcPts val="0"/>
            </a:spcAft>
          </a:pPr>
          <a:r>
            <a:rPr lang="ru-RU" sz="1600" b="1" i="1" dirty="0">
              <a:solidFill>
                <a:schemeClr val="bg1"/>
              </a:solidFill>
            </a:rPr>
            <a:t>(освоено 88 243,2 тыс. рублей или 99,4%)</a:t>
          </a:r>
        </a:p>
      </dgm:t>
    </dgm:pt>
    <dgm:pt modelId="{555DD10B-0D34-4656-B3E3-063E871A2EBE}" type="parTrans" cxnId="{CEB826BD-804E-40EA-9AC5-FDB3C10B4EFB}">
      <dgm:prSet/>
      <dgm:spPr/>
      <dgm:t>
        <a:bodyPr/>
        <a:lstStyle/>
        <a:p>
          <a:endParaRPr lang="ru-RU"/>
        </a:p>
      </dgm:t>
    </dgm:pt>
    <dgm:pt modelId="{A31B67C6-23C7-4FF9-9ED2-73D1F133CBCF}" type="sibTrans" cxnId="{CEB826BD-804E-40EA-9AC5-FDB3C10B4EFB}">
      <dgm:prSet/>
      <dgm:spPr/>
      <dgm:t>
        <a:bodyPr/>
        <a:lstStyle/>
        <a:p>
          <a:endParaRPr lang="ru-RU"/>
        </a:p>
      </dgm:t>
    </dgm:pt>
    <dgm:pt modelId="{9B5ECB33-08A6-4528-9943-88689DC3D9E9}">
      <dgm:prSet phldrT="[Текст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ru-RU" b="1" i="1" dirty="0">
              <a:solidFill>
                <a:schemeClr val="bg1"/>
              </a:solidFill>
            </a:rPr>
            <a:t>Государственная программа "Аграрный бизнес" на 2021-2025 годы</a:t>
          </a:r>
        </a:p>
        <a:p>
          <a:r>
            <a:rPr lang="ru-RU" b="1" i="1" dirty="0">
              <a:solidFill>
                <a:schemeClr val="bg1"/>
              </a:solidFill>
            </a:rPr>
            <a:t>1 998,8 тыс. рублей</a:t>
          </a:r>
        </a:p>
        <a:p>
          <a:r>
            <a:rPr lang="ru-RU" b="1" i="1" dirty="0">
              <a:solidFill>
                <a:schemeClr val="bg1"/>
              </a:solidFill>
            </a:rPr>
            <a:t>(95,9%)</a:t>
          </a:r>
        </a:p>
      </dgm:t>
    </dgm:pt>
    <dgm:pt modelId="{7FF6E921-6A1D-4DF5-AAC3-41D3EB0D4198}" type="parTrans" cxnId="{FE3AF420-7B85-4390-A2F1-FCF45E9B4BD2}">
      <dgm:prSet/>
      <dgm:spPr/>
      <dgm:t>
        <a:bodyPr/>
        <a:lstStyle/>
        <a:p>
          <a:endParaRPr lang="ru-RU"/>
        </a:p>
      </dgm:t>
    </dgm:pt>
    <dgm:pt modelId="{A393ADCD-E11F-482F-AE5B-37FC06355CA9}" type="sibTrans" cxnId="{FE3AF420-7B85-4390-A2F1-FCF45E9B4BD2}">
      <dgm:prSet/>
      <dgm:spPr/>
      <dgm:t>
        <a:bodyPr/>
        <a:lstStyle/>
        <a:p>
          <a:endParaRPr lang="ru-RU"/>
        </a:p>
      </dgm:t>
    </dgm:pt>
    <dgm:pt modelId="{7D84996D-C6BE-452D-B2EE-BC5CF2405BCD}">
      <dgm:prSet phldrT="[Текст]"/>
      <dgm:spPr>
        <a:solidFill>
          <a:srgbClr val="FD984D">
            <a:alpha val="49804"/>
          </a:srgbClr>
        </a:solidFill>
      </dgm:spPr>
      <dgm:t>
        <a:bodyPr/>
        <a:lstStyle/>
        <a:p>
          <a:r>
            <a:rPr lang="ru-RU" b="1" i="1" dirty="0">
              <a:solidFill>
                <a:schemeClr val="bg1"/>
              </a:solidFill>
            </a:rPr>
            <a:t>Государственная программа "Образование и молодежная политика" на 2021-2025 годы</a:t>
          </a:r>
        </a:p>
        <a:p>
          <a:r>
            <a:rPr lang="ru-RU" b="1" i="1" dirty="0">
              <a:solidFill>
                <a:schemeClr val="bg1"/>
              </a:solidFill>
            </a:rPr>
            <a:t>37 232,8 тыс. рублей </a:t>
          </a:r>
        </a:p>
        <a:p>
          <a:r>
            <a:rPr lang="ru-RU" b="1" i="1" dirty="0">
              <a:solidFill>
                <a:schemeClr val="bg1"/>
              </a:solidFill>
            </a:rPr>
            <a:t>(99,7%)</a:t>
          </a:r>
        </a:p>
      </dgm:t>
    </dgm:pt>
    <dgm:pt modelId="{53B42D17-2260-4272-AF40-17AED5310ED2}" type="parTrans" cxnId="{5B17C66C-8B70-48B1-91B4-62B1A384E9C5}">
      <dgm:prSet/>
      <dgm:spPr/>
      <dgm:t>
        <a:bodyPr/>
        <a:lstStyle/>
        <a:p>
          <a:endParaRPr lang="ru-RU"/>
        </a:p>
      </dgm:t>
    </dgm:pt>
    <dgm:pt modelId="{FB7C96C6-D22B-4AB8-ADE0-D08B009B7A02}" type="sibTrans" cxnId="{5B17C66C-8B70-48B1-91B4-62B1A384E9C5}">
      <dgm:prSet/>
      <dgm:spPr/>
      <dgm:t>
        <a:bodyPr/>
        <a:lstStyle/>
        <a:p>
          <a:endParaRPr lang="ru-RU"/>
        </a:p>
      </dgm:t>
    </dgm:pt>
    <dgm:pt modelId="{87939CDA-7674-4F7A-96F1-F06CB62CA449}">
      <dgm:prSet phldrT="[Текст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ru-RU" b="1" i="1" dirty="0">
              <a:solidFill>
                <a:schemeClr val="bg1"/>
              </a:solidFill>
            </a:rPr>
            <a:t>Государственная программа "Культура Беларуси" на 2021-2025 годы</a:t>
          </a:r>
        </a:p>
        <a:p>
          <a:r>
            <a:rPr lang="ru-RU" b="1" i="1" dirty="0">
              <a:solidFill>
                <a:schemeClr val="bg1"/>
              </a:solidFill>
            </a:rPr>
            <a:t>5 368,2 тыс. рублей</a:t>
          </a:r>
        </a:p>
        <a:p>
          <a:r>
            <a:rPr lang="ru-RU" b="1" i="1" dirty="0">
              <a:solidFill>
                <a:schemeClr val="bg1"/>
              </a:solidFill>
            </a:rPr>
            <a:t>(97,6%)</a:t>
          </a:r>
        </a:p>
      </dgm:t>
    </dgm:pt>
    <dgm:pt modelId="{8E25BDD8-C00E-474B-8922-EDF220EEDACD}" type="parTrans" cxnId="{BDF3D873-9BA7-4B29-B04C-37DA6B21B2BF}">
      <dgm:prSet/>
      <dgm:spPr/>
      <dgm:t>
        <a:bodyPr/>
        <a:lstStyle/>
        <a:p>
          <a:endParaRPr lang="ru-RU"/>
        </a:p>
      </dgm:t>
    </dgm:pt>
    <dgm:pt modelId="{EB1FCA10-8107-4122-9D31-BF1C1FC7162B}" type="sibTrans" cxnId="{BDF3D873-9BA7-4B29-B04C-37DA6B21B2BF}">
      <dgm:prSet/>
      <dgm:spPr/>
      <dgm:t>
        <a:bodyPr/>
        <a:lstStyle/>
        <a:p>
          <a:endParaRPr lang="ru-RU"/>
        </a:p>
      </dgm:t>
    </dgm:pt>
    <dgm:pt modelId="{09B57F2C-9932-466B-AECF-F36FB154C4BC}">
      <dgm:prSet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ru-RU" b="1" i="1" dirty="0">
              <a:solidFill>
                <a:schemeClr val="bg1"/>
              </a:solidFill>
            </a:rPr>
            <a:t>Государственная программа "Социальная защита" на 2021-2025 годы</a:t>
          </a:r>
        </a:p>
        <a:p>
          <a:r>
            <a:rPr lang="ru-RU" b="1" i="1" dirty="0">
              <a:solidFill>
                <a:schemeClr val="bg1"/>
              </a:solidFill>
            </a:rPr>
            <a:t>2 041,4 тыс. рубле</a:t>
          </a:r>
          <a:r>
            <a:rPr lang="ru-RU" dirty="0">
              <a:solidFill>
                <a:schemeClr val="bg1"/>
              </a:solidFill>
            </a:rPr>
            <a:t>й</a:t>
          </a:r>
        </a:p>
        <a:p>
          <a:r>
            <a:rPr lang="ru-RU" b="1" i="1" dirty="0">
              <a:solidFill>
                <a:schemeClr val="bg1"/>
              </a:solidFill>
            </a:rPr>
            <a:t>(100,0%)</a:t>
          </a:r>
        </a:p>
      </dgm:t>
    </dgm:pt>
    <dgm:pt modelId="{39848F15-BF17-4CF6-A6DD-4E593C0F203F}" type="parTrans" cxnId="{0811D887-F29A-4843-9086-E45839E6F6F1}">
      <dgm:prSet/>
      <dgm:spPr/>
      <dgm:t>
        <a:bodyPr/>
        <a:lstStyle/>
        <a:p>
          <a:endParaRPr lang="ru-RU"/>
        </a:p>
      </dgm:t>
    </dgm:pt>
    <dgm:pt modelId="{10BC8987-7C72-4CB9-A48D-DDBDC4D1C5F6}" type="sibTrans" cxnId="{0811D887-F29A-4843-9086-E45839E6F6F1}">
      <dgm:prSet/>
      <dgm:spPr/>
      <dgm:t>
        <a:bodyPr/>
        <a:lstStyle/>
        <a:p>
          <a:endParaRPr lang="ru-RU"/>
        </a:p>
      </dgm:t>
    </dgm:pt>
    <dgm:pt modelId="{59F941BD-452E-4F37-B646-3B52E1ACEC9B}">
      <dgm:prSet/>
      <dgm:spPr>
        <a:solidFill>
          <a:srgbClr val="3B27F7">
            <a:alpha val="49804"/>
          </a:srgbClr>
        </a:solidFill>
      </dgm:spPr>
      <dgm:t>
        <a:bodyPr/>
        <a:lstStyle/>
        <a:p>
          <a:r>
            <a:rPr lang="ru-RU" b="1" i="1" dirty="0">
              <a:solidFill>
                <a:schemeClr val="bg1"/>
              </a:solidFill>
            </a:rPr>
            <a:t>Государственная программа "Беларусь гостеприимная" на 2021-2025 годы</a:t>
          </a:r>
        </a:p>
        <a:p>
          <a:r>
            <a:rPr lang="ru-RU" b="1" i="1" dirty="0">
              <a:solidFill>
                <a:schemeClr val="bg1"/>
              </a:solidFill>
            </a:rPr>
            <a:t>11,6 рублей</a:t>
          </a:r>
        </a:p>
        <a:p>
          <a:r>
            <a:rPr lang="ru-RU" b="1" i="1" dirty="0">
              <a:solidFill>
                <a:schemeClr val="bg1"/>
              </a:solidFill>
            </a:rPr>
            <a:t>(100,0%)</a:t>
          </a:r>
        </a:p>
      </dgm:t>
    </dgm:pt>
    <dgm:pt modelId="{D038E487-710D-48DA-9AD9-D6AA33E3CB10}" type="parTrans" cxnId="{406B07A1-DA72-4F48-8C99-541074D89D62}">
      <dgm:prSet/>
      <dgm:spPr/>
      <dgm:t>
        <a:bodyPr/>
        <a:lstStyle/>
        <a:p>
          <a:endParaRPr lang="ru-RU"/>
        </a:p>
      </dgm:t>
    </dgm:pt>
    <dgm:pt modelId="{ECE6BB4E-354F-4343-9412-50FA93F4A31B}" type="sibTrans" cxnId="{406B07A1-DA72-4F48-8C99-541074D89D62}">
      <dgm:prSet/>
      <dgm:spPr/>
      <dgm:t>
        <a:bodyPr/>
        <a:lstStyle/>
        <a:p>
          <a:endParaRPr lang="ru-RU"/>
        </a:p>
      </dgm:t>
    </dgm:pt>
    <dgm:pt modelId="{76FA0786-1BA1-4DB7-AAE3-3BD1E6DB1D8F}">
      <dgm:prSet/>
      <dgm:spPr>
        <a:solidFill>
          <a:srgbClr val="00B0F0">
            <a:alpha val="49804"/>
          </a:srgbClr>
        </a:solidFill>
      </dgm:spPr>
      <dgm:t>
        <a:bodyPr/>
        <a:lstStyle/>
        <a:p>
          <a:r>
            <a:rPr lang="ru-RU" b="1" i="1" dirty="0">
              <a:solidFill>
                <a:schemeClr val="bg1"/>
              </a:solidFill>
            </a:rPr>
            <a:t>Государственная программа "Охрана окружающей среды и устойчивое использование природных ресурсов" на 2021-2025 годы</a:t>
          </a:r>
        </a:p>
        <a:p>
          <a:r>
            <a:rPr lang="ru-RU" b="1" i="1" dirty="0">
              <a:solidFill>
                <a:schemeClr val="bg1"/>
              </a:solidFill>
            </a:rPr>
            <a:t>24,6 тыс. рублей</a:t>
          </a:r>
        </a:p>
        <a:p>
          <a:r>
            <a:rPr lang="ru-RU" b="1" i="1" dirty="0">
              <a:solidFill>
                <a:schemeClr val="bg1"/>
              </a:solidFill>
            </a:rPr>
            <a:t>(100,0%)</a:t>
          </a:r>
        </a:p>
      </dgm:t>
    </dgm:pt>
    <dgm:pt modelId="{162A8BC5-E430-4134-BF91-1FA4CACF1136}" type="parTrans" cxnId="{88927502-EEFA-4941-8DB9-F42E20FA62A0}">
      <dgm:prSet/>
      <dgm:spPr/>
      <dgm:t>
        <a:bodyPr/>
        <a:lstStyle/>
        <a:p>
          <a:endParaRPr lang="ru-RU"/>
        </a:p>
      </dgm:t>
    </dgm:pt>
    <dgm:pt modelId="{1B822717-4998-448F-96AB-40BB21B1D282}" type="sibTrans" cxnId="{88927502-EEFA-4941-8DB9-F42E20FA62A0}">
      <dgm:prSet/>
      <dgm:spPr/>
      <dgm:t>
        <a:bodyPr/>
        <a:lstStyle/>
        <a:p>
          <a:endParaRPr lang="ru-RU"/>
        </a:p>
      </dgm:t>
    </dgm:pt>
    <dgm:pt modelId="{A5706435-2113-4389-9081-68AF9A2F8C11}">
      <dgm:prSet/>
      <dgm:spPr>
        <a:solidFill>
          <a:srgbClr val="2FE226">
            <a:alpha val="49804"/>
          </a:srgbClr>
        </a:solidFill>
      </dgm:spPr>
      <dgm:t>
        <a:bodyPr/>
        <a:lstStyle/>
        <a:p>
          <a:r>
            <a:rPr lang="ru-RU" b="1" i="1" dirty="0">
              <a:solidFill>
                <a:schemeClr val="bg1"/>
              </a:solidFill>
            </a:rPr>
            <a:t>Государственная программа "Здоровье народа и демографическая безопасность" на 2021-2025 годы</a:t>
          </a:r>
        </a:p>
        <a:p>
          <a:r>
            <a:rPr lang="ru-RU" b="1" i="1" dirty="0">
              <a:solidFill>
                <a:schemeClr val="bg1"/>
              </a:solidFill>
            </a:rPr>
            <a:t>22 712,9 тыс. рублей</a:t>
          </a:r>
        </a:p>
        <a:p>
          <a:r>
            <a:rPr lang="ru-RU" b="1" i="1" dirty="0">
              <a:solidFill>
                <a:schemeClr val="bg1"/>
              </a:solidFill>
            </a:rPr>
            <a:t>(99,8%)</a:t>
          </a:r>
        </a:p>
      </dgm:t>
    </dgm:pt>
    <dgm:pt modelId="{6BCAFFEA-AA6A-47D9-B31B-F35B9070DF41}" type="parTrans" cxnId="{EFB41905-5BF8-4716-B764-6A154AFEFF96}">
      <dgm:prSet/>
      <dgm:spPr/>
      <dgm:t>
        <a:bodyPr/>
        <a:lstStyle/>
        <a:p>
          <a:endParaRPr lang="ru-RU"/>
        </a:p>
      </dgm:t>
    </dgm:pt>
    <dgm:pt modelId="{77BFED2B-E07E-455D-8BB1-65F6800CAF7B}" type="sibTrans" cxnId="{EFB41905-5BF8-4716-B764-6A154AFEFF96}">
      <dgm:prSet/>
      <dgm:spPr/>
      <dgm:t>
        <a:bodyPr/>
        <a:lstStyle/>
        <a:p>
          <a:endParaRPr lang="ru-RU"/>
        </a:p>
      </dgm:t>
    </dgm:pt>
    <dgm:pt modelId="{FF644904-EDC8-4425-92A1-3C831476FAF0}">
      <dgm:prSet/>
      <dgm:spPr>
        <a:solidFill>
          <a:srgbClr val="00B050">
            <a:alpha val="49804"/>
          </a:srgbClr>
        </a:solidFill>
      </dgm:spPr>
      <dgm:t>
        <a:bodyPr/>
        <a:lstStyle/>
        <a:p>
          <a:r>
            <a:rPr lang="ru-RU" b="1" i="1" dirty="0">
              <a:solidFill>
                <a:schemeClr val="bg1"/>
              </a:solidFill>
            </a:rPr>
            <a:t>Государственная программа "Физическая культура и спорт" на 2021-2025 годы</a:t>
          </a:r>
        </a:p>
        <a:p>
          <a:r>
            <a:rPr lang="ru-RU" b="1" i="1" dirty="0">
              <a:solidFill>
                <a:schemeClr val="bg1"/>
              </a:solidFill>
            </a:rPr>
            <a:t>2 933,7 тыс. рублей</a:t>
          </a:r>
        </a:p>
        <a:p>
          <a:r>
            <a:rPr lang="ru-RU" b="1" i="1" dirty="0">
              <a:solidFill>
                <a:schemeClr val="bg1"/>
              </a:solidFill>
            </a:rPr>
            <a:t>(99,6%)</a:t>
          </a:r>
        </a:p>
      </dgm:t>
    </dgm:pt>
    <dgm:pt modelId="{60A0EC94-84CF-487D-8D6E-6192DDEBA947}" type="parTrans" cxnId="{44F07781-3E51-4497-9633-9C86488B9D81}">
      <dgm:prSet/>
      <dgm:spPr/>
      <dgm:t>
        <a:bodyPr/>
        <a:lstStyle/>
        <a:p>
          <a:endParaRPr lang="ru-RU"/>
        </a:p>
      </dgm:t>
    </dgm:pt>
    <dgm:pt modelId="{EAB7F155-A57B-4754-8EDF-107AC53997AD}" type="sibTrans" cxnId="{44F07781-3E51-4497-9633-9C86488B9D81}">
      <dgm:prSet/>
      <dgm:spPr/>
      <dgm:t>
        <a:bodyPr/>
        <a:lstStyle/>
        <a:p>
          <a:endParaRPr lang="ru-RU"/>
        </a:p>
      </dgm:t>
    </dgm:pt>
    <dgm:pt modelId="{03462CEF-629D-4C0E-9836-0922283A0CAC}">
      <dgm:prSet/>
      <dgm:spPr>
        <a:solidFill>
          <a:srgbClr val="EF2FD8">
            <a:alpha val="50000"/>
          </a:srgbClr>
        </a:solidFill>
      </dgm:spPr>
      <dgm:t>
        <a:bodyPr/>
        <a:lstStyle/>
        <a:p>
          <a:r>
            <a:rPr lang="ru-RU" b="1" i="1" dirty="0">
              <a:solidFill>
                <a:schemeClr val="bg1"/>
              </a:solidFill>
            </a:rPr>
            <a:t>Государственная программа "Комфортное жилье и благоприятная среда" на 2021-2025 годы</a:t>
          </a:r>
        </a:p>
        <a:p>
          <a:r>
            <a:rPr lang="ru-RU" b="1" i="1" dirty="0">
              <a:solidFill>
                <a:schemeClr val="bg1"/>
              </a:solidFill>
            </a:rPr>
            <a:t>12 337,0 тыс. рублей</a:t>
          </a:r>
        </a:p>
        <a:p>
          <a:r>
            <a:rPr lang="ru-RU" b="1" i="1" dirty="0">
              <a:solidFill>
                <a:schemeClr val="bg1"/>
              </a:solidFill>
            </a:rPr>
            <a:t>(99,7%)</a:t>
          </a:r>
        </a:p>
      </dgm:t>
    </dgm:pt>
    <dgm:pt modelId="{F7E88A5C-C5EB-49FB-B834-8F6ED34B052E}" type="parTrans" cxnId="{725D2DF6-C0C8-4196-B6B5-4568139AF1B1}">
      <dgm:prSet/>
      <dgm:spPr/>
      <dgm:t>
        <a:bodyPr/>
        <a:lstStyle/>
        <a:p>
          <a:endParaRPr lang="ru-RU"/>
        </a:p>
      </dgm:t>
    </dgm:pt>
    <dgm:pt modelId="{BAD82401-C5EA-4B33-ACB8-1742F2F93D7C}" type="sibTrans" cxnId="{725D2DF6-C0C8-4196-B6B5-4568139AF1B1}">
      <dgm:prSet/>
      <dgm:spPr/>
      <dgm:t>
        <a:bodyPr/>
        <a:lstStyle/>
        <a:p>
          <a:endParaRPr lang="ru-RU"/>
        </a:p>
      </dgm:t>
    </dgm:pt>
    <dgm:pt modelId="{498243AC-8A94-486C-BB41-96421B724E73}">
      <dgm:prSet/>
      <dgm:spPr>
        <a:solidFill>
          <a:srgbClr val="3B27F7">
            <a:alpha val="50000"/>
          </a:srgbClr>
        </a:solidFill>
      </dgm:spPr>
      <dgm:t>
        <a:bodyPr/>
        <a:lstStyle/>
        <a:p>
          <a:r>
            <a:rPr lang="ru-RU" b="1" i="1" dirty="0">
              <a:solidFill>
                <a:schemeClr val="bg1"/>
              </a:solidFill>
            </a:rPr>
            <a:t>Государственная программа "Строительство жилья" на 2021-2025 годы</a:t>
          </a:r>
        </a:p>
        <a:p>
          <a:r>
            <a:rPr lang="ru-RU" b="1" i="1" dirty="0">
              <a:solidFill>
                <a:schemeClr val="bg1"/>
              </a:solidFill>
            </a:rPr>
            <a:t>26,6 тыс. рублей</a:t>
          </a:r>
        </a:p>
        <a:p>
          <a:r>
            <a:rPr lang="ru-RU" b="1" i="1" dirty="0">
              <a:solidFill>
                <a:schemeClr val="bg1"/>
              </a:solidFill>
            </a:rPr>
            <a:t>(99,5%)</a:t>
          </a:r>
        </a:p>
      </dgm:t>
    </dgm:pt>
    <dgm:pt modelId="{E2D00B3F-1E4F-479F-8B4B-509DDC5CF002}" type="parTrans" cxnId="{C8C95508-7BF4-46C9-A55B-F6BCFC784850}">
      <dgm:prSet/>
      <dgm:spPr/>
      <dgm:t>
        <a:bodyPr/>
        <a:lstStyle/>
        <a:p>
          <a:endParaRPr lang="ru-RU"/>
        </a:p>
      </dgm:t>
    </dgm:pt>
    <dgm:pt modelId="{C3D3D01C-F402-4AE8-B4D4-A404F0BCC772}" type="sibTrans" cxnId="{C8C95508-7BF4-46C9-A55B-F6BCFC784850}">
      <dgm:prSet/>
      <dgm:spPr/>
      <dgm:t>
        <a:bodyPr/>
        <a:lstStyle/>
        <a:p>
          <a:endParaRPr lang="ru-RU"/>
        </a:p>
      </dgm:t>
    </dgm:pt>
    <dgm:pt modelId="{ACC6E6FD-53F0-4969-9067-DDAC446BBC21}">
      <dgm:prSet/>
      <dgm:spPr>
        <a:solidFill>
          <a:srgbClr val="CF3701">
            <a:alpha val="50000"/>
          </a:srgbClr>
        </a:solidFill>
      </dgm:spPr>
      <dgm:t>
        <a:bodyPr/>
        <a:lstStyle/>
        <a:p>
          <a:r>
            <a:rPr lang="ru-RU" b="1" i="1" dirty="0">
              <a:solidFill>
                <a:schemeClr val="bg1"/>
              </a:solidFill>
            </a:rPr>
            <a:t>Государственная программа "Транспортный комплекс" на 2021-2025 годы</a:t>
          </a:r>
        </a:p>
        <a:p>
          <a:r>
            <a:rPr lang="ru-RU" b="1" i="1" dirty="0">
              <a:solidFill>
                <a:schemeClr val="bg1"/>
              </a:solidFill>
            </a:rPr>
            <a:t>1 561,0  тыс. рублей</a:t>
          </a:r>
        </a:p>
        <a:p>
          <a:r>
            <a:rPr lang="ru-RU" b="1" i="1" dirty="0">
              <a:solidFill>
                <a:schemeClr val="bg1"/>
              </a:solidFill>
            </a:rPr>
            <a:t>(100,0%)</a:t>
          </a:r>
        </a:p>
      </dgm:t>
    </dgm:pt>
    <dgm:pt modelId="{E1548EB8-8F96-4717-B634-634C065ED8FB}" type="parTrans" cxnId="{C25B43D8-A5B1-4AE0-B5F3-47E1743246FD}">
      <dgm:prSet/>
      <dgm:spPr/>
      <dgm:t>
        <a:bodyPr/>
        <a:lstStyle/>
        <a:p>
          <a:endParaRPr lang="ru-RU"/>
        </a:p>
      </dgm:t>
    </dgm:pt>
    <dgm:pt modelId="{82C27DB7-39F9-488C-B865-C562AF03388D}" type="sibTrans" cxnId="{C25B43D8-A5B1-4AE0-B5F3-47E1743246FD}">
      <dgm:prSet/>
      <dgm:spPr/>
      <dgm:t>
        <a:bodyPr/>
        <a:lstStyle/>
        <a:p>
          <a:endParaRPr lang="ru-RU"/>
        </a:p>
      </dgm:t>
    </dgm:pt>
    <dgm:pt modelId="{9EAF5E28-DA7E-4D0E-B432-DA67F89BD982}">
      <dgm:prSet/>
      <dgm:spPr/>
      <dgm:t>
        <a:bodyPr/>
        <a:lstStyle/>
        <a:p>
          <a:pPr algn="ctr"/>
          <a:r>
            <a:rPr lang="ru-RU" b="1" i="1" dirty="0">
              <a:solidFill>
                <a:schemeClr val="bg1"/>
              </a:solidFill>
            </a:rPr>
            <a:t>Государственная программа "Рынок труда и содействие занятости" на 2021-2025 годы                                                                                                                              </a:t>
          </a:r>
        </a:p>
        <a:p>
          <a:pPr algn="ctr"/>
          <a:r>
            <a:rPr lang="ru-RU" b="1" i="1" dirty="0">
              <a:solidFill>
                <a:schemeClr val="bg1"/>
              </a:solidFill>
            </a:rPr>
            <a:t>2,2 тыс. рублей</a:t>
          </a:r>
        </a:p>
        <a:p>
          <a:pPr algn="ctr"/>
          <a:r>
            <a:rPr lang="ru-RU" b="1" i="1" dirty="0">
              <a:solidFill>
                <a:schemeClr val="bg1"/>
              </a:solidFill>
            </a:rPr>
            <a:t>(100,0%)</a:t>
          </a:r>
        </a:p>
      </dgm:t>
    </dgm:pt>
    <dgm:pt modelId="{830AD3F7-1926-4C40-8323-C6DCD9036039}" type="parTrans" cxnId="{FB665A95-A301-403B-B542-0268802107BA}">
      <dgm:prSet/>
      <dgm:spPr/>
      <dgm:t>
        <a:bodyPr/>
        <a:lstStyle/>
        <a:p>
          <a:endParaRPr lang="ru-RU"/>
        </a:p>
      </dgm:t>
    </dgm:pt>
    <dgm:pt modelId="{FD889123-E529-4308-91FF-7E75AD8DBB7B}" type="sibTrans" cxnId="{FB665A95-A301-403B-B542-0268802107BA}">
      <dgm:prSet/>
      <dgm:spPr/>
      <dgm:t>
        <a:bodyPr/>
        <a:lstStyle/>
        <a:p>
          <a:endParaRPr lang="ru-RU"/>
        </a:p>
      </dgm:t>
    </dgm:pt>
    <dgm:pt modelId="{3B15852B-2DD9-4BD5-94A5-7DF8A803C882}">
      <dgm:prSet/>
      <dgm:spPr/>
      <dgm:t>
        <a:bodyPr/>
        <a:lstStyle/>
        <a:p>
          <a:r>
            <a:rPr lang="ru-RU" b="1" i="1" dirty="0">
              <a:solidFill>
                <a:schemeClr val="bg1"/>
              </a:solidFill>
            </a:rPr>
            <a:t>Государственная программа "Управление государственными финансами и регулирование финансового рынка" на 2020  год и на период до 2025 года</a:t>
          </a:r>
        </a:p>
        <a:p>
          <a:r>
            <a:rPr lang="ru-RU" b="1" i="1" dirty="0">
              <a:solidFill>
                <a:schemeClr val="bg1"/>
              </a:solidFill>
            </a:rPr>
            <a:t>1 980,3 тыс. рублей </a:t>
          </a:r>
        </a:p>
        <a:p>
          <a:r>
            <a:rPr lang="ru-RU" b="1" i="1" dirty="0">
              <a:solidFill>
                <a:schemeClr val="bg1"/>
              </a:solidFill>
            </a:rPr>
            <a:t>(99,7%)</a:t>
          </a:r>
        </a:p>
      </dgm:t>
    </dgm:pt>
    <dgm:pt modelId="{1A0AC857-8119-4982-B977-0663DB209818}" type="parTrans" cxnId="{9D4D4C1C-D7ED-4102-B2B0-523D166C8DE3}">
      <dgm:prSet/>
      <dgm:spPr/>
      <dgm:t>
        <a:bodyPr/>
        <a:lstStyle/>
        <a:p>
          <a:endParaRPr lang="ru-RU"/>
        </a:p>
      </dgm:t>
    </dgm:pt>
    <dgm:pt modelId="{1416BA6D-F983-40F6-AB3E-2CC86AD88129}" type="sibTrans" cxnId="{9D4D4C1C-D7ED-4102-B2B0-523D166C8DE3}">
      <dgm:prSet/>
      <dgm:spPr/>
      <dgm:t>
        <a:bodyPr/>
        <a:lstStyle/>
        <a:p>
          <a:endParaRPr lang="ru-RU"/>
        </a:p>
      </dgm:t>
    </dgm:pt>
    <dgm:pt modelId="{E23C4A5F-63B3-4E74-B759-84D49D1B8A62}">
      <dgm:prSet/>
      <dgm:spPr/>
      <dgm:t>
        <a:bodyPr/>
        <a:lstStyle/>
        <a:p>
          <a:r>
            <a:rPr lang="ru-RU" b="1" i="1" dirty="0">
              <a:solidFill>
                <a:schemeClr val="bg1"/>
              </a:solidFill>
            </a:rPr>
            <a:t>Государственная программа "Земельно-имущественные отношения, геодезическая и картографическая деятельность" на 2021-2025 годы</a:t>
          </a:r>
        </a:p>
        <a:p>
          <a:r>
            <a:rPr lang="ru-RU" b="1" i="1" dirty="0">
              <a:solidFill>
                <a:schemeClr val="bg1"/>
              </a:solidFill>
            </a:rPr>
            <a:t>2,9 тыс. рублей</a:t>
          </a:r>
        </a:p>
        <a:p>
          <a:r>
            <a:rPr lang="ru-RU" b="1" i="1" dirty="0">
              <a:solidFill>
                <a:schemeClr val="bg1"/>
              </a:solidFill>
            </a:rPr>
            <a:t>(11,2%)</a:t>
          </a:r>
        </a:p>
      </dgm:t>
    </dgm:pt>
    <dgm:pt modelId="{BA3711EA-1EC7-4468-9F09-8E9B0572D590}" type="parTrans" cxnId="{5985151F-0C59-4686-A040-6BF6E35DE206}">
      <dgm:prSet/>
      <dgm:spPr/>
      <dgm:t>
        <a:bodyPr/>
        <a:lstStyle/>
        <a:p>
          <a:endParaRPr lang="ru-RU"/>
        </a:p>
      </dgm:t>
    </dgm:pt>
    <dgm:pt modelId="{EC9D0B41-4498-488B-B139-956D001588F7}" type="sibTrans" cxnId="{5985151F-0C59-4686-A040-6BF6E35DE206}">
      <dgm:prSet/>
      <dgm:spPr/>
      <dgm:t>
        <a:bodyPr/>
        <a:lstStyle/>
        <a:p>
          <a:endParaRPr lang="ru-RU"/>
        </a:p>
      </dgm:t>
    </dgm:pt>
    <dgm:pt modelId="{1DA9998F-269E-4327-B310-2ABEAA8106F2}">
      <dgm:prSet/>
      <dgm:spPr/>
      <dgm:t>
        <a:bodyPr/>
        <a:lstStyle/>
        <a:p>
          <a:r>
            <a:rPr lang="ru-RU" b="1" i="1">
              <a:solidFill>
                <a:sysClr val="windowText" lastClr="000000"/>
              </a:solidFill>
            </a:rPr>
            <a:t>Государственная программа "Увековечение памяти о погибшихпри защите Отечества" на 2021-2025 годы</a:t>
          </a:r>
        </a:p>
        <a:p>
          <a:r>
            <a:rPr lang="ru-RU" b="1" i="1">
              <a:solidFill>
                <a:sysClr val="windowText" lastClr="000000"/>
              </a:solidFill>
            </a:rPr>
            <a:t>9,2 тыс. рублей</a:t>
          </a:r>
        </a:p>
        <a:p>
          <a:r>
            <a:rPr lang="ru-RU" b="1" i="1">
              <a:solidFill>
                <a:sysClr val="windowText" lastClr="000000"/>
              </a:solidFill>
            </a:rPr>
            <a:t>(32,6%)</a:t>
          </a:r>
        </a:p>
      </dgm:t>
    </dgm:pt>
    <dgm:pt modelId="{83034456-B12F-4CF5-B247-D346544E65A5}" type="parTrans" cxnId="{C4E1690B-1EC8-4C48-A835-B05A73623657}">
      <dgm:prSet/>
      <dgm:spPr/>
      <dgm:t>
        <a:bodyPr/>
        <a:lstStyle/>
        <a:p>
          <a:endParaRPr lang="ru-RU"/>
        </a:p>
      </dgm:t>
    </dgm:pt>
    <dgm:pt modelId="{0D87BADB-2989-4753-BD71-50F8EE7E8A37}" type="sibTrans" cxnId="{C4E1690B-1EC8-4C48-A835-B05A73623657}">
      <dgm:prSet/>
      <dgm:spPr/>
      <dgm:t>
        <a:bodyPr/>
        <a:lstStyle/>
        <a:p>
          <a:endParaRPr lang="ru-RU"/>
        </a:p>
      </dgm:t>
    </dgm:pt>
    <dgm:pt modelId="{5EEB0FFC-356C-4A92-AA49-CA6D1A90010F}" type="pres">
      <dgm:prSet presAssocID="{6229806C-6FA9-4888-9A8C-96974002BABA}" presName="composite" presStyleCnt="0">
        <dgm:presLayoutVars>
          <dgm:chMax val="1"/>
          <dgm:dir/>
          <dgm:resizeHandles val="exact"/>
        </dgm:presLayoutVars>
      </dgm:prSet>
      <dgm:spPr/>
    </dgm:pt>
    <dgm:pt modelId="{02C42E73-E862-4276-ADE7-E5230E9ECF74}" type="pres">
      <dgm:prSet presAssocID="{6229806C-6FA9-4888-9A8C-96974002BABA}" presName="radial" presStyleCnt="0">
        <dgm:presLayoutVars>
          <dgm:animLvl val="ctr"/>
        </dgm:presLayoutVars>
      </dgm:prSet>
      <dgm:spPr/>
    </dgm:pt>
    <dgm:pt modelId="{508E151E-EB4B-4B35-9155-20B6268882D2}" type="pres">
      <dgm:prSet presAssocID="{52B51B6C-C374-498D-A20B-62036F04D2A3}" presName="centerShape" presStyleLbl="vennNode1" presStyleIdx="0" presStyleCnt="16" custScaleX="129489" custScaleY="130060" custLinFactNeighborX="113" custLinFactNeighborY="-546"/>
      <dgm:spPr/>
    </dgm:pt>
    <dgm:pt modelId="{36D5D613-0278-4B55-9C1A-92D2FEF177B3}" type="pres">
      <dgm:prSet presAssocID="{9B5ECB33-08A6-4528-9943-88689DC3D9E9}" presName="node" presStyleLbl="vennNode1" presStyleIdx="1" presStyleCnt="16">
        <dgm:presLayoutVars>
          <dgm:bulletEnabled val="1"/>
        </dgm:presLayoutVars>
      </dgm:prSet>
      <dgm:spPr/>
    </dgm:pt>
    <dgm:pt modelId="{8608077D-9796-4B4C-90D3-2CC6BA160FB9}" type="pres">
      <dgm:prSet presAssocID="{3B15852B-2DD9-4BD5-94A5-7DF8A803C882}" presName="node" presStyleLbl="vennNode1" presStyleIdx="2" presStyleCnt="16" custRadScaleRad="102672" custRadScaleInc="2380">
        <dgm:presLayoutVars>
          <dgm:bulletEnabled val="1"/>
        </dgm:presLayoutVars>
      </dgm:prSet>
      <dgm:spPr/>
    </dgm:pt>
    <dgm:pt modelId="{12A9A307-F4DC-4E97-8082-C4D355F8D942}" type="pres">
      <dgm:prSet presAssocID="{09B57F2C-9932-466B-AECF-F36FB154C4BC}" presName="node" presStyleLbl="vennNode1" presStyleIdx="3" presStyleCnt="16" custRadScaleRad="111007" custRadScaleInc="939">
        <dgm:presLayoutVars>
          <dgm:bulletEnabled val="1"/>
        </dgm:presLayoutVars>
      </dgm:prSet>
      <dgm:spPr/>
    </dgm:pt>
    <dgm:pt modelId="{A1AC87BF-B70A-4457-91D9-59F486CFB411}" type="pres">
      <dgm:prSet presAssocID="{A5706435-2113-4389-9081-68AF9A2F8C11}" presName="node" presStyleLbl="vennNode1" presStyleIdx="4" presStyleCnt="16" custRadScaleRad="103054" custRadScaleInc="-1492">
        <dgm:presLayoutVars>
          <dgm:bulletEnabled val="1"/>
        </dgm:presLayoutVars>
      </dgm:prSet>
      <dgm:spPr/>
    </dgm:pt>
    <dgm:pt modelId="{22DB6F1B-FAF5-43A9-A983-0443966A118E}" type="pres">
      <dgm:prSet presAssocID="{76FA0786-1BA1-4DB7-AAE3-3BD1E6DB1D8F}" presName="node" presStyleLbl="vennNode1" presStyleIdx="5" presStyleCnt="16" custRadScaleRad="101114" custRadScaleInc="325">
        <dgm:presLayoutVars>
          <dgm:bulletEnabled val="1"/>
        </dgm:presLayoutVars>
      </dgm:prSet>
      <dgm:spPr/>
    </dgm:pt>
    <dgm:pt modelId="{357AC8BE-EBB9-4979-9EDC-83B8130C531C}" type="pres">
      <dgm:prSet presAssocID="{59F941BD-452E-4F37-B646-3B52E1ACEC9B}" presName="node" presStyleLbl="vennNode1" presStyleIdx="6" presStyleCnt="16" custRadScaleRad="111054" custRadScaleInc="-1448">
        <dgm:presLayoutVars>
          <dgm:bulletEnabled val="1"/>
        </dgm:presLayoutVars>
      </dgm:prSet>
      <dgm:spPr/>
    </dgm:pt>
    <dgm:pt modelId="{98CFA143-1ABE-4BBA-890F-28515073233C}" type="pres">
      <dgm:prSet presAssocID="{7D84996D-C6BE-452D-B2EE-BC5CF2405BCD}" presName="node" presStyleLbl="vennNode1" presStyleIdx="7" presStyleCnt="16" custRadScaleRad="105161" custRadScaleInc="-6475">
        <dgm:presLayoutVars>
          <dgm:bulletEnabled val="1"/>
        </dgm:presLayoutVars>
      </dgm:prSet>
      <dgm:spPr/>
    </dgm:pt>
    <dgm:pt modelId="{93404057-5F03-4F66-9BE9-30935AAD0788}" type="pres">
      <dgm:prSet presAssocID="{87939CDA-7674-4F7A-96F1-F06CB62CA449}" presName="node" presStyleLbl="vennNode1" presStyleIdx="8" presStyleCnt="16" custRadScaleRad="104184" custRadScaleInc="-5059">
        <dgm:presLayoutVars>
          <dgm:bulletEnabled val="1"/>
        </dgm:presLayoutVars>
      </dgm:prSet>
      <dgm:spPr/>
    </dgm:pt>
    <dgm:pt modelId="{0CA9B3A2-4761-4674-BE38-9081BD7BEBC2}" type="pres">
      <dgm:prSet presAssocID="{FF644904-EDC8-4425-92A1-3C831476FAF0}" presName="node" presStyleLbl="vennNode1" presStyleIdx="9" presStyleCnt="16" custRadScaleRad="105739" custRadScaleInc="-5246">
        <dgm:presLayoutVars>
          <dgm:bulletEnabled val="1"/>
        </dgm:presLayoutVars>
      </dgm:prSet>
      <dgm:spPr/>
    </dgm:pt>
    <dgm:pt modelId="{B5EEB1EC-1272-442C-A17C-4699757E0C44}" type="pres">
      <dgm:prSet presAssocID="{03462CEF-629D-4C0E-9836-0922283A0CAC}" presName="node" presStyleLbl="vennNode1" presStyleIdx="10" presStyleCnt="16" custRadScaleRad="106990" custRadScaleInc="-1435">
        <dgm:presLayoutVars>
          <dgm:bulletEnabled val="1"/>
        </dgm:presLayoutVars>
      </dgm:prSet>
      <dgm:spPr/>
    </dgm:pt>
    <dgm:pt modelId="{17810361-6C60-4E1E-BC36-870C45D99484}" type="pres">
      <dgm:prSet presAssocID="{498243AC-8A94-486C-BB41-96421B724E73}" presName="node" presStyleLbl="vennNode1" presStyleIdx="11" presStyleCnt="16" custRadScaleRad="109492" custRadScaleInc="-1854">
        <dgm:presLayoutVars>
          <dgm:bulletEnabled val="1"/>
        </dgm:presLayoutVars>
      </dgm:prSet>
      <dgm:spPr/>
    </dgm:pt>
    <dgm:pt modelId="{BD65C357-947C-405C-80F9-A0EF9B70BE83}" type="pres">
      <dgm:prSet presAssocID="{E23C4A5F-63B3-4E74-B759-84D49D1B8A62}" presName="node" presStyleLbl="vennNode1" presStyleIdx="12" presStyleCnt="16" custRadScaleRad="99640" custRadScaleInc="-5939">
        <dgm:presLayoutVars>
          <dgm:bulletEnabled val="1"/>
        </dgm:presLayoutVars>
      </dgm:prSet>
      <dgm:spPr/>
    </dgm:pt>
    <dgm:pt modelId="{EC6B78A7-2728-446C-BA78-36774345AD51}" type="pres">
      <dgm:prSet presAssocID="{1DA9998F-269E-4327-B310-2ABEAA8106F2}" presName="node" presStyleLbl="vennNode1" presStyleIdx="13" presStyleCnt="16" custRadScaleRad="104464" custRadScaleInc="-887">
        <dgm:presLayoutVars>
          <dgm:bulletEnabled val="1"/>
        </dgm:presLayoutVars>
      </dgm:prSet>
      <dgm:spPr/>
    </dgm:pt>
    <dgm:pt modelId="{1580AC7E-5674-4006-9754-6360377E9287}" type="pres">
      <dgm:prSet presAssocID="{ACC6E6FD-53F0-4969-9067-DDAC446BBC21}" presName="node" presStyleLbl="vennNode1" presStyleIdx="14" presStyleCnt="16" custRadScaleRad="104092" custRadScaleInc="-3168">
        <dgm:presLayoutVars>
          <dgm:bulletEnabled val="1"/>
        </dgm:presLayoutVars>
      </dgm:prSet>
      <dgm:spPr/>
    </dgm:pt>
    <dgm:pt modelId="{5A00B1A7-6A26-4389-9BED-8A818F46F4EA}" type="pres">
      <dgm:prSet presAssocID="{9EAF5E28-DA7E-4D0E-B432-DA67F89BD982}" presName="node" presStyleLbl="vennNode1" presStyleIdx="15" presStyleCnt="16" custRadScaleRad="106182" custRadScaleInc="-2025">
        <dgm:presLayoutVars>
          <dgm:bulletEnabled val="1"/>
        </dgm:presLayoutVars>
      </dgm:prSet>
      <dgm:spPr/>
    </dgm:pt>
  </dgm:ptLst>
  <dgm:cxnLst>
    <dgm:cxn modelId="{88927502-EEFA-4941-8DB9-F42E20FA62A0}" srcId="{52B51B6C-C374-498D-A20B-62036F04D2A3}" destId="{76FA0786-1BA1-4DB7-AAE3-3BD1E6DB1D8F}" srcOrd="4" destOrd="0" parTransId="{162A8BC5-E430-4134-BF91-1FA4CACF1136}" sibTransId="{1B822717-4998-448F-96AB-40BB21B1D282}"/>
    <dgm:cxn modelId="{EFB41905-5BF8-4716-B764-6A154AFEFF96}" srcId="{52B51B6C-C374-498D-A20B-62036F04D2A3}" destId="{A5706435-2113-4389-9081-68AF9A2F8C11}" srcOrd="3" destOrd="0" parTransId="{6BCAFFEA-AA6A-47D9-B31B-F35B9070DF41}" sibTransId="{77BFED2B-E07E-455D-8BB1-65F6800CAF7B}"/>
    <dgm:cxn modelId="{C8C95508-7BF4-46C9-A55B-F6BCFC784850}" srcId="{52B51B6C-C374-498D-A20B-62036F04D2A3}" destId="{498243AC-8A94-486C-BB41-96421B724E73}" srcOrd="10" destOrd="0" parTransId="{E2D00B3F-1E4F-479F-8B4B-509DDC5CF002}" sibTransId="{C3D3D01C-F402-4AE8-B4D4-A404F0BCC772}"/>
    <dgm:cxn modelId="{704DC309-07C3-4AF8-9244-A20045DB1B7D}" type="presOf" srcId="{87939CDA-7674-4F7A-96F1-F06CB62CA449}" destId="{93404057-5F03-4F66-9BE9-30935AAD0788}" srcOrd="0" destOrd="0" presId="urn:microsoft.com/office/officeart/2005/8/layout/radial3"/>
    <dgm:cxn modelId="{C4E1690B-1EC8-4C48-A835-B05A73623657}" srcId="{52B51B6C-C374-498D-A20B-62036F04D2A3}" destId="{1DA9998F-269E-4327-B310-2ABEAA8106F2}" srcOrd="12" destOrd="0" parTransId="{83034456-B12F-4CF5-B247-D346544E65A5}" sibTransId="{0D87BADB-2989-4753-BD71-50F8EE7E8A37}"/>
    <dgm:cxn modelId="{E51CD911-B4C4-4541-A584-60CE2C345EBE}" type="presOf" srcId="{498243AC-8A94-486C-BB41-96421B724E73}" destId="{17810361-6C60-4E1E-BC36-870C45D99484}" srcOrd="0" destOrd="0" presId="urn:microsoft.com/office/officeart/2005/8/layout/radial3"/>
    <dgm:cxn modelId="{9D4D4C1C-D7ED-4102-B2B0-523D166C8DE3}" srcId="{52B51B6C-C374-498D-A20B-62036F04D2A3}" destId="{3B15852B-2DD9-4BD5-94A5-7DF8A803C882}" srcOrd="1" destOrd="0" parTransId="{1A0AC857-8119-4982-B977-0663DB209818}" sibTransId="{1416BA6D-F983-40F6-AB3E-2CC86AD88129}"/>
    <dgm:cxn modelId="{D16DFC1E-5B0A-4FC9-B576-F3A2E59F1430}" type="presOf" srcId="{6229806C-6FA9-4888-9A8C-96974002BABA}" destId="{5EEB0FFC-356C-4A92-AA49-CA6D1A90010F}" srcOrd="0" destOrd="0" presId="urn:microsoft.com/office/officeart/2005/8/layout/radial3"/>
    <dgm:cxn modelId="{5985151F-0C59-4686-A040-6BF6E35DE206}" srcId="{52B51B6C-C374-498D-A20B-62036F04D2A3}" destId="{E23C4A5F-63B3-4E74-B759-84D49D1B8A62}" srcOrd="11" destOrd="0" parTransId="{BA3711EA-1EC7-4468-9F09-8E9B0572D590}" sibTransId="{EC9D0B41-4498-488B-B139-956D001588F7}"/>
    <dgm:cxn modelId="{FE3AF420-7B85-4390-A2F1-FCF45E9B4BD2}" srcId="{52B51B6C-C374-498D-A20B-62036F04D2A3}" destId="{9B5ECB33-08A6-4528-9943-88689DC3D9E9}" srcOrd="0" destOrd="0" parTransId="{7FF6E921-6A1D-4DF5-AAC3-41D3EB0D4198}" sibTransId="{A393ADCD-E11F-482F-AE5B-37FC06355CA9}"/>
    <dgm:cxn modelId="{60CBBD22-C24B-4FF9-8FCD-DF4941C6B9B7}" type="presOf" srcId="{A5706435-2113-4389-9081-68AF9A2F8C11}" destId="{A1AC87BF-B70A-4457-91D9-59F486CFB411}" srcOrd="0" destOrd="0" presId="urn:microsoft.com/office/officeart/2005/8/layout/radial3"/>
    <dgm:cxn modelId="{1C8B783C-E072-4B22-9CD1-17608272A2F5}" type="presOf" srcId="{ACC6E6FD-53F0-4969-9067-DDAC446BBC21}" destId="{1580AC7E-5674-4006-9754-6360377E9287}" srcOrd="0" destOrd="0" presId="urn:microsoft.com/office/officeart/2005/8/layout/radial3"/>
    <dgm:cxn modelId="{3709835F-4800-4FB5-8E7C-985879542582}" type="presOf" srcId="{09B57F2C-9932-466B-AECF-F36FB154C4BC}" destId="{12A9A307-F4DC-4E97-8082-C4D355F8D942}" srcOrd="0" destOrd="0" presId="urn:microsoft.com/office/officeart/2005/8/layout/radial3"/>
    <dgm:cxn modelId="{AE5C7666-CD59-4023-B40C-6AF8F8254C17}" type="presOf" srcId="{E23C4A5F-63B3-4E74-B759-84D49D1B8A62}" destId="{BD65C357-947C-405C-80F9-A0EF9B70BE83}" srcOrd="0" destOrd="0" presId="urn:microsoft.com/office/officeart/2005/8/layout/radial3"/>
    <dgm:cxn modelId="{9AADFE66-A96E-4BD6-8A26-111E6EABBE0A}" type="presOf" srcId="{9EAF5E28-DA7E-4D0E-B432-DA67F89BD982}" destId="{5A00B1A7-6A26-4389-9BED-8A818F46F4EA}" srcOrd="0" destOrd="0" presId="urn:microsoft.com/office/officeart/2005/8/layout/radial3"/>
    <dgm:cxn modelId="{5B17C66C-8B70-48B1-91B4-62B1A384E9C5}" srcId="{52B51B6C-C374-498D-A20B-62036F04D2A3}" destId="{7D84996D-C6BE-452D-B2EE-BC5CF2405BCD}" srcOrd="6" destOrd="0" parTransId="{53B42D17-2260-4272-AF40-17AED5310ED2}" sibTransId="{FB7C96C6-D22B-4AB8-ADE0-D08B009B7A02}"/>
    <dgm:cxn modelId="{4A75DF4E-05CC-442F-97C4-3FA3083EA524}" type="presOf" srcId="{03462CEF-629D-4C0E-9836-0922283A0CAC}" destId="{B5EEB1EC-1272-442C-A17C-4699757E0C44}" srcOrd="0" destOrd="0" presId="urn:microsoft.com/office/officeart/2005/8/layout/radial3"/>
    <dgm:cxn modelId="{346A3A70-51B3-438D-97B4-BD63F48064E2}" type="presOf" srcId="{52B51B6C-C374-498D-A20B-62036F04D2A3}" destId="{508E151E-EB4B-4B35-9155-20B6268882D2}" srcOrd="0" destOrd="0" presId="urn:microsoft.com/office/officeart/2005/8/layout/radial3"/>
    <dgm:cxn modelId="{6AAACD51-D6B3-4216-9ADA-6645F52EBCB4}" type="presOf" srcId="{59F941BD-452E-4F37-B646-3B52E1ACEC9B}" destId="{357AC8BE-EBB9-4979-9EDC-83B8130C531C}" srcOrd="0" destOrd="0" presId="urn:microsoft.com/office/officeart/2005/8/layout/radial3"/>
    <dgm:cxn modelId="{BDF3D873-9BA7-4B29-B04C-37DA6B21B2BF}" srcId="{52B51B6C-C374-498D-A20B-62036F04D2A3}" destId="{87939CDA-7674-4F7A-96F1-F06CB62CA449}" srcOrd="7" destOrd="0" parTransId="{8E25BDD8-C00E-474B-8922-EDF220EEDACD}" sibTransId="{EB1FCA10-8107-4122-9D31-BF1C1FC7162B}"/>
    <dgm:cxn modelId="{44F07781-3E51-4497-9633-9C86488B9D81}" srcId="{52B51B6C-C374-498D-A20B-62036F04D2A3}" destId="{FF644904-EDC8-4425-92A1-3C831476FAF0}" srcOrd="8" destOrd="0" parTransId="{60A0EC94-84CF-487D-8D6E-6192DDEBA947}" sibTransId="{EAB7F155-A57B-4754-8EDF-107AC53997AD}"/>
    <dgm:cxn modelId="{0811D887-F29A-4843-9086-E45839E6F6F1}" srcId="{52B51B6C-C374-498D-A20B-62036F04D2A3}" destId="{09B57F2C-9932-466B-AECF-F36FB154C4BC}" srcOrd="2" destOrd="0" parTransId="{39848F15-BF17-4CF6-A6DD-4E593C0F203F}" sibTransId="{10BC8987-7C72-4CB9-A48D-DDBDC4D1C5F6}"/>
    <dgm:cxn modelId="{FB665A95-A301-403B-B542-0268802107BA}" srcId="{52B51B6C-C374-498D-A20B-62036F04D2A3}" destId="{9EAF5E28-DA7E-4D0E-B432-DA67F89BD982}" srcOrd="14" destOrd="0" parTransId="{830AD3F7-1926-4C40-8323-C6DCD9036039}" sibTransId="{FD889123-E529-4308-91FF-7E75AD8DBB7B}"/>
    <dgm:cxn modelId="{F227CB98-A1C4-45BF-AA6E-38F28D7CEE14}" type="presOf" srcId="{FF644904-EDC8-4425-92A1-3C831476FAF0}" destId="{0CA9B3A2-4761-4674-BE38-9081BD7BEBC2}" srcOrd="0" destOrd="0" presId="urn:microsoft.com/office/officeart/2005/8/layout/radial3"/>
    <dgm:cxn modelId="{406B07A1-DA72-4F48-8C99-541074D89D62}" srcId="{52B51B6C-C374-498D-A20B-62036F04D2A3}" destId="{59F941BD-452E-4F37-B646-3B52E1ACEC9B}" srcOrd="5" destOrd="0" parTransId="{D038E487-710D-48DA-9AD9-D6AA33E3CB10}" sibTransId="{ECE6BB4E-354F-4343-9412-50FA93F4A31B}"/>
    <dgm:cxn modelId="{CBFDE5A4-136F-4614-843B-C8FCDAC97797}" type="presOf" srcId="{3B15852B-2DD9-4BD5-94A5-7DF8A803C882}" destId="{8608077D-9796-4B4C-90D3-2CC6BA160FB9}" srcOrd="0" destOrd="0" presId="urn:microsoft.com/office/officeart/2005/8/layout/radial3"/>
    <dgm:cxn modelId="{C2DD04B5-153E-4AE7-839B-32529BBC414F}" type="presOf" srcId="{7D84996D-C6BE-452D-B2EE-BC5CF2405BCD}" destId="{98CFA143-1ABE-4BBA-890F-28515073233C}" srcOrd="0" destOrd="0" presId="urn:microsoft.com/office/officeart/2005/8/layout/radial3"/>
    <dgm:cxn modelId="{CEB826BD-804E-40EA-9AC5-FDB3C10B4EFB}" srcId="{6229806C-6FA9-4888-9A8C-96974002BABA}" destId="{52B51B6C-C374-498D-A20B-62036F04D2A3}" srcOrd="0" destOrd="0" parTransId="{555DD10B-0D34-4656-B3E3-063E871A2EBE}" sibTransId="{A31B67C6-23C7-4FF9-9ED2-73D1F133CBCF}"/>
    <dgm:cxn modelId="{D8FDCAC4-CDCF-4929-8352-42AE519D1A16}" type="presOf" srcId="{76FA0786-1BA1-4DB7-AAE3-3BD1E6DB1D8F}" destId="{22DB6F1B-FAF5-43A9-A983-0443966A118E}" srcOrd="0" destOrd="0" presId="urn:microsoft.com/office/officeart/2005/8/layout/radial3"/>
    <dgm:cxn modelId="{C25B43D8-A5B1-4AE0-B5F3-47E1743246FD}" srcId="{52B51B6C-C374-498D-A20B-62036F04D2A3}" destId="{ACC6E6FD-53F0-4969-9067-DDAC446BBC21}" srcOrd="13" destOrd="0" parTransId="{E1548EB8-8F96-4717-B634-634C065ED8FB}" sibTransId="{82C27DB7-39F9-488C-B865-C562AF03388D}"/>
    <dgm:cxn modelId="{8D1160DB-13A1-4212-A938-5E2317BF8FFC}" type="presOf" srcId="{9B5ECB33-08A6-4528-9943-88689DC3D9E9}" destId="{36D5D613-0278-4B55-9C1A-92D2FEF177B3}" srcOrd="0" destOrd="0" presId="urn:microsoft.com/office/officeart/2005/8/layout/radial3"/>
    <dgm:cxn modelId="{1E47BBDD-F3A9-411A-9750-62C905F5C1F9}" type="presOf" srcId="{1DA9998F-269E-4327-B310-2ABEAA8106F2}" destId="{EC6B78A7-2728-446C-BA78-36774345AD51}" srcOrd="0" destOrd="0" presId="urn:microsoft.com/office/officeart/2005/8/layout/radial3"/>
    <dgm:cxn modelId="{725D2DF6-C0C8-4196-B6B5-4568139AF1B1}" srcId="{52B51B6C-C374-498D-A20B-62036F04D2A3}" destId="{03462CEF-629D-4C0E-9836-0922283A0CAC}" srcOrd="9" destOrd="0" parTransId="{F7E88A5C-C5EB-49FB-B834-8F6ED34B052E}" sibTransId="{BAD82401-C5EA-4B33-ACB8-1742F2F93D7C}"/>
    <dgm:cxn modelId="{3ED550C7-D250-4003-93A7-BAD49712D6FC}" type="presParOf" srcId="{5EEB0FFC-356C-4A92-AA49-CA6D1A90010F}" destId="{02C42E73-E862-4276-ADE7-E5230E9ECF74}" srcOrd="0" destOrd="0" presId="urn:microsoft.com/office/officeart/2005/8/layout/radial3"/>
    <dgm:cxn modelId="{17FD5009-3047-43D9-96C8-17283CF35AD5}" type="presParOf" srcId="{02C42E73-E862-4276-ADE7-E5230E9ECF74}" destId="{508E151E-EB4B-4B35-9155-20B6268882D2}" srcOrd="0" destOrd="0" presId="urn:microsoft.com/office/officeart/2005/8/layout/radial3"/>
    <dgm:cxn modelId="{EF79951D-C3F9-4548-8189-A5955908AEC7}" type="presParOf" srcId="{02C42E73-E862-4276-ADE7-E5230E9ECF74}" destId="{36D5D613-0278-4B55-9C1A-92D2FEF177B3}" srcOrd="1" destOrd="0" presId="urn:microsoft.com/office/officeart/2005/8/layout/radial3"/>
    <dgm:cxn modelId="{4A136415-6031-4856-8E05-477E06BDB385}" type="presParOf" srcId="{02C42E73-E862-4276-ADE7-E5230E9ECF74}" destId="{8608077D-9796-4B4C-90D3-2CC6BA160FB9}" srcOrd="2" destOrd="0" presId="urn:microsoft.com/office/officeart/2005/8/layout/radial3"/>
    <dgm:cxn modelId="{7030A91C-D8E5-4F0D-B726-5A1F8315FA1A}" type="presParOf" srcId="{02C42E73-E862-4276-ADE7-E5230E9ECF74}" destId="{12A9A307-F4DC-4E97-8082-C4D355F8D942}" srcOrd="3" destOrd="0" presId="urn:microsoft.com/office/officeart/2005/8/layout/radial3"/>
    <dgm:cxn modelId="{CED86565-AFB8-4494-9D4E-D914E5BC3F23}" type="presParOf" srcId="{02C42E73-E862-4276-ADE7-E5230E9ECF74}" destId="{A1AC87BF-B70A-4457-91D9-59F486CFB411}" srcOrd="4" destOrd="0" presId="urn:microsoft.com/office/officeart/2005/8/layout/radial3"/>
    <dgm:cxn modelId="{75D9D2C5-9C05-425C-A3CC-B9618D68A39E}" type="presParOf" srcId="{02C42E73-E862-4276-ADE7-E5230E9ECF74}" destId="{22DB6F1B-FAF5-43A9-A983-0443966A118E}" srcOrd="5" destOrd="0" presId="urn:microsoft.com/office/officeart/2005/8/layout/radial3"/>
    <dgm:cxn modelId="{64128F71-D87C-4B40-8D47-51A3D9E8925D}" type="presParOf" srcId="{02C42E73-E862-4276-ADE7-E5230E9ECF74}" destId="{357AC8BE-EBB9-4979-9EDC-83B8130C531C}" srcOrd="6" destOrd="0" presId="urn:microsoft.com/office/officeart/2005/8/layout/radial3"/>
    <dgm:cxn modelId="{562A0925-B663-4993-AA6C-B0CFD1795223}" type="presParOf" srcId="{02C42E73-E862-4276-ADE7-E5230E9ECF74}" destId="{98CFA143-1ABE-4BBA-890F-28515073233C}" srcOrd="7" destOrd="0" presId="urn:microsoft.com/office/officeart/2005/8/layout/radial3"/>
    <dgm:cxn modelId="{9ED07B60-8E5B-43A7-8A2F-5FBE7F11291F}" type="presParOf" srcId="{02C42E73-E862-4276-ADE7-E5230E9ECF74}" destId="{93404057-5F03-4F66-9BE9-30935AAD0788}" srcOrd="8" destOrd="0" presId="urn:microsoft.com/office/officeart/2005/8/layout/radial3"/>
    <dgm:cxn modelId="{B6C0F4F7-B3DF-4660-87C7-F04ABD7C7CBF}" type="presParOf" srcId="{02C42E73-E862-4276-ADE7-E5230E9ECF74}" destId="{0CA9B3A2-4761-4674-BE38-9081BD7BEBC2}" srcOrd="9" destOrd="0" presId="urn:microsoft.com/office/officeart/2005/8/layout/radial3"/>
    <dgm:cxn modelId="{90F73774-044B-444C-B64F-1946B9D23481}" type="presParOf" srcId="{02C42E73-E862-4276-ADE7-E5230E9ECF74}" destId="{B5EEB1EC-1272-442C-A17C-4699757E0C44}" srcOrd="10" destOrd="0" presId="urn:microsoft.com/office/officeart/2005/8/layout/radial3"/>
    <dgm:cxn modelId="{6012742C-2011-4A9C-BFD3-482760B1AEB0}" type="presParOf" srcId="{02C42E73-E862-4276-ADE7-E5230E9ECF74}" destId="{17810361-6C60-4E1E-BC36-870C45D99484}" srcOrd="11" destOrd="0" presId="urn:microsoft.com/office/officeart/2005/8/layout/radial3"/>
    <dgm:cxn modelId="{6B1F0083-1AA6-4337-8EBA-ACC5BEA5F19F}" type="presParOf" srcId="{02C42E73-E862-4276-ADE7-E5230E9ECF74}" destId="{BD65C357-947C-405C-80F9-A0EF9B70BE83}" srcOrd="12" destOrd="0" presId="urn:microsoft.com/office/officeart/2005/8/layout/radial3"/>
    <dgm:cxn modelId="{59B2B64B-0B8F-41CE-A21B-3AA8D49E66BB}" type="presParOf" srcId="{02C42E73-E862-4276-ADE7-E5230E9ECF74}" destId="{EC6B78A7-2728-446C-BA78-36774345AD51}" srcOrd="13" destOrd="0" presId="urn:microsoft.com/office/officeart/2005/8/layout/radial3"/>
    <dgm:cxn modelId="{73D97A2A-A056-40A1-B476-F8676B952B18}" type="presParOf" srcId="{02C42E73-E862-4276-ADE7-E5230E9ECF74}" destId="{1580AC7E-5674-4006-9754-6360377E9287}" srcOrd="14" destOrd="0" presId="urn:microsoft.com/office/officeart/2005/8/layout/radial3"/>
    <dgm:cxn modelId="{606C69BD-3D95-455B-AA59-97D93D9CDDC0}" type="presParOf" srcId="{02C42E73-E862-4276-ADE7-E5230E9ECF74}" destId="{5A00B1A7-6A26-4389-9BED-8A818F46F4EA}" srcOrd="1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E151E-EB4B-4B35-9155-20B6268882D2}">
      <dsp:nvSpPr>
        <dsp:cNvPr id="0" name=""/>
        <dsp:cNvSpPr/>
      </dsp:nvSpPr>
      <dsp:spPr>
        <a:xfrm>
          <a:off x="2236155" y="1582398"/>
          <a:ext cx="3677022" cy="3693236"/>
        </a:xfrm>
        <a:prstGeom prst="ellipse">
          <a:avLst/>
        </a:prstGeom>
        <a:solidFill>
          <a:srgbClr val="EF2FD8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i="1" kern="1200" dirty="0">
              <a:solidFill>
                <a:schemeClr val="bg1"/>
              </a:solidFill>
            </a:rPr>
            <a:t>ГОСУДАРСТВЕННЫЕ ПРОГРАММЫ 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>
              <a:solidFill>
                <a:schemeClr val="bg1"/>
              </a:solidFill>
            </a:rPr>
            <a:t>План на 2022 год –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>
              <a:solidFill>
                <a:schemeClr val="bg1"/>
              </a:solidFill>
            </a:rPr>
            <a:t>88 741,4 тыс. рублей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i="1" kern="1200" dirty="0">
              <a:solidFill>
                <a:schemeClr val="bg1"/>
              </a:solidFill>
            </a:rPr>
            <a:t>(освоено 88 243,2 тыс. рублей или 99,4%)</a:t>
          </a:r>
        </a:p>
      </dsp:txBody>
      <dsp:txXfrm>
        <a:off x="2774642" y="2123260"/>
        <a:ext cx="2600048" cy="2611512"/>
      </dsp:txXfrm>
    </dsp:sp>
    <dsp:sp modelId="{36D5D613-0278-4B55-9C1A-92D2FEF177B3}">
      <dsp:nvSpPr>
        <dsp:cNvPr id="0" name=""/>
        <dsp:cNvSpPr/>
      </dsp:nvSpPr>
      <dsp:spPr>
        <a:xfrm>
          <a:off x="3358578" y="15382"/>
          <a:ext cx="1419820" cy="1419820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i="1" kern="1200" dirty="0">
              <a:solidFill>
                <a:schemeClr val="bg1"/>
              </a:solidFill>
            </a:rPr>
            <a:t>Государственная программа "Аграрный бизнес" на 2021-2025 годы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i="1" kern="1200" dirty="0">
              <a:solidFill>
                <a:schemeClr val="bg1"/>
              </a:solidFill>
            </a:rPr>
            <a:t>1 998,8 тыс. рублей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i="1" kern="1200" dirty="0">
              <a:solidFill>
                <a:schemeClr val="bg1"/>
              </a:solidFill>
            </a:rPr>
            <a:t>(95,9%)</a:t>
          </a:r>
        </a:p>
      </dsp:txBody>
      <dsp:txXfrm>
        <a:off x="3566506" y="223310"/>
        <a:ext cx="1003964" cy="1003964"/>
      </dsp:txXfrm>
    </dsp:sp>
    <dsp:sp modelId="{8608077D-9796-4B4C-90D3-2CC6BA160FB9}">
      <dsp:nvSpPr>
        <dsp:cNvPr id="0" name=""/>
        <dsp:cNvSpPr/>
      </dsp:nvSpPr>
      <dsp:spPr>
        <a:xfrm>
          <a:off x="4525635" y="196494"/>
          <a:ext cx="1419820" cy="141982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i="1" kern="1200" dirty="0">
              <a:solidFill>
                <a:schemeClr val="bg1"/>
              </a:solidFill>
            </a:rPr>
            <a:t>Государственная программа "Управление государственными финансами и регулирование финансового рынка" на 2020  год и на период до 2025 года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i="1" kern="1200" dirty="0">
              <a:solidFill>
                <a:schemeClr val="bg1"/>
              </a:solidFill>
            </a:rPr>
            <a:t>1 980,3 тыс. рублей 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i="1" kern="1200" dirty="0">
              <a:solidFill>
                <a:schemeClr val="bg1"/>
              </a:solidFill>
            </a:rPr>
            <a:t>(99,7%)</a:t>
          </a:r>
        </a:p>
      </dsp:txBody>
      <dsp:txXfrm>
        <a:off x="4733563" y="404422"/>
        <a:ext cx="1003964" cy="1003964"/>
      </dsp:txXfrm>
    </dsp:sp>
    <dsp:sp modelId="{12A9A307-F4DC-4E97-8082-C4D355F8D942}">
      <dsp:nvSpPr>
        <dsp:cNvPr id="0" name=""/>
        <dsp:cNvSpPr/>
      </dsp:nvSpPr>
      <dsp:spPr>
        <a:xfrm>
          <a:off x="5621589" y="727393"/>
          <a:ext cx="1419820" cy="1419820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i="1" kern="1200" dirty="0">
              <a:solidFill>
                <a:schemeClr val="bg1"/>
              </a:solidFill>
            </a:rPr>
            <a:t>Государственная программа "Социальная защита" на 2021-2025 годы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i="1" kern="1200" dirty="0">
              <a:solidFill>
                <a:schemeClr val="bg1"/>
              </a:solidFill>
            </a:rPr>
            <a:t>2 041,4 тыс. рубле</a:t>
          </a:r>
          <a:r>
            <a:rPr lang="ru-RU" sz="600" kern="1200" dirty="0">
              <a:solidFill>
                <a:schemeClr val="bg1"/>
              </a:solidFill>
            </a:rPr>
            <a:t>й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i="1" kern="1200" dirty="0">
              <a:solidFill>
                <a:schemeClr val="bg1"/>
              </a:solidFill>
            </a:rPr>
            <a:t>(100,0%)</a:t>
          </a:r>
        </a:p>
      </dsp:txBody>
      <dsp:txXfrm>
        <a:off x="5829517" y="935321"/>
        <a:ext cx="1003964" cy="1003964"/>
      </dsp:txXfrm>
    </dsp:sp>
    <dsp:sp modelId="{A1AC87BF-B70A-4457-91D9-59F486CFB411}">
      <dsp:nvSpPr>
        <dsp:cNvPr id="0" name=""/>
        <dsp:cNvSpPr/>
      </dsp:nvSpPr>
      <dsp:spPr>
        <a:xfrm>
          <a:off x="6032266" y="1861711"/>
          <a:ext cx="1419820" cy="1419820"/>
        </a:xfrm>
        <a:prstGeom prst="ellipse">
          <a:avLst/>
        </a:prstGeom>
        <a:solidFill>
          <a:srgbClr val="2FE226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i="1" kern="1200" dirty="0">
              <a:solidFill>
                <a:schemeClr val="bg1"/>
              </a:solidFill>
            </a:rPr>
            <a:t>Государственная программа "Здоровье народа и демографическая безопасность" на 2021-2025 годы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i="1" kern="1200" dirty="0">
              <a:solidFill>
                <a:schemeClr val="bg1"/>
              </a:solidFill>
            </a:rPr>
            <a:t>22 712,9 тыс. рублей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i="1" kern="1200" dirty="0">
              <a:solidFill>
                <a:schemeClr val="bg1"/>
              </a:solidFill>
            </a:rPr>
            <a:t>(99,8%)</a:t>
          </a:r>
        </a:p>
      </dsp:txBody>
      <dsp:txXfrm>
        <a:off x="6240194" y="2069639"/>
        <a:ext cx="1003964" cy="1003964"/>
      </dsp:txXfrm>
    </dsp:sp>
    <dsp:sp modelId="{22DB6F1B-FAF5-43A9-A983-0443966A118E}">
      <dsp:nvSpPr>
        <dsp:cNvPr id="0" name=""/>
        <dsp:cNvSpPr/>
      </dsp:nvSpPr>
      <dsp:spPr>
        <a:xfrm>
          <a:off x="6107067" y="3041618"/>
          <a:ext cx="1419820" cy="1419820"/>
        </a:xfrm>
        <a:prstGeom prst="ellipse">
          <a:avLst/>
        </a:prstGeom>
        <a:solidFill>
          <a:srgbClr val="00B0F0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i="1" kern="1200" dirty="0">
              <a:solidFill>
                <a:schemeClr val="bg1"/>
              </a:solidFill>
            </a:rPr>
            <a:t>Государственная программа "Охрана окружающей среды и устойчивое использование природных ресурсов" на 2021-2025 годы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i="1" kern="1200" dirty="0">
              <a:solidFill>
                <a:schemeClr val="bg1"/>
              </a:solidFill>
            </a:rPr>
            <a:t>24,6 тыс. рублей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i="1" kern="1200" dirty="0">
              <a:solidFill>
                <a:schemeClr val="bg1"/>
              </a:solidFill>
            </a:rPr>
            <a:t>(100,0%)</a:t>
          </a:r>
        </a:p>
      </dsp:txBody>
      <dsp:txXfrm>
        <a:off x="6314995" y="3249546"/>
        <a:ext cx="1003964" cy="1003964"/>
      </dsp:txXfrm>
    </dsp:sp>
    <dsp:sp modelId="{357AC8BE-EBB9-4979-9EDC-83B8130C531C}">
      <dsp:nvSpPr>
        <dsp:cNvPr id="0" name=""/>
        <dsp:cNvSpPr/>
      </dsp:nvSpPr>
      <dsp:spPr>
        <a:xfrm>
          <a:off x="5996767" y="4250855"/>
          <a:ext cx="1419820" cy="1419820"/>
        </a:xfrm>
        <a:prstGeom prst="ellipse">
          <a:avLst/>
        </a:prstGeom>
        <a:solidFill>
          <a:srgbClr val="3B27F7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i="1" kern="1200" dirty="0">
              <a:solidFill>
                <a:schemeClr val="bg1"/>
              </a:solidFill>
            </a:rPr>
            <a:t>Государственная программа "Беларусь гостеприимная" на 2021-2025 годы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i="1" kern="1200" dirty="0">
              <a:solidFill>
                <a:schemeClr val="bg1"/>
              </a:solidFill>
            </a:rPr>
            <a:t>11,6 рублей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i="1" kern="1200" dirty="0">
              <a:solidFill>
                <a:schemeClr val="bg1"/>
              </a:solidFill>
            </a:rPr>
            <a:t>(100,0%)</a:t>
          </a:r>
        </a:p>
      </dsp:txBody>
      <dsp:txXfrm>
        <a:off x="6204695" y="4458783"/>
        <a:ext cx="1003964" cy="1003964"/>
      </dsp:txXfrm>
    </dsp:sp>
    <dsp:sp modelId="{98CFA143-1ABE-4BBA-890F-28515073233C}">
      <dsp:nvSpPr>
        <dsp:cNvPr id="0" name=""/>
        <dsp:cNvSpPr/>
      </dsp:nvSpPr>
      <dsp:spPr>
        <a:xfrm>
          <a:off x="5110705" y="5027923"/>
          <a:ext cx="1419820" cy="1419820"/>
        </a:xfrm>
        <a:prstGeom prst="ellipse">
          <a:avLst/>
        </a:prstGeom>
        <a:solidFill>
          <a:srgbClr val="FD984D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i="1" kern="1200" dirty="0">
              <a:solidFill>
                <a:schemeClr val="bg1"/>
              </a:solidFill>
            </a:rPr>
            <a:t>Государственная программа "Образование и молодежная политика" на 2021-2025 годы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i="1" kern="1200" dirty="0">
              <a:solidFill>
                <a:schemeClr val="bg1"/>
              </a:solidFill>
            </a:rPr>
            <a:t>37 232,8 тыс. рублей 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i="1" kern="1200" dirty="0">
              <a:solidFill>
                <a:schemeClr val="bg1"/>
              </a:solidFill>
            </a:rPr>
            <a:t>(99,7%)</a:t>
          </a:r>
        </a:p>
      </dsp:txBody>
      <dsp:txXfrm>
        <a:off x="5318633" y="5235851"/>
        <a:ext cx="1003964" cy="1003964"/>
      </dsp:txXfrm>
    </dsp:sp>
    <dsp:sp modelId="{93404057-5F03-4F66-9BE9-30935AAD0788}">
      <dsp:nvSpPr>
        <dsp:cNvPr id="0" name=""/>
        <dsp:cNvSpPr/>
      </dsp:nvSpPr>
      <dsp:spPr>
        <a:xfrm>
          <a:off x="4009594" y="5438179"/>
          <a:ext cx="1419820" cy="1419820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i="1" kern="1200" dirty="0">
              <a:solidFill>
                <a:schemeClr val="bg1"/>
              </a:solidFill>
            </a:rPr>
            <a:t>Государственная программа "Культура Беларуси" на 2021-2025 годы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i="1" kern="1200" dirty="0">
              <a:solidFill>
                <a:schemeClr val="bg1"/>
              </a:solidFill>
            </a:rPr>
            <a:t>5 368,2 тыс. рублей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i="1" kern="1200" dirty="0">
              <a:solidFill>
                <a:schemeClr val="bg1"/>
              </a:solidFill>
            </a:rPr>
            <a:t>(97,6%)</a:t>
          </a:r>
        </a:p>
      </dsp:txBody>
      <dsp:txXfrm>
        <a:off x="4217522" y="5646107"/>
        <a:ext cx="1003964" cy="1003964"/>
      </dsp:txXfrm>
    </dsp:sp>
    <dsp:sp modelId="{0CA9B3A2-4761-4674-BE38-9081BD7BEBC2}">
      <dsp:nvSpPr>
        <dsp:cNvPr id="0" name=""/>
        <dsp:cNvSpPr/>
      </dsp:nvSpPr>
      <dsp:spPr>
        <a:xfrm>
          <a:off x="2819887" y="5438179"/>
          <a:ext cx="1419820" cy="1419820"/>
        </a:xfrm>
        <a:prstGeom prst="ellipse">
          <a:avLst/>
        </a:prstGeom>
        <a:solidFill>
          <a:srgbClr val="00B050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i="1" kern="1200" dirty="0">
              <a:solidFill>
                <a:schemeClr val="bg1"/>
              </a:solidFill>
            </a:rPr>
            <a:t>Государственная программа "Физическая культура и спорт" на 2021-2025 годы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i="1" kern="1200" dirty="0">
              <a:solidFill>
                <a:schemeClr val="bg1"/>
              </a:solidFill>
            </a:rPr>
            <a:t>2 933,7 тыс. рублей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i="1" kern="1200" dirty="0">
              <a:solidFill>
                <a:schemeClr val="bg1"/>
              </a:solidFill>
            </a:rPr>
            <a:t>(99,6%)</a:t>
          </a:r>
        </a:p>
      </dsp:txBody>
      <dsp:txXfrm>
        <a:off x="3027815" y="5646107"/>
        <a:ext cx="1003964" cy="1003964"/>
      </dsp:txXfrm>
    </dsp:sp>
    <dsp:sp modelId="{B5EEB1EC-1272-442C-A17C-4699757E0C44}">
      <dsp:nvSpPr>
        <dsp:cNvPr id="0" name=""/>
        <dsp:cNvSpPr/>
      </dsp:nvSpPr>
      <dsp:spPr>
        <a:xfrm>
          <a:off x="1653764" y="5125340"/>
          <a:ext cx="1419820" cy="1419820"/>
        </a:xfrm>
        <a:prstGeom prst="ellipse">
          <a:avLst/>
        </a:prstGeom>
        <a:solidFill>
          <a:srgbClr val="EF2FD8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i="1" kern="1200" dirty="0">
              <a:solidFill>
                <a:schemeClr val="bg1"/>
              </a:solidFill>
            </a:rPr>
            <a:t>Государственная программа "Комфортное жилье и благоприятная среда" на 2021-2025 годы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i="1" kern="1200" dirty="0">
              <a:solidFill>
                <a:schemeClr val="bg1"/>
              </a:solidFill>
            </a:rPr>
            <a:t>12 337,0 тыс. рублей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i="1" kern="1200" dirty="0">
              <a:solidFill>
                <a:schemeClr val="bg1"/>
              </a:solidFill>
            </a:rPr>
            <a:t>(99,7%)</a:t>
          </a:r>
        </a:p>
      </dsp:txBody>
      <dsp:txXfrm>
        <a:off x="1861692" y="5333268"/>
        <a:ext cx="1003964" cy="1003964"/>
      </dsp:txXfrm>
    </dsp:sp>
    <dsp:sp modelId="{17810361-6C60-4E1E-BC36-870C45D99484}">
      <dsp:nvSpPr>
        <dsp:cNvPr id="0" name=""/>
        <dsp:cNvSpPr/>
      </dsp:nvSpPr>
      <dsp:spPr>
        <a:xfrm>
          <a:off x="778224" y="4265564"/>
          <a:ext cx="1419820" cy="1419820"/>
        </a:xfrm>
        <a:prstGeom prst="ellipse">
          <a:avLst/>
        </a:prstGeom>
        <a:solidFill>
          <a:srgbClr val="3B27F7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i="1" kern="1200" dirty="0">
              <a:solidFill>
                <a:schemeClr val="bg1"/>
              </a:solidFill>
            </a:rPr>
            <a:t>Государственная программа "Строительство жилья" на 2021-2025 годы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i="1" kern="1200" dirty="0">
              <a:solidFill>
                <a:schemeClr val="bg1"/>
              </a:solidFill>
            </a:rPr>
            <a:t>26,6 тыс. рублей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i="1" kern="1200" dirty="0">
              <a:solidFill>
                <a:schemeClr val="bg1"/>
              </a:solidFill>
            </a:rPr>
            <a:t>(99,5%)</a:t>
          </a:r>
        </a:p>
      </dsp:txBody>
      <dsp:txXfrm>
        <a:off x="986152" y="4473492"/>
        <a:ext cx="1003964" cy="1003964"/>
      </dsp:txXfrm>
    </dsp:sp>
    <dsp:sp modelId="{BD65C357-947C-405C-80F9-A0EF9B70BE83}">
      <dsp:nvSpPr>
        <dsp:cNvPr id="0" name=""/>
        <dsp:cNvSpPr/>
      </dsp:nvSpPr>
      <dsp:spPr>
        <a:xfrm>
          <a:off x="657685" y="3100957"/>
          <a:ext cx="1419820" cy="141982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i="1" kern="1200" dirty="0">
              <a:solidFill>
                <a:schemeClr val="bg1"/>
              </a:solidFill>
            </a:rPr>
            <a:t>Государственная программа "Земельно-имущественные отношения, геодезическая и картографическая деятельность" на 2021-2025 годы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i="1" kern="1200" dirty="0">
              <a:solidFill>
                <a:schemeClr val="bg1"/>
              </a:solidFill>
            </a:rPr>
            <a:t>2,9 тыс. рублей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i="1" kern="1200" dirty="0">
              <a:solidFill>
                <a:schemeClr val="bg1"/>
              </a:solidFill>
            </a:rPr>
            <a:t>(11,2%)</a:t>
          </a:r>
        </a:p>
      </dsp:txBody>
      <dsp:txXfrm>
        <a:off x="865613" y="3308885"/>
        <a:ext cx="1003964" cy="1003964"/>
      </dsp:txXfrm>
    </dsp:sp>
    <dsp:sp modelId="{EC6B78A7-2728-446C-BA78-36774345AD51}">
      <dsp:nvSpPr>
        <dsp:cNvPr id="0" name=""/>
        <dsp:cNvSpPr/>
      </dsp:nvSpPr>
      <dsp:spPr>
        <a:xfrm>
          <a:off x="639480" y="1876624"/>
          <a:ext cx="1419820" cy="141982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i="1" kern="1200">
              <a:solidFill>
                <a:sysClr val="windowText" lastClr="000000"/>
              </a:solidFill>
            </a:rPr>
            <a:t>Государственная программа "Увековечение памяти о погибшихпри защите Отечества" на 2021-2025 годы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i="1" kern="1200">
              <a:solidFill>
                <a:sysClr val="windowText" lastClr="000000"/>
              </a:solidFill>
            </a:rPr>
            <a:t>9,2 тыс. рублей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i="1" kern="1200">
              <a:solidFill>
                <a:sysClr val="windowText" lastClr="000000"/>
              </a:solidFill>
            </a:rPr>
            <a:t>(32,6%)</a:t>
          </a:r>
        </a:p>
      </dsp:txBody>
      <dsp:txXfrm>
        <a:off x="847408" y="2084552"/>
        <a:ext cx="1003964" cy="1003964"/>
      </dsp:txXfrm>
    </dsp:sp>
    <dsp:sp modelId="{1580AC7E-5674-4006-9754-6360377E9287}">
      <dsp:nvSpPr>
        <dsp:cNvPr id="0" name=""/>
        <dsp:cNvSpPr/>
      </dsp:nvSpPr>
      <dsp:spPr>
        <a:xfrm>
          <a:off x="1218931" y="873218"/>
          <a:ext cx="1419820" cy="1419820"/>
        </a:xfrm>
        <a:prstGeom prst="ellipse">
          <a:avLst/>
        </a:prstGeom>
        <a:solidFill>
          <a:srgbClr val="CF3701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i="1" kern="1200" dirty="0">
              <a:solidFill>
                <a:schemeClr val="bg1"/>
              </a:solidFill>
            </a:rPr>
            <a:t>Государственная программа "Транспортный комплекс" на 2021-2025 годы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i="1" kern="1200" dirty="0">
              <a:solidFill>
                <a:schemeClr val="bg1"/>
              </a:solidFill>
            </a:rPr>
            <a:t>1 561,0  тыс. рублей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i="1" kern="1200" dirty="0">
              <a:solidFill>
                <a:schemeClr val="bg1"/>
              </a:solidFill>
            </a:rPr>
            <a:t>(100,0%)</a:t>
          </a:r>
        </a:p>
      </dsp:txBody>
      <dsp:txXfrm>
        <a:off x="1426859" y="1081146"/>
        <a:ext cx="1003964" cy="1003964"/>
      </dsp:txXfrm>
    </dsp:sp>
    <dsp:sp modelId="{5A00B1A7-6A26-4389-9BED-8A818F46F4EA}">
      <dsp:nvSpPr>
        <dsp:cNvPr id="0" name=""/>
        <dsp:cNvSpPr/>
      </dsp:nvSpPr>
      <dsp:spPr>
        <a:xfrm>
          <a:off x="2155549" y="107442"/>
          <a:ext cx="1419820" cy="141982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i="1" kern="1200" dirty="0">
              <a:solidFill>
                <a:schemeClr val="bg1"/>
              </a:solidFill>
            </a:rPr>
            <a:t>Государственная программа "Рынок труда и содействие занятости" на 2021-2025 годы                                                                                                                              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i="1" kern="1200" dirty="0">
              <a:solidFill>
                <a:schemeClr val="bg1"/>
              </a:solidFill>
            </a:rPr>
            <a:t>2,2 тыс. рублей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i="1" kern="1200" dirty="0">
              <a:solidFill>
                <a:schemeClr val="bg1"/>
              </a:solidFill>
            </a:rPr>
            <a:t>(100,0%)</a:t>
          </a:r>
        </a:p>
      </dsp:txBody>
      <dsp:txXfrm>
        <a:off x="2363477" y="315370"/>
        <a:ext cx="1003964" cy="1003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0.01585</cdr:x>
      <cdr:y>0.03492</cdr:y>
    </cdr:from>
    <cdr:to>
      <cdr:x>1</cdr:x>
      <cdr:y>0.12916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9FE97CF5-D247-4628-A1B6-2AA6F65BF5E9}"/>
            </a:ext>
          </a:extLst>
        </cdr:cNvPr>
        <cdr:cNvSpPr txBox="1"/>
      </cdr:nvSpPr>
      <cdr:spPr>
        <a:xfrm xmlns:a="http://schemas.openxmlformats.org/drawingml/2006/main">
          <a:off x="191002" y="239448"/>
          <a:ext cx="11860796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 rtl="0"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solidFill>
                <a:schemeClr val="bg1"/>
              </a:solidFill>
            </a:rPr>
            <a:t>Сравнительный анализ поступления основных доходных источников бюджета </a:t>
          </a:r>
          <a:r>
            <a:rPr lang="ru-RU" b="1" dirty="0" err="1">
              <a:solidFill>
                <a:schemeClr val="bg1"/>
              </a:solidFill>
            </a:rPr>
            <a:t>Пружанского</a:t>
          </a:r>
          <a:r>
            <a:rPr lang="ru-RU" b="1" dirty="0">
              <a:solidFill>
                <a:schemeClr val="bg1"/>
              </a:solidFill>
            </a:rPr>
            <a:t> района 2021-2022 гг.</a:t>
          </a:r>
        </a:p>
        <a:p xmlns:a="http://schemas.openxmlformats.org/drawingml/2006/main">
          <a:endParaRPr lang="ru-RU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0.87782</cdr:x>
      <cdr:y>0.05703</cdr:y>
    </cdr:from>
    <cdr:to>
      <cdr:x>0.99248</cdr:x>
      <cdr:y>0.11156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2D5DFAB9-7D17-4145-B884-BDFC4DB8F4D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0702341" y="391089"/>
          <a:ext cx="1397935" cy="373967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B974-4DA2-45B8-9A69-EB5892CF02C5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B1D9-7A29-45C5-BB65-37A663711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23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B974-4DA2-45B8-9A69-EB5892CF02C5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B1D9-7A29-45C5-BB65-37A663711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91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B974-4DA2-45B8-9A69-EB5892CF02C5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B1D9-7A29-45C5-BB65-37A663711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8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B974-4DA2-45B8-9A69-EB5892CF02C5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B1D9-7A29-45C5-BB65-37A663711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14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B974-4DA2-45B8-9A69-EB5892CF02C5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B1D9-7A29-45C5-BB65-37A663711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60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B974-4DA2-45B8-9A69-EB5892CF02C5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B1D9-7A29-45C5-BB65-37A663711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81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B974-4DA2-45B8-9A69-EB5892CF02C5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B1D9-7A29-45C5-BB65-37A663711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34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B974-4DA2-45B8-9A69-EB5892CF02C5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B1D9-7A29-45C5-BB65-37A663711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80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B974-4DA2-45B8-9A69-EB5892CF02C5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B1D9-7A29-45C5-BB65-37A663711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4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B974-4DA2-45B8-9A69-EB5892CF02C5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B1D9-7A29-45C5-BB65-37A663711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66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B974-4DA2-45B8-9A69-EB5892CF02C5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B1D9-7A29-45C5-BB65-37A663711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2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B974-4DA2-45B8-9A69-EB5892CF02C5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1B1D9-7A29-45C5-BB65-37A663711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052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57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083BAC8-1AEC-403E-9C63-4B68F8A89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901949"/>
              </p:ext>
            </p:extLst>
          </p:nvPr>
        </p:nvGraphicFramePr>
        <p:xfrm>
          <a:off x="0" y="828040"/>
          <a:ext cx="12192000" cy="68810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36946">
                  <a:extLst>
                    <a:ext uri="{9D8B030D-6E8A-4147-A177-3AD203B41FA5}">
                      <a16:colId xmlns:a16="http://schemas.microsoft.com/office/drawing/2014/main" val="2017978975"/>
                    </a:ext>
                  </a:extLst>
                </a:gridCol>
                <a:gridCol w="2205589">
                  <a:extLst>
                    <a:ext uri="{9D8B030D-6E8A-4147-A177-3AD203B41FA5}">
                      <a16:colId xmlns:a16="http://schemas.microsoft.com/office/drawing/2014/main" val="873188184"/>
                    </a:ext>
                  </a:extLst>
                </a:gridCol>
                <a:gridCol w="2290418">
                  <a:extLst>
                    <a:ext uri="{9D8B030D-6E8A-4147-A177-3AD203B41FA5}">
                      <a16:colId xmlns:a16="http://schemas.microsoft.com/office/drawing/2014/main" val="2015392779"/>
                    </a:ext>
                  </a:extLst>
                </a:gridCol>
                <a:gridCol w="2559047">
                  <a:extLst>
                    <a:ext uri="{9D8B030D-6E8A-4147-A177-3AD203B41FA5}">
                      <a16:colId xmlns:a16="http://schemas.microsoft.com/office/drawing/2014/main" val="2426427927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 fontAlgn="auto"/>
                      <a:r>
                        <a:rPr lang="ru-RU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бюджета Пружанского района</a:t>
                      </a:r>
                      <a:br>
                        <a:rPr lang="ru-RU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 2022 года</a:t>
                      </a:r>
                      <a:endParaRPr lang="ru-RU" sz="2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176481"/>
                  </a:ext>
                </a:extLst>
              </a:tr>
              <a:tr h="320588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36278906"/>
                  </a:ext>
                </a:extLst>
              </a:tr>
              <a:tr h="359255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2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95528342"/>
                  </a:ext>
                </a:extLst>
              </a:tr>
              <a:tr h="1238713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2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2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 к плану на год</a:t>
                      </a:r>
                      <a:endParaRPr lang="ru-RU" sz="2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2021 году (%)</a:t>
                      </a:r>
                      <a:endParaRPr lang="ru-RU" sz="2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06085481"/>
                  </a:ext>
                </a:extLst>
              </a:tr>
              <a:tr h="486942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2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94441,3</a:t>
                      </a:r>
                      <a:endParaRPr lang="ru-RU" sz="2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2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106,7</a:t>
                      </a:r>
                      <a:endParaRPr lang="ru-RU" sz="2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79374069"/>
                  </a:ext>
                </a:extLst>
              </a:tr>
              <a:tr h="486942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доходы</a:t>
                      </a:r>
                      <a:endParaRPr lang="ru-RU" sz="2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53974,9</a:t>
                      </a:r>
                      <a:endParaRPr lang="ru-RU" sz="2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</a:t>
                      </a:r>
                      <a:endParaRPr lang="ru-RU" sz="2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112,1</a:t>
                      </a:r>
                      <a:endParaRPr lang="ru-RU" sz="2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65571117"/>
                  </a:ext>
                </a:extLst>
              </a:tr>
              <a:tr h="486942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</a:t>
                      </a:r>
                      <a:endParaRPr lang="ru-RU" sz="2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40466,4</a:t>
                      </a:r>
                      <a:endParaRPr lang="ru-RU" sz="2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  <a:endParaRPr lang="ru-RU" sz="2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45555202"/>
                  </a:ext>
                </a:extLst>
              </a:tr>
              <a:tr h="486942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 дотация</a:t>
                      </a:r>
                      <a:endParaRPr lang="ru-RU" sz="2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36120,5</a:t>
                      </a:r>
                      <a:endParaRPr lang="ru-RU" sz="24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90,6</a:t>
                      </a:r>
                      <a:endParaRPr lang="ru-RU" sz="2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39099949"/>
                  </a:ext>
                </a:extLst>
              </a:tr>
              <a:tr h="414486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сельское  хозяйство</a:t>
                      </a:r>
                      <a:endParaRPr lang="ru-RU" sz="2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1159,9</a:t>
                      </a:r>
                      <a:endParaRPr lang="ru-RU" sz="2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104,7</a:t>
                      </a:r>
                      <a:endParaRPr lang="ru-RU" sz="2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19810620"/>
                  </a:ext>
                </a:extLst>
              </a:tr>
              <a:tr h="583049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безвозмездные поступления</a:t>
                      </a:r>
                      <a:endParaRPr lang="ru-RU" sz="2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3186,0</a:t>
                      </a:r>
                      <a:endParaRPr lang="ru-RU" sz="24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2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 раза больше</a:t>
                      </a:r>
                      <a:endParaRPr lang="ru-RU" sz="2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80113150"/>
                  </a:ext>
                </a:extLst>
              </a:tr>
              <a:tr h="486942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2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94998,8</a:t>
                      </a:r>
                      <a:endParaRPr lang="ru-RU" sz="2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2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108,1</a:t>
                      </a:r>
                      <a:endParaRPr lang="ru-RU" sz="2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94104857"/>
                  </a:ext>
                </a:extLst>
              </a:tr>
              <a:tr h="486942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ДЕФИЦИТ-/ПРОФИЦИТ+</a:t>
                      </a:r>
                      <a:endParaRPr lang="ru-RU" sz="2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-557,5</a:t>
                      </a:r>
                      <a:endParaRPr lang="ru-RU" sz="2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38930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795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57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504358"/>
              </p:ext>
            </p:extLst>
          </p:nvPr>
        </p:nvGraphicFramePr>
        <p:xfrm>
          <a:off x="0" y="0"/>
          <a:ext cx="12192001" cy="6858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14952">
                  <a:extLst>
                    <a:ext uri="{9D8B030D-6E8A-4147-A177-3AD203B41FA5}">
                      <a16:colId xmlns:a16="http://schemas.microsoft.com/office/drawing/2014/main" val="3696018566"/>
                    </a:ext>
                  </a:extLst>
                </a:gridCol>
                <a:gridCol w="1345324">
                  <a:extLst>
                    <a:ext uri="{9D8B030D-6E8A-4147-A177-3AD203B41FA5}">
                      <a16:colId xmlns:a16="http://schemas.microsoft.com/office/drawing/2014/main" val="2983723143"/>
                    </a:ext>
                  </a:extLst>
                </a:gridCol>
                <a:gridCol w="1429407">
                  <a:extLst>
                    <a:ext uri="{9D8B030D-6E8A-4147-A177-3AD203B41FA5}">
                      <a16:colId xmlns:a16="http://schemas.microsoft.com/office/drawing/2014/main" val="2944389073"/>
                    </a:ext>
                  </a:extLst>
                </a:gridCol>
                <a:gridCol w="1114097">
                  <a:extLst>
                    <a:ext uri="{9D8B030D-6E8A-4147-A177-3AD203B41FA5}">
                      <a16:colId xmlns:a16="http://schemas.microsoft.com/office/drawing/2014/main" val="4104091224"/>
                    </a:ext>
                  </a:extLst>
                </a:gridCol>
                <a:gridCol w="1429407">
                  <a:extLst>
                    <a:ext uri="{9D8B030D-6E8A-4147-A177-3AD203B41FA5}">
                      <a16:colId xmlns:a16="http://schemas.microsoft.com/office/drawing/2014/main" val="2748887363"/>
                    </a:ext>
                  </a:extLst>
                </a:gridCol>
                <a:gridCol w="1429407">
                  <a:extLst>
                    <a:ext uri="{9D8B030D-6E8A-4147-A177-3AD203B41FA5}">
                      <a16:colId xmlns:a16="http://schemas.microsoft.com/office/drawing/2014/main" val="978786353"/>
                    </a:ext>
                  </a:extLst>
                </a:gridCol>
                <a:gridCol w="1429407">
                  <a:extLst>
                    <a:ext uri="{9D8B030D-6E8A-4147-A177-3AD203B41FA5}">
                      <a16:colId xmlns:a16="http://schemas.microsoft.com/office/drawing/2014/main" val="2600051330"/>
                    </a:ext>
                  </a:extLst>
                </a:gridCol>
              </a:tblGrid>
              <a:tr h="621331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2800" b="1" u="none" strike="noStrike" dirty="0">
                          <a:effectLst/>
                        </a:rPr>
                        <a:t>Финансирование ЖКХ за 6 месяцев 2021 гг.</a:t>
                      </a:r>
                      <a:endParaRPr lang="ru-RU" sz="2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782479"/>
                  </a:ext>
                </a:extLst>
              </a:tr>
              <a:tr h="397091"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</a:rPr>
                        <a:t>тыс. руб.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9896241"/>
                  </a:ext>
                </a:extLst>
              </a:tr>
              <a:tr h="39709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2020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2021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427583"/>
                  </a:ext>
                </a:extLst>
              </a:tr>
              <a:tr h="1308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 Наименование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 Уточненный план на 2020 год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 Уточненный план на год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темп роста, %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 Исполнено на 01.07.2020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% исполнения годового плана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 Остаток исполнения к плану на год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949009"/>
                  </a:ext>
                </a:extLst>
              </a:tr>
              <a:tr h="1027766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</a:rPr>
                        <a:t> ВСЕГО: ЖИЛИЩНО-КОММУНАЛЬНЫЕ УСЛУГИ И ЖИЛИЩНОЕ СТРОИТЕЛЬСТВО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7 869,8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7 938,2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100,9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4 647,1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58,5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3 291,1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505453"/>
                  </a:ext>
                </a:extLst>
              </a:tr>
              <a:tr h="39242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</a:rPr>
                        <a:t>в т.ч село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205,9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361,0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175,4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120,0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33,2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241,0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372446"/>
                  </a:ext>
                </a:extLst>
              </a:tr>
              <a:tr h="39242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</a:rPr>
                        <a:t>город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7 663,9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7 577,2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98,9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4 527,1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59,7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3 050,1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671039"/>
                  </a:ext>
                </a:extLst>
              </a:tr>
              <a:tr h="39242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</a:rPr>
                        <a:t>СУБСИДИИ ЖКУ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5 121,8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5 019,6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98,0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3 484,3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69,4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1 535,3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262962"/>
                  </a:ext>
                </a:extLst>
              </a:tr>
              <a:tr h="39242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</a:rPr>
                        <a:t>ЛЬГОТЫ ПО ЖКУ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39,2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42,4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108,1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25,8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60,8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16,6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237958"/>
                  </a:ext>
                </a:extLst>
              </a:tr>
              <a:tr h="39242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</a:rPr>
                        <a:t>РЕМОНТ ЖИЛФОНДА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895,7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835,4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93,3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262,0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31,4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573,4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1351201"/>
                  </a:ext>
                </a:extLst>
              </a:tr>
              <a:tr h="39242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</a:rPr>
                        <a:t>БЛАГОУСТРОЙСТВО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1 733,2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1 950,5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112,5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832,0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42,7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1 118,5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0525524"/>
                  </a:ext>
                </a:extLst>
              </a:tr>
              <a:tr h="359718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</a:rPr>
                        <a:t>ПРОЧИЕ РАСХОДЫ В ОБЛАСТИ ЖКХ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47,4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90,0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189,9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42,8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47,6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47,2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4197466"/>
                  </a:ext>
                </a:extLst>
              </a:tr>
              <a:tr h="39242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</a:rPr>
                        <a:t>КАПИТАЛЬНЫЕ РАСХОДЫ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32,4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0,3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0,9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0,1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>
                          <a:effectLst/>
                        </a:rPr>
                        <a:t>33,3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u="none" strike="noStrike" dirty="0">
                          <a:effectLst/>
                        </a:rPr>
                        <a:t>0,2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02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369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57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EE7467E-95E7-40AA-9752-D797B4AFF2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810012"/>
              </p:ext>
            </p:extLst>
          </p:nvPr>
        </p:nvGraphicFramePr>
        <p:xfrm>
          <a:off x="0" y="-71120"/>
          <a:ext cx="12192000" cy="692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6556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57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F3066B9-F4D1-4EBF-B7E0-8284C1BB5A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388624"/>
              </p:ext>
            </p:extLst>
          </p:nvPr>
        </p:nvGraphicFramePr>
        <p:xfrm>
          <a:off x="0" y="0"/>
          <a:ext cx="10502283" cy="68711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900">
                  <a:extLst>
                    <a:ext uri="{9D8B030D-6E8A-4147-A177-3AD203B41FA5}">
                      <a16:colId xmlns:a16="http://schemas.microsoft.com/office/drawing/2014/main" val="1718527316"/>
                    </a:ext>
                  </a:extLst>
                </a:gridCol>
                <a:gridCol w="6001403">
                  <a:extLst>
                    <a:ext uri="{9D8B030D-6E8A-4147-A177-3AD203B41FA5}">
                      <a16:colId xmlns:a16="http://schemas.microsoft.com/office/drawing/2014/main" val="2616388425"/>
                    </a:ext>
                  </a:extLst>
                </a:gridCol>
                <a:gridCol w="2122201">
                  <a:extLst>
                    <a:ext uri="{9D8B030D-6E8A-4147-A177-3AD203B41FA5}">
                      <a16:colId xmlns:a16="http://schemas.microsoft.com/office/drawing/2014/main" val="1531827232"/>
                    </a:ext>
                  </a:extLst>
                </a:gridCol>
                <a:gridCol w="2088779">
                  <a:extLst>
                    <a:ext uri="{9D8B030D-6E8A-4147-A177-3AD203B41FA5}">
                      <a16:colId xmlns:a16="http://schemas.microsoft.com/office/drawing/2014/main" val="4256575917"/>
                    </a:ext>
                  </a:extLst>
                </a:gridCol>
              </a:tblGrid>
              <a:tr h="21751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РЕЕСТР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603192"/>
                  </a:ext>
                </a:extLst>
              </a:tr>
              <a:tr h="21751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долга органов местного управления и самоуправления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232935"/>
                  </a:ext>
                </a:extLst>
              </a:tr>
              <a:tr h="4705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долга, гарантированного местными исполнительными и распорядительными органами по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Пружанскому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району по состоянию на 1 января 2023 года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569867"/>
                  </a:ext>
                </a:extLst>
              </a:tr>
              <a:tr h="110153">
                <a:tc gridSpan="4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035544"/>
                  </a:ext>
                </a:extLst>
              </a:tr>
              <a:tr h="4147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0" marR="3820" marT="38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4325646"/>
                  </a:ext>
                </a:extLst>
              </a:tr>
              <a:tr h="2442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0" marR="3820" marT="38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обязательств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начало года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отчетную дату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55868749"/>
                  </a:ext>
                </a:extLst>
              </a:tr>
              <a:tr h="1907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06766735"/>
                  </a:ext>
                </a:extLst>
              </a:tr>
              <a:tr h="4852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Ценные бумаги, размещенные местными исполнительными и распорядительными органами на внутреннем финансовом рынке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30640280"/>
                  </a:ext>
                </a:extLst>
              </a:tr>
              <a:tr h="4852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Обязательства, подлежащие исполнению по выданным гарантиям местных исполнительных и распорядительных органов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29724195"/>
                  </a:ext>
                </a:extLst>
              </a:tr>
              <a:tr h="163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62499564"/>
                  </a:ext>
                </a:extLst>
              </a:tr>
              <a:tr h="4852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долговые обязательства, ранее отнесенные в соответствии с законодательством на долг органов местного управления и самоуправления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69970908"/>
                  </a:ext>
                </a:extLst>
              </a:tr>
              <a:tr h="247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I</a:t>
                      </a:r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 органов местного управления и самоуправления 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7418865"/>
                  </a:ext>
                </a:extLst>
              </a:tr>
              <a:tr h="163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разрезе валют: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78693490"/>
                  </a:ext>
                </a:extLst>
              </a:tr>
              <a:tr h="163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а)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национальной валюте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02358002"/>
                  </a:ext>
                </a:extLst>
              </a:tr>
              <a:tr h="163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б)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иностранной валюте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36246371"/>
                  </a:ext>
                </a:extLst>
              </a:tr>
              <a:tr h="163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Справочно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в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долл.США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эквиваленте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95508885"/>
                  </a:ext>
                </a:extLst>
              </a:tr>
              <a:tr h="1639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0" marR="3820" marT="38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срокам погашения: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69801624"/>
                  </a:ext>
                </a:extLst>
              </a:tr>
              <a:tr h="163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в)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краткосрочный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31499247"/>
                  </a:ext>
                </a:extLst>
              </a:tr>
              <a:tr h="163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г)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долгосрочный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59772435"/>
                  </a:ext>
                </a:extLst>
              </a:tr>
              <a:tr h="3245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II</a:t>
                      </a:r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Долг, гарантированный местными исполнительными и распорядительными органами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3 193,14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1 828,80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94762365"/>
                  </a:ext>
                </a:extLst>
              </a:tr>
              <a:tr h="163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разрезе валют: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00020241"/>
                  </a:ext>
                </a:extLst>
              </a:tr>
              <a:tr h="163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а)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национальной валюте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3 393,14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1 828,80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93445355"/>
                  </a:ext>
                </a:extLst>
              </a:tr>
              <a:tr h="163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б)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иностранной валюте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72472116"/>
                  </a:ext>
                </a:extLst>
              </a:tr>
              <a:tr h="163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Справочно: в долл.США в эквиваленте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60260287"/>
                  </a:ext>
                </a:extLst>
              </a:tr>
              <a:tr h="1639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0" marR="3820" marT="38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срокам погашения: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19452016"/>
                  </a:ext>
                </a:extLst>
              </a:tr>
              <a:tr h="163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в)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краткосрочный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25549263"/>
                  </a:ext>
                </a:extLst>
              </a:tr>
              <a:tr h="163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г)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долгосрочный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3 193,14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1 828,80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92090730"/>
                  </a:ext>
                </a:extLst>
              </a:tr>
              <a:tr h="1639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effectLst/>
                        </a:rPr>
                        <a:t>III</a:t>
                      </a:r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(стр. I + стр. II)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3 193,14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1 828,80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0" marR="3820" marT="38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30935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991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57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02179" y="144262"/>
            <a:ext cx="9182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cs typeface="Calibri"/>
              </a:rPr>
              <a:t>Структура доходов  бюджета </a:t>
            </a:r>
            <a:r>
              <a:rPr lang="ru-RU" sz="3200" b="1" dirty="0" err="1">
                <a:solidFill>
                  <a:srgbClr val="000000"/>
                </a:solidFill>
                <a:cs typeface="Calibri"/>
              </a:rPr>
              <a:t>Пружанского</a:t>
            </a:r>
            <a:r>
              <a:rPr lang="ru-RU" sz="3200" b="1" dirty="0">
                <a:solidFill>
                  <a:srgbClr val="000000"/>
                </a:solidFill>
                <a:cs typeface="Calibri"/>
              </a:rPr>
              <a:t> района</a:t>
            </a:r>
            <a:endParaRPr lang="ru-RU" sz="3200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5AB0E68C-50D9-4E2C-B98F-A84F191D0D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671949"/>
              </p:ext>
            </p:extLst>
          </p:nvPr>
        </p:nvGraphicFramePr>
        <p:xfrm>
          <a:off x="5734260" y="2632668"/>
          <a:ext cx="5871586" cy="4225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A0CA9C09-BD2B-49ED-AF6E-590EC2D5AD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708168"/>
              </p:ext>
            </p:extLst>
          </p:nvPr>
        </p:nvGraphicFramePr>
        <p:xfrm>
          <a:off x="586154" y="729037"/>
          <a:ext cx="6521380" cy="475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3816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57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500034"/>
              </p:ext>
            </p:extLst>
          </p:nvPr>
        </p:nvGraphicFramePr>
        <p:xfrm>
          <a:off x="82423" y="828020"/>
          <a:ext cx="6220690" cy="4422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90919" y="0"/>
            <a:ext cx="118168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Удельный вес отдельных источников в собственных доходах  бюджета </a:t>
            </a:r>
            <a:r>
              <a:rPr lang="ru-RU" sz="2200" b="1" dirty="0" err="1">
                <a:solidFill>
                  <a:schemeClr val="bg1"/>
                </a:solidFill>
              </a:rPr>
              <a:t>Пружанского</a:t>
            </a:r>
            <a:r>
              <a:rPr lang="ru-RU" sz="2200" b="1" dirty="0">
                <a:solidFill>
                  <a:schemeClr val="bg1"/>
                </a:solidFill>
              </a:rPr>
              <a:t> района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41DA1905-7C60-4107-959D-35AD0E2096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1700718"/>
              </p:ext>
            </p:extLst>
          </p:nvPr>
        </p:nvGraphicFramePr>
        <p:xfrm>
          <a:off x="0" y="472368"/>
          <a:ext cx="5806461" cy="6385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6C7AA7A1-DAA8-46E4-BB7B-8441A9BE16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1576135"/>
              </p:ext>
            </p:extLst>
          </p:nvPr>
        </p:nvGraphicFramePr>
        <p:xfrm>
          <a:off x="6095998" y="311499"/>
          <a:ext cx="6096002" cy="6546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51007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57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0A89153-6B1D-4FF4-838F-4CE5314676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1889266"/>
              </p:ext>
            </p:extLst>
          </p:nvPr>
        </p:nvGraphicFramePr>
        <p:xfrm>
          <a:off x="0" y="0"/>
          <a:ext cx="1205179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6504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57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C3B23239-B585-4175-8970-188939C89D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3696782"/>
              </p:ext>
            </p:extLst>
          </p:nvPr>
        </p:nvGraphicFramePr>
        <p:xfrm>
          <a:off x="1901103" y="0"/>
          <a:ext cx="813697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1522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57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9551381"/>
              </p:ext>
            </p:extLst>
          </p:nvPr>
        </p:nvGraphicFramePr>
        <p:xfrm>
          <a:off x="0" y="481656"/>
          <a:ext cx="7287490" cy="542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2">
            <a:extLst>
              <a:ext uri="{FF2B5EF4-FFF2-40B4-BE49-F238E27FC236}">
                <a16:creationId xmlns:a16="http://schemas.microsoft.com/office/drawing/2014/main" id="{6BE2733C-B50A-49A5-A398-213EA6CDBF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893092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2765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57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050DDE8-FA7A-47BC-A1EE-14CC41B058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991598"/>
              </p:ext>
            </p:extLst>
          </p:nvPr>
        </p:nvGraphicFramePr>
        <p:xfrm>
          <a:off x="0" y="0"/>
          <a:ext cx="12192000" cy="6858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18666">
                  <a:extLst>
                    <a:ext uri="{9D8B030D-6E8A-4147-A177-3AD203B41FA5}">
                      <a16:colId xmlns:a16="http://schemas.microsoft.com/office/drawing/2014/main" val="901866358"/>
                    </a:ext>
                  </a:extLst>
                </a:gridCol>
                <a:gridCol w="2325174">
                  <a:extLst>
                    <a:ext uri="{9D8B030D-6E8A-4147-A177-3AD203B41FA5}">
                      <a16:colId xmlns:a16="http://schemas.microsoft.com/office/drawing/2014/main" val="2774241069"/>
                    </a:ext>
                  </a:extLst>
                </a:gridCol>
                <a:gridCol w="2224080">
                  <a:extLst>
                    <a:ext uri="{9D8B030D-6E8A-4147-A177-3AD203B41FA5}">
                      <a16:colId xmlns:a16="http://schemas.microsoft.com/office/drawing/2014/main" val="2869279093"/>
                    </a:ext>
                  </a:extLst>
                </a:gridCol>
                <a:gridCol w="2224080">
                  <a:extLst>
                    <a:ext uri="{9D8B030D-6E8A-4147-A177-3AD203B41FA5}">
                      <a16:colId xmlns:a16="http://schemas.microsoft.com/office/drawing/2014/main" val="2506951385"/>
                    </a:ext>
                  </a:extLst>
                </a:gridCol>
              </a:tblGrid>
              <a:tr h="115736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роста расходов бюджета Пружанского района за 2022 </a:t>
                      </a:r>
                    </a:p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соответствующий период 2021 гг.</a:t>
                      </a:r>
                      <a:endParaRPr lang="ru-RU" sz="2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559539"/>
                  </a:ext>
                </a:extLst>
              </a:tr>
              <a:tr h="5540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37532561"/>
                  </a:ext>
                </a:extLst>
              </a:tr>
              <a:tr h="43093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29941345"/>
                  </a:ext>
                </a:extLst>
              </a:tr>
              <a:tr h="837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  <a:endParaRPr lang="ru-RU" sz="2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2022 год</a:t>
                      </a:r>
                      <a:endParaRPr lang="ru-RU" sz="2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2021 год</a:t>
                      </a:r>
                      <a:endParaRPr lang="ru-RU" sz="2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роста, %</a:t>
                      </a:r>
                      <a:endParaRPr lang="ru-RU" sz="2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74212158"/>
                  </a:ext>
                </a:extLst>
              </a:tr>
              <a:tr h="43093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 плата с отчислениями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57 446,8 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53 108,1 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108,2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45444701"/>
                  </a:ext>
                </a:extLst>
              </a:tr>
              <a:tr h="43093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Лекарственные средства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2 250,6 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2 122,2 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106,1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76448294"/>
                  </a:ext>
                </a:extLst>
              </a:tr>
              <a:tr h="43093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Продукты питания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2 538,2 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2 168,6 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117,0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52956495"/>
                  </a:ext>
                </a:extLst>
              </a:tr>
              <a:tr h="43093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Коммунальные услуги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7 363,0 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7 007,7 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105,1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69959881"/>
                  </a:ext>
                </a:extLst>
              </a:tr>
              <a:tr h="43093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трансферты населению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3 276,7 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2 976,8 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110,1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46117625"/>
                  </a:ext>
                </a:extLst>
              </a:tr>
              <a:tr h="43093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10 665,0 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9 603,8 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111,0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90474387"/>
                  </a:ext>
                </a:extLst>
              </a:tr>
              <a:tr h="43093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Капитальные расходы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1 479,1 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2 898,0 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51,0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04049832"/>
                  </a:ext>
                </a:extLst>
              </a:tr>
              <a:tr h="43093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расходы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9 979,4 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8 028,2 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124,3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05149038"/>
                  </a:ext>
                </a:extLst>
              </a:tr>
              <a:tr h="43093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94 998,8 </a:t>
                      </a:r>
                      <a:endParaRPr lang="ru-RU" sz="2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87 913,4 </a:t>
                      </a:r>
                      <a:endParaRPr lang="ru-RU" sz="2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108,1</a:t>
                      </a:r>
                      <a:endParaRPr lang="ru-RU" sz="2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36000">
                          <a:schemeClr val="accent1">
                            <a:lumMod val="5000"/>
                            <a:lumOff val="95000"/>
                          </a:schemeClr>
                        </a:gs>
                        <a:gs pos="59000">
                          <a:schemeClr val="accent1">
                            <a:lumMod val="45000"/>
                            <a:lumOff val="55000"/>
                          </a:schemeClr>
                        </a:gs>
                        <a:gs pos="53000">
                          <a:schemeClr val="accent1">
                            <a:lumMod val="45000"/>
                            <a:lumOff val="55000"/>
                          </a:schemeClr>
                        </a:gs>
                        <a:gs pos="57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43758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646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57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33550B6-03DD-40C8-9551-7E12EBC545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32452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8935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57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5B414853-F985-4EEB-85CD-2AA3E2AECB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064144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72022C3C-994E-4D97-8665-79BFDF2616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4787864"/>
              </p:ext>
            </p:extLst>
          </p:nvPr>
        </p:nvGraphicFramePr>
        <p:xfrm>
          <a:off x="5674114" y="863600"/>
          <a:ext cx="6164062" cy="4410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4405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756</TotalTime>
  <Words>996</Words>
  <Application>Microsoft Office PowerPoint</Application>
  <PresentationFormat>Широкоэкранный</PresentationFormat>
  <Paragraphs>349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Cyr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Прокопович Дмитрий Николаевич</dc:creator>
  <cp:lastModifiedBy>Мураталиева Елена Михайловна</cp:lastModifiedBy>
  <cp:revision>44</cp:revision>
  <dcterms:created xsi:type="dcterms:W3CDTF">2021-07-28T06:50:51Z</dcterms:created>
  <dcterms:modified xsi:type="dcterms:W3CDTF">2023-03-02T06:17:09Z</dcterms:modified>
</cp:coreProperties>
</file>