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8" r:id="rId2"/>
    <p:sldId id="257" r:id="rId3"/>
    <p:sldId id="258" r:id="rId4"/>
    <p:sldId id="259" r:id="rId5"/>
    <p:sldId id="265" r:id="rId6"/>
    <p:sldId id="264" r:id="rId7"/>
    <p:sldId id="271" r:id="rId8"/>
    <p:sldId id="272" r:id="rId9"/>
    <p:sldId id="273" r:id="rId10"/>
    <p:sldId id="274" r:id="rId11"/>
    <p:sldId id="27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27F07ED-4BD2-4E11-A5ED-B599F246D1C9}">
          <p14:sldIdLst>
            <p14:sldId id="268"/>
            <p14:sldId id="257"/>
            <p14:sldId id="258"/>
            <p14:sldId id="259"/>
            <p14:sldId id="265"/>
            <p14:sldId id="264"/>
            <p14:sldId id="271"/>
            <p14:sldId id="272"/>
            <p14:sldId id="273"/>
            <p14:sldId id="274"/>
            <p14:sldId id="275"/>
          </p14:sldIdLst>
        </p14:section>
        <p14:section name="Раздел без заголовка" id="{6A71BD2F-7EA6-45DF-9877-9E91344111B9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  <a:srgbClr val="800080"/>
    <a:srgbClr val="33CCFF"/>
    <a:srgbClr val="FF6600"/>
    <a:srgbClr val="FF9933"/>
    <a:srgbClr val="FFFF66"/>
    <a:srgbClr val="F5F508"/>
    <a:srgbClr val="8CFA12"/>
    <a:srgbClr val="68E61A"/>
    <a:srgbClr val="1279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5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F118-srfo001\&#1076;&#1086;&#1082;&#1091;&#1084;&#1077;&#1085;&#1090;&#1099;\2022\&#1044;&#1080;&#1072;&#1075;&#1088;&#1072;&#1084;&#1084;&#1099;\I%20&#1087;&#1086;&#1083;&#1091;&#1075;&#1086;&#1076;&#1080;&#1077;%202022%20&#1075;&#1086;&#1076;&#1072;%20&#1089;&#1086;&#1093;&#1088;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000" b="1" i="0" u="none" strike="noStrike" baseline="0" dirty="0">
                <a:solidFill>
                  <a:srgbClr val="000000"/>
                </a:solidFill>
                <a:latin typeface="Calibri"/>
                <a:cs typeface="Calibri"/>
              </a:rPr>
              <a:t>Структура доходов  бюджета </a:t>
            </a:r>
            <a:r>
              <a:rPr lang="ru-RU" sz="2000" b="1" i="0" u="none" strike="noStrike" baseline="0" dirty="0" err="1">
                <a:solidFill>
                  <a:srgbClr val="000000"/>
                </a:solidFill>
                <a:latin typeface="Calibri"/>
                <a:cs typeface="Calibri"/>
              </a:rPr>
              <a:t>Пружанского</a:t>
            </a:r>
            <a:r>
              <a:rPr lang="ru-RU" sz="2000" b="1" i="0" u="none" strike="noStrike" baseline="0" dirty="0">
                <a:solidFill>
                  <a:srgbClr val="000000"/>
                </a:solidFill>
                <a:latin typeface="Calibri"/>
                <a:cs typeface="Calibri"/>
              </a:rPr>
              <a:t> района 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000" b="1" i="0" u="none" strike="noStrike" baseline="0" dirty="0">
                <a:solidFill>
                  <a:srgbClr val="000000"/>
                </a:solidFill>
                <a:latin typeface="Calibri"/>
                <a:cs typeface="Calibri"/>
              </a:rPr>
              <a:t>за январь-март 2023г.</a:t>
            </a:r>
          </a:p>
        </c:rich>
      </c:tx>
      <c:layout>
        <c:manualLayout>
          <c:xMode val="edge"/>
          <c:yMode val="edge"/>
          <c:x val="0.11775300875594305"/>
          <c:y val="1.486307900152032E-2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44240981505219"/>
          <c:y val="0.18939420689005801"/>
          <c:w val="0.54415753597620353"/>
          <c:h val="0.71969830081509834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w="203200" h="215900"/>
            </a:sp3d>
          </c:spPr>
          <c:dPt>
            <c:idx val="0"/>
            <c:bubble3D val="0"/>
            <c:spPr>
              <a:solidFill>
                <a:srgbClr val="0083E6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1-5E06-480A-945A-0178756A338E}"/>
              </c:ext>
            </c:extLst>
          </c:dPt>
          <c:dPt>
            <c:idx val="1"/>
            <c:bubble3D val="0"/>
            <c:explosion val="1"/>
            <c:spPr>
              <a:solidFill>
                <a:srgbClr val="A80000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3-5E06-480A-945A-0178756A338E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5-5E06-480A-945A-0178756A338E}"/>
              </c:ext>
            </c:extLst>
          </c:dPt>
          <c:dPt>
            <c:idx val="3"/>
            <c:bubble3D val="0"/>
            <c:spPr>
              <a:solidFill>
                <a:srgbClr val="FFC000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7-5E06-480A-945A-0178756A338E}"/>
              </c:ext>
            </c:extLst>
          </c:dPt>
          <c:dPt>
            <c:idx val="4"/>
            <c:bubble3D val="0"/>
            <c:spPr>
              <a:solidFill>
                <a:srgbClr val="FFFF00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9-5E06-480A-945A-0178756A338E}"/>
              </c:ext>
            </c:extLst>
          </c:dPt>
          <c:dLbls>
            <c:dLbl>
              <c:idx val="0"/>
              <c:layout>
                <c:manualLayout>
                  <c:x val="1.1926058437686345E-2"/>
                  <c:y val="-0.10463378176382665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E06-480A-945A-0178756A338E}"/>
                </c:ext>
              </c:extLst>
            </c:dLbl>
            <c:dLbl>
              <c:idx val="1"/>
              <c:layout>
                <c:manualLayout>
                  <c:x val="-5.6648777579010164E-2"/>
                  <c:y val="-9.9651220727455733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E06-480A-945A-0178756A338E}"/>
                </c:ext>
              </c:extLst>
            </c:dLbl>
            <c:dLbl>
              <c:idx val="2"/>
              <c:layout>
                <c:manualLayout>
                  <c:x val="1.937984496124031E-2"/>
                  <c:y val="-0.10712506228201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E06-480A-945A-0178756A338E}"/>
                </c:ext>
              </c:extLst>
            </c:dLbl>
            <c:dLbl>
              <c:idx val="3"/>
              <c:layout>
                <c:manualLayout>
                  <c:x val="-4.3231961836612973E-2"/>
                  <c:y val="-1.2456402590931717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E06-480A-945A-0178756A338E}"/>
                </c:ext>
              </c:extLst>
            </c:dLbl>
            <c:dLbl>
              <c:idx val="4"/>
              <c:layout>
                <c:manualLayout>
                  <c:x val="7.7450104259755737E-2"/>
                  <c:y val="-1.6362786348761125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E06-480A-945A-0178756A338E}"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 algn="l">
                  <a:defRPr sz="14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'Структура доходов2023'!$A$8:$A$12</c:f>
              <c:strCache>
                <c:ptCount val="5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Дотации</c:v>
                </c:pt>
                <c:pt idx="3">
                  <c:v>Субвенции</c:v>
                </c:pt>
                <c:pt idx="4">
                  <c:v>Трансферты</c:v>
                </c:pt>
              </c:strCache>
            </c:strRef>
          </c:cat>
          <c:val>
            <c:numRef>
              <c:f>'Структура доходов2023'!$C$8:$C$12</c:f>
              <c:numCache>
                <c:formatCode>#,##0.0</c:formatCode>
                <c:ptCount val="5"/>
                <c:pt idx="0">
                  <c:v>13392482.949999999</c:v>
                </c:pt>
                <c:pt idx="1">
                  <c:v>1110219.19</c:v>
                </c:pt>
                <c:pt idx="2">
                  <c:v>9063630</c:v>
                </c:pt>
                <c:pt idx="3">
                  <c:v>156672.13</c:v>
                </c:pt>
                <c:pt idx="4">
                  <c:v>155934.46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E06-480A-945A-0178756A33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noFill/>
    <a:scene3d>
      <a:camera prst="orthographicFront"/>
      <a:lightRig rig="threePt" dir="t"/>
    </a:scene3d>
    <a:sp3d>
      <a:bevelT w="152400" h="50800" prst="softRound"/>
    </a:sp3d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000" b="1" i="0" u="none" strike="noStrike" baseline="0" dirty="0">
                <a:solidFill>
                  <a:srgbClr val="000000"/>
                </a:solidFill>
                <a:latin typeface="Calibri"/>
                <a:cs typeface="Calibri"/>
              </a:rPr>
              <a:t>Структура доходов  бюджета </a:t>
            </a:r>
            <a:r>
              <a:rPr lang="ru-RU" sz="2000" b="1" i="0" u="none" strike="noStrike" baseline="0" dirty="0" err="1">
                <a:solidFill>
                  <a:srgbClr val="000000"/>
                </a:solidFill>
                <a:latin typeface="Calibri"/>
                <a:cs typeface="Calibri"/>
              </a:rPr>
              <a:t>Пружанского</a:t>
            </a:r>
            <a:r>
              <a:rPr lang="ru-RU" sz="2000" b="1" i="0" u="none" strike="noStrike" baseline="0" dirty="0">
                <a:solidFill>
                  <a:srgbClr val="000000"/>
                </a:solidFill>
                <a:latin typeface="Calibri"/>
                <a:cs typeface="Calibri"/>
              </a:rPr>
              <a:t> района </a:t>
            </a:r>
          </a:p>
          <a:p>
            <a:pPr>
              <a:defRPr sz="2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000" b="1" i="0" u="none" strike="noStrike" baseline="0" dirty="0">
                <a:solidFill>
                  <a:srgbClr val="000000"/>
                </a:solidFill>
                <a:latin typeface="Calibri"/>
                <a:cs typeface="Calibri"/>
              </a:rPr>
              <a:t> за январь-март 2022г.</a:t>
            </a:r>
          </a:p>
        </c:rich>
      </c:tx>
      <c:layout>
        <c:manualLayout>
          <c:xMode val="edge"/>
          <c:yMode val="edge"/>
          <c:x val="0.16229071293977321"/>
          <c:y val="3.0800546239497E-2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31314653521685326"/>
          <c:y val="0.23470009506463171"/>
          <c:w val="0.54415753597620353"/>
          <c:h val="0.71969830081509834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w="203200" h="215900"/>
            </a:sp3d>
          </c:spPr>
          <c:dPt>
            <c:idx val="0"/>
            <c:bubble3D val="0"/>
            <c:spPr>
              <a:solidFill>
                <a:srgbClr val="0083E6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1-4DD0-4293-9805-0C9F9FF2C82E}"/>
              </c:ext>
            </c:extLst>
          </c:dPt>
          <c:dPt>
            <c:idx val="1"/>
            <c:bubble3D val="0"/>
            <c:spPr>
              <a:solidFill>
                <a:srgbClr val="A80000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3-4DD0-4293-9805-0C9F9FF2C82E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5-4DD0-4293-9805-0C9F9FF2C82E}"/>
              </c:ext>
            </c:extLst>
          </c:dPt>
          <c:dPt>
            <c:idx val="3"/>
            <c:bubble3D val="0"/>
            <c:spPr>
              <a:solidFill>
                <a:srgbClr val="FFC819"/>
              </a:solidFill>
              <a:scene3d>
                <a:camera prst="orthographicFront"/>
                <a:lightRig rig="threePt" dir="t"/>
              </a:scene3d>
              <a:sp3d>
                <a:bevelT w="203200" h="215900"/>
              </a:sp3d>
            </c:spPr>
            <c:extLst>
              <c:ext xmlns:c16="http://schemas.microsoft.com/office/drawing/2014/chart" uri="{C3380CC4-5D6E-409C-BE32-E72D297353CC}">
                <c16:uniqueId val="{00000007-4DD0-4293-9805-0C9F9FF2C82E}"/>
              </c:ext>
            </c:extLst>
          </c:dPt>
          <c:dLbls>
            <c:dLbl>
              <c:idx val="0"/>
              <c:layout>
                <c:manualLayout>
                  <c:x val="-5.3216817949840664E-3"/>
                  <c:y val="-0.13405676094611885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DD0-4293-9805-0C9F9FF2C82E}"/>
                </c:ext>
              </c:extLst>
            </c:dLbl>
            <c:dLbl>
              <c:idx val="1"/>
              <c:layout>
                <c:manualLayout>
                  <c:x val="-1.0282345393712505E-2"/>
                  <c:y val="4.6808482971640732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DD0-4293-9805-0C9F9FF2C82E}"/>
                </c:ext>
              </c:extLst>
            </c:dLbl>
            <c:dLbl>
              <c:idx val="2"/>
              <c:layout>
                <c:manualLayout>
                  <c:x val="1.5737495346533958E-2"/>
                  <c:y val="-0.20685335445874145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DD0-4293-9805-0C9F9FF2C82E}"/>
                </c:ext>
              </c:extLst>
            </c:dLbl>
            <c:dLbl>
              <c:idx val="3"/>
              <c:layout>
                <c:manualLayout>
                  <c:x val="-7.8788389631492317E-2"/>
                  <c:y val="-1.063272197682609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DD0-4293-9805-0C9F9FF2C82E}"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 algn="l">
                  <a:defRPr sz="14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'Структура доходов2022 '!$A$8:$A$11</c:f>
              <c:strCache>
                <c:ptCount val="4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Дотации</c:v>
                </c:pt>
                <c:pt idx="3">
                  <c:v>Субвенции</c:v>
                </c:pt>
              </c:strCache>
            </c:strRef>
          </c:cat>
          <c:val>
            <c:numRef>
              <c:f>'Структура доходов2022 '!$C$8:$C$11</c:f>
              <c:numCache>
                <c:formatCode>General</c:formatCode>
                <c:ptCount val="4"/>
                <c:pt idx="0">
                  <c:v>11047492.739999996</c:v>
                </c:pt>
                <c:pt idx="1">
                  <c:v>1106766.1800000002</c:v>
                </c:pt>
                <c:pt idx="2">
                  <c:v>7675597</c:v>
                </c:pt>
                <c:pt idx="3" formatCode="#,##0.0">
                  <c:v>177158.6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DD0-4293-9805-0C9F9FF2C8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noFill/>
    <a:scene3d>
      <a:camera prst="orthographicFront"/>
      <a:lightRig rig="threePt" dir="t"/>
    </a:scene3d>
    <a:sp3d>
      <a:bevelT w="152400" h="50800" prst="softRound"/>
    </a:sp3d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5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/>
              <a:t>Основные источники собственных доходов за</a:t>
            </a:r>
            <a:r>
              <a:rPr lang="ru-RU" baseline="0"/>
              <a:t> январь-март</a:t>
            </a:r>
            <a:r>
              <a:rPr lang="ru-RU"/>
              <a:t> 2023 г.</a:t>
            </a:r>
          </a:p>
        </c:rich>
      </c:tx>
      <c:layout>
        <c:manualLayout>
          <c:xMode val="edge"/>
          <c:yMode val="edge"/>
          <c:x val="0.14383701570885729"/>
          <c:y val="2.6359070224135653E-2"/>
        </c:manualLayout>
      </c:layout>
      <c:overlay val="0"/>
      <c:spPr>
        <a:noFill/>
        <a:ln w="25400">
          <a:noFill/>
        </a:ln>
      </c:spPr>
    </c:title>
    <c:autoTitleDeleted val="0"/>
    <c:view3D>
      <c:rotX val="7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8557213930348253E-2"/>
          <c:y val="0.2076981470130605"/>
          <c:w val="0.43880597514600583"/>
          <c:h val="0.76067271376191858"/>
        </c:manualLayout>
      </c:layout>
      <c:pie3DChart>
        <c:varyColors val="1"/>
        <c:ser>
          <c:idx val="0"/>
          <c:order val="0"/>
          <c:spPr>
            <a:ln w="12700">
              <a:solidFill>
                <a:srgbClr val="000000"/>
              </a:solidFill>
              <a:prstDash val="solid"/>
            </a:ln>
            <a:scene3d>
              <a:camera prst="orthographicFront"/>
              <a:lightRig rig="threePt" dir="t"/>
            </a:scene3d>
            <a:sp3d>
              <a:bevelT w="203200" h="215900"/>
              <a:contourClr>
                <a:srgbClr val="000000"/>
              </a:contourClr>
            </a:sp3d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A816-4990-BE38-9966DFE4DEFE}"/>
              </c:ext>
            </c:extLst>
          </c:dPt>
          <c:dPt>
            <c:idx val="1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A816-4990-BE38-9966DFE4DEFE}"/>
              </c:ext>
            </c:extLst>
          </c:dPt>
          <c:dPt>
            <c:idx val="2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A816-4990-BE38-9966DFE4DEFE}"/>
              </c:ext>
            </c:extLst>
          </c:dPt>
          <c:dPt>
            <c:idx val="3"/>
            <c:bubble3D val="0"/>
            <c:spPr>
              <a:solidFill>
                <a:schemeClr val="accent3">
                  <a:lumMod val="75000"/>
                </a:schemeClr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A816-4990-BE38-9966DFE4DEFE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7-A816-4990-BE38-9966DFE4DEFE}"/>
              </c:ext>
            </c:extLst>
          </c:dPt>
          <c:dPt>
            <c:idx val="5"/>
            <c:bubble3D val="0"/>
            <c:spPr>
              <a:solidFill>
                <a:srgbClr val="CAD319"/>
              </a:solidFill>
              <a:ln w="12700">
                <a:solidFill>
                  <a:srgbClr val="000000"/>
                </a:solidFill>
                <a:prstDash val="solid"/>
              </a:ln>
              <a:effectLst>
                <a:outerShdw dist="241300" dir="5400000" sx="1000" sy="1000" algn="ctr" rotWithShape="0">
                  <a:srgbClr val="000000"/>
                </a:outerShdw>
              </a:effectLst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A816-4990-BE38-9966DFE4DEFE}"/>
              </c:ext>
            </c:extLst>
          </c:dPt>
          <c:dPt>
            <c:idx val="6"/>
            <c:bubble3D val="0"/>
            <c:spPr>
              <a:solidFill>
                <a:srgbClr val="F1FF3F"/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A816-4990-BE38-9966DFE4DEFE}"/>
              </c:ext>
            </c:extLst>
          </c:dPt>
          <c:dPt>
            <c:idx val="7"/>
            <c:bubble3D val="0"/>
            <c:spPr>
              <a:solidFill>
                <a:srgbClr val="FFC000"/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A816-4990-BE38-9966DFE4DEFE}"/>
              </c:ext>
            </c:extLst>
          </c:dPt>
          <c:dPt>
            <c:idx val="8"/>
            <c:bubble3D val="0"/>
            <c:spPr>
              <a:solidFill>
                <a:schemeClr val="accent3"/>
              </a:solidFill>
              <a:ln w="12700">
                <a:solidFill>
                  <a:srgbClr val="000000"/>
                </a:solidFill>
                <a:prstDash val="solid"/>
              </a:ln>
              <a:scene3d>
                <a:camera prst="orthographicFront"/>
                <a:lightRig rig="threePt" dir="t"/>
              </a:scene3d>
              <a:sp3d>
                <a:bevelT w="203200" h="2159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A816-4990-BE38-9966DFE4DEFE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10-A816-4990-BE38-9966DFE4DEFE}"/>
              </c:ext>
            </c:extLst>
          </c:dPt>
          <c:dLbls>
            <c:dLbl>
              <c:idx val="0"/>
              <c:layout>
                <c:manualLayout>
                  <c:x val="-5.0929701884279394E-2"/>
                  <c:y val="-0.14253990939488728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816-4990-BE38-9966DFE4DEFE}"/>
                </c:ext>
              </c:extLst>
            </c:dLbl>
            <c:dLbl>
              <c:idx val="1"/>
              <c:layout>
                <c:manualLayout>
                  <c:x val="-5.6001947454193592E-3"/>
                  <c:y val="1.1089497273840091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816-4990-BE38-9966DFE4DEFE}"/>
                </c:ext>
              </c:extLst>
            </c:dLbl>
            <c:dLbl>
              <c:idx val="2"/>
              <c:layout>
                <c:manualLayout>
                  <c:x val="1.5186636846807362E-2"/>
                  <c:y val="7.2126806555558387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816-4990-BE38-9966DFE4DEFE}"/>
                </c:ext>
              </c:extLst>
            </c:dLbl>
            <c:dLbl>
              <c:idx val="3"/>
              <c:layout>
                <c:manualLayout>
                  <c:x val="-7.7971363654170097E-3"/>
                  <c:y val="7.0937435637446729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816-4990-BE38-9966DFE4DEFE}"/>
                </c:ext>
              </c:extLst>
            </c:dLbl>
            <c:dLbl>
              <c:idx val="4"/>
              <c:layout>
                <c:manualLayout>
                  <c:x val="1.7070161005993654E-3"/>
                  <c:y val="-8.3534012473793495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816-4990-BE38-9966DFE4DEFE}"/>
                </c:ext>
              </c:extLst>
            </c:dLbl>
            <c:dLbl>
              <c:idx val="5"/>
              <c:layout>
                <c:manualLayout>
                  <c:x val="3.6622233263746413E-3"/>
                  <c:y val="-2.5531880388165215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816-4990-BE38-9966DFE4DEFE}"/>
                </c:ext>
              </c:extLst>
            </c:dLbl>
            <c:dLbl>
              <c:idx val="6"/>
              <c:layout>
                <c:manualLayout>
                  <c:x val="-1.4016335644611588E-2"/>
                  <c:y val="3.5154496533003491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816-4990-BE38-9966DFE4DEFE}"/>
                </c:ext>
              </c:extLst>
            </c:dLbl>
            <c:dLbl>
              <c:idx val="7"/>
              <c:layout>
                <c:manualLayout>
                  <c:x val="1.479913425000977E-2"/>
                  <c:y val="-1.0066435357552167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816-4990-BE38-9966DFE4DEFE}"/>
                </c:ext>
              </c:extLst>
            </c:dLbl>
            <c:dLbl>
              <c:idx val="8"/>
              <c:layout>
                <c:manualLayout>
                  <c:x val="1.331624358522349E-2"/>
                  <c:y val="-1.0359400497473028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ysClr val="windowText" lastClr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816-4990-BE38-9966DFE4DEFE}"/>
                </c:ext>
              </c:extLst>
            </c:dLbl>
            <c:dLbl>
              <c:idx val="9"/>
              <c:layout>
                <c:manualLayout>
                  <c:x val="2.3128011517217065E-2"/>
                  <c:y val="-5.845402418222902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816-4990-BE38-9966DFE4DEFE}"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25" b="1" i="0" u="none" strike="noStrike" baseline="0">
                    <a:solidFill>
                      <a:sysClr val="windowText" lastClr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'Основн. источники собств. дох.'!$A$6:$A$15</c:f>
              <c:strCache>
                <c:ptCount val="10"/>
                <c:pt idx="0">
                  <c:v>Подоходный налог</c:v>
                </c:pt>
                <c:pt idx="1">
                  <c:v>Налог на прибыль</c:v>
                </c:pt>
                <c:pt idx="2">
                  <c:v>Налог на недвижимость</c:v>
                </c:pt>
                <c:pt idx="3">
                  <c:v>Земельный налог</c:v>
                </c:pt>
                <c:pt idx="4">
                  <c:v>Налог на добавленную стоимость</c:v>
                </c:pt>
                <c:pt idx="5">
                  <c:v>Другие налоги от выручки</c:v>
                </c:pt>
                <c:pt idx="7">
                  <c:v>Компенсируемые расходы государства</c:v>
                </c:pt>
                <c:pt idx="8">
                  <c:v>Доходы от реализации государственного имущества</c:v>
                </c:pt>
                <c:pt idx="9">
                  <c:v>Иные доходы</c:v>
                </c:pt>
              </c:strCache>
            </c:strRef>
          </c:cat>
          <c:val>
            <c:numRef>
              <c:f>'Основн. источники собств. дох.'!$D$6:$D$15</c:f>
              <c:numCache>
                <c:formatCode>0.0</c:formatCode>
                <c:ptCount val="10"/>
                <c:pt idx="0">
                  <c:v>6618.8657599999997</c:v>
                </c:pt>
                <c:pt idx="1">
                  <c:v>283.39999999999998</c:v>
                </c:pt>
                <c:pt idx="2">
                  <c:v>1005.3</c:v>
                </c:pt>
                <c:pt idx="3">
                  <c:v>218.2</c:v>
                </c:pt>
                <c:pt idx="4">
                  <c:v>3118</c:v>
                </c:pt>
                <c:pt idx="5">
                  <c:v>1413.3</c:v>
                </c:pt>
                <c:pt idx="7">
                  <c:v>753.5</c:v>
                </c:pt>
                <c:pt idx="8">
                  <c:v>160.9</c:v>
                </c:pt>
                <c:pt idx="9">
                  <c:v>931.23638000000017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A816-4990-BE38-9966DFE4DE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1942247424295849"/>
          <c:y val="7.9014898317566418E-2"/>
          <c:w val="0.32314451365221142"/>
          <c:h val="0.86792849185218746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600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zero"/>
    <c:showDLblsOverMax val="0"/>
  </c:chart>
  <c:spPr>
    <a:noFill/>
    <a:ln w="3175">
      <a:solidFill>
        <a:srgbClr val="000000"/>
      </a:solidFill>
      <a:prstDash val="solid"/>
    </a:ln>
    <a:effectLst>
      <a:outerShdw sx="1000" sy="1000" algn="ctr" rotWithShape="0">
        <a:srgbClr val="000000"/>
      </a:outerShdw>
    </a:effectLst>
    <a:scene3d>
      <a:camera prst="orthographicFront"/>
      <a:lightRig rig="threePt" dir="t"/>
    </a:scene3d>
    <a:sp3d>
      <a:bevelT w="0"/>
    </a:sp3d>
  </c:spPr>
  <c:txPr>
    <a:bodyPr/>
    <a:lstStyle/>
    <a:p>
      <a:pPr>
        <a:defRPr sz="155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500" b="1" i="0" u="none" strike="noStrike" baseline="0">
                <a:solidFill>
                  <a:srgbClr val="000000"/>
                </a:solidFill>
                <a:latin typeface="Arial Cyr"/>
                <a:cs typeface="Arial Cyr"/>
              </a:rPr>
              <a:t>Сравнительный анализ расходов за I квартал 2023 г. </a:t>
            </a:r>
          </a:p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500" b="1" i="0" u="none" strike="noStrike" baseline="0">
                <a:solidFill>
                  <a:srgbClr val="000000"/>
                </a:solidFill>
                <a:latin typeface="Arial Cyr"/>
                <a:cs typeface="Arial Cyr"/>
              </a:rPr>
              <a:t>и соответствующий период 2022 г.</a:t>
            </a:r>
          </a:p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500" b="1" i="0" u="none" strike="noStrike" baseline="0">
                <a:solidFill>
                  <a:srgbClr val="000000"/>
                </a:solidFill>
                <a:latin typeface="Arial Cyr"/>
                <a:cs typeface="Arial Cyr"/>
              </a:rPr>
              <a:t> </a:t>
            </a:r>
          </a:p>
        </c:rich>
      </c:tx>
      <c:layout>
        <c:manualLayout>
          <c:xMode val="edge"/>
          <c:yMode val="edge"/>
          <c:x val="0.22715582849441115"/>
          <c:y val="1.1988353018372703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0077240344956881"/>
          <c:y val="0.10250016404199475"/>
          <c:w val="0.67181543174103198"/>
          <c:h val="0.74916797900262466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'Анализ расходов'!$D$3</c:f>
              <c:strCache>
                <c:ptCount val="1"/>
                <c:pt idx="0">
                  <c:v>I квартал 2022 г.</c:v>
                </c:pt>
              </c:strCache>
            </c:strRef>
          </c:tx>
          <c:spPr>
            <a:solidFill>
              <a:srgbClr val="00009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0851346284417621E-3"/>
                  <c:y val="-8.2053805774278212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DE3-4FFD-A901-C0F1A7819BC1}"/>
                </c:ext>
              </c:extLst>
            </c:dLbl>
            <c:dLbl>
              <c:idx val="1"/>
              <c:layout>
                <c:manualLayout>
                  <c:x val="-1.2890280606820759E-4"/>
                  <c:y val="-2.096128608923884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DE3-4FFD-A901-C0F1A7819BC1}"/>
                </c:ext>
              </c:extLst>
            </c:dLbl>
            <c:dLbl>
              <c:idx val="2"/>
              <c:layout>
                <c:manualLayout>
                  <c:x val="1.2259173744451147E-3"/>
                  <c:y val="5.173683358698498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DE3-4FFD-A901-C0F1A7819BC1}"/>
                </c:ext>
              </c:extLst>
            </c:dLbl>
            <c:dLbl>
              <c:idx val="4"/>
              <c:layout>
                <c:manualLayout>
                  <c:x val="1.9529260978758257E-3"/>
                  <c:y val="1.942552170854366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DE3-4FFD-A901-C0F1A7819BC1}"/>
                </c:ext>
              </c:extLst>
            </c:dLbl>
            <c:dLbl>
              <c:idx val="5"/>
              <c:layout>
                <c:manualLayout>
                  <c:x val="-2.3730073621084295E-3"/>
                  <c:y val="2.7503366200232748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DE3-4FFD-A901-C0F1A7819BC1}"/>
                </c:ext>
              </c:extLst>
            </c:dLbl>
            <c:dLbl>
              <c:idx val="6"/>
              <c:layout>
                <c:manualLayout>
                  <c:x val="9.4498322844779534E-4"/>
                  <c:y val="8.404691601049868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DE3-4FFD-A901-C0F1A7819BC1}"/>
                </c:ext>
              </c:extLst>
            </c:dLbl>
            <c:dLbl>
              <c:idx val="7"/>
              <c:layout>
                <c:manualLayout>
                  <c:x val="6.7795579606603226E-4"/>
                  <c:y val="7.596948818897638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DE3-4FFD-A901-C0F1A7819BC1}"/>
                </c:ext>
              </c:extLst>
            </c:dLbl>
            <c:dLbl>
              <c:idx val="8"/>
              <c:layout>
                <c:manualLayout>
                  <c:x val="2.9712913839180176E-3"/>
                  <c:y val="1.9425000409980259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DE3-4FFD-A901-C0F1A7819BC1}"/>
                </c:ext>
              </c:extLst>
            </c:dLbl>
            <c:dLbl>
              <c:idx val="9"/>
              <c:layout>
                <c:manualLayout>
                  <c:x val="-1.287001287001287E-3"/>
                  <c:y val="6.249999999999981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DE3-4FFD-A901-C0F1A7819BC1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'Анализ расходов'!$A$5:$A$14</c:f>
              <c:strCache>
                <c:ptCount val="10"/>
                <c:pt idx="0">
                  <c:v>национальная оборона</c:v>
                </c:pt>
                <c:pt idx="1">
                  <c:v>охрана окружающей среды</c:v>
                </c:pt>
                <c:pt idx="2">
                  <c:v>социальная политика</c:v>
                </c:pt>
                <c:pt idx="3">
                  <c:v>физическая культура</c:v>
                </c:pt>
                <c:pt idx="4">
                  <c:v>культура</c:v>
                </c:pt>
                <c:pt idx="5">
                  <c:v>национальная экономика</c:v>
                </c:pt>
                <c:pt idx="6">
                  <c:v>общегосударственная деятельность</c:v>
                </c:pt>
                <c:pt idx="7">
                  <c:v>ЖКХ</c:v>
                </c:pt>
                <c:pt idx="8">
                  <c:v>здравоохранение</c:v>
                </c:pt>
                <c:pt idx="9">
                  <c:v>образование</c:v>
                </c:pt>
              </c:strCache>
            </c:strRef>
          </c:cat>
          <c:val>
            <c:numRef>
              <c:f>'Анализ расходов'!$D$5:$D$14</c:f>
              <c:numCache>
                <c:formatCode>_(* #,##0.0_);_(* \(#,##0.0\);_(* "-"??_);_(@_)</c:formatCode>
                <c:ptCount val="10"/>
                <c:pt idx="0">
                  <c:v>0.5</c:v>
                </c:pt>
                <c:pt idx="1">
                  <c:v>1</c:v>
                </c:pt>
                <c:pt idx="2">
                  <c:v>621.5</c:v>
                </c:pt>
                <c:pt idx="3">
                  <c:v>673.2</c:v>
                </c:pt>
                <c:pt idx="4">
                  <c:v>991.3</c:v>
                </c:pt>
                <c:pt idx="5">
                  <c:v>790.3</c:v>
                </c:pt>
                <c:pt idx="6">
                  <c:v>1538</c:v>
                </c:pt>
                <c:pt idx="7">
                  <c:v>2408</c:v>
                </c:pt>
                <c:pt idx="8">
                  <c:v>5502.6</c:v>
                </c:pt>
                <c:pt idx="9">
                  <c:v>8940.6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DE3-4FFD-A901-C0F1A7819BC1}"/>
            </c:ext>
          </c:extLst>
        </c:ser>
        <c:ser>
          <c:idx val="0"/>
          <c:order val="1"/>
          <c:tx>
            <c:strRef>
              <c:f>'Анализ расходов'!$C$3</c:f>
              <c:strCache>
                <c:ptCount val="1"/>
                <c:pt idx="0">
                  <c:v>I квартал 2023 г.</c:v>
                </c:pt>
              </c:strCache>
            </c:strRef>
          </c:tx>
          <c:spPr>
            <a:solidFill>
              <a:srgbClr val="33CC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6.0074174516595402E-4"/>
                  <c:y val="-8.673645387814139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DE3-4FFD-A901-C0F1A7819BC1}"/>
                </c:ext>
              </c:extLst>
            </c:dLbl>
            <c:dLbl>
              <c:idx val="1"/>
              <c:layout>
                <c:manualLayout>
                  <c:x val="2.2764795888613812E-3"/>
                  <c:y val="-7.865860938645285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DE3-4FFD-A901-C0F1A7819BC1}"/>
                </c:ext>
              </c:extLst>
            </c:dLbl>
            <c:dLbl>
              <c:idx val="2"/>
              <c:layout>
                <c:manualLayout>
                  <c:x val="-1.0853373058097467E-3"/>
                  <c:y val="-1.275918635170603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DE3-4FFD-A901-C0F1A7819BC1}"/>
                </c:ext>
              </c:extLst>
            </c:dLbl>
            <c:dLbl>
              <c:idx val="3"/>
              <c:layout>
                <c:manualLayout>
                  <c:x val="2.8556227768826194E-3"/>
                  <c:y val="-7.397965879265091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DE3-4FFD-A901-C0F1A7819BC1}"/>
                </c:ext>
              </c:extLst>
            </c:dLbl>
            <c:dLbl>
              <c:idx val="4"/>
              <c:layout>
                <c:manualLayout>
                  <c:x val="2.6560869080554121E-4"/>
                  <c:y val="-4.507053805774278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DE3-4FFD-A901-C0F1A7819BC1}"/>
                </c:ext>
              </c:extLst>
            </c:dLbl>
            <c:dLbl>
              <c:idx val="5"/>
              <c:layout>
                <c:manualLayout>
                  <c:x val="7.8329735810050774E-3"/>
                  <c:y val="-1.615977690288790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DE3-4FFD-A901-C0F1A7819BC1}"/>
                </c:ext>
              </c:extLst>
            </c:dLbl>
            <c:dLbl>
              <c:idx val="6"/>
              <c:layout>
                <c:manualLayout>
                  <c:x val="-6.7694240922587382E-4"/>
                  <c:y val="1.27526246719160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DE3-4FFD-A901-C0F1A7819BC1}"/>
                </c:ext>
              </c:extLst>
            </c:dLbl>
            <c:dLbl>
              <c:idx val="7"/>
              <c:layout>
                <c:manualLayout>
                  <c:x val="-3.6834584866081402E-3"/>
                  <c:y val="-4.6817585301837272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DE3-4FFD-A901-C0F1A7819BC1}"/>
                </c:ext>
              </c:extLst>
            </c:dLbl>
            <c:dLbl>
              <c:idx val="8"/>
              <c:layout>
                <c:manualLayout>
                  <c:x val="5.8857507676405316E-4"/>
                  <c:y val="4.294291338582677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BDE3-4FFD-A901-C0F1A7819BC1}"/>
                </c:ext>
              </c:extLst>
            </c:dLbl>
            <c:dLbl>
              <c:idx val="9"/>
              <c:layout>
                <c:manualLayout>
                  <c:x val="-1.3075730398565987E-3"/>
                  <c:y val="4.209973753280840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BDE3-4FFD-A901-C0F1A7819BC1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'Анализ расходов'!$A$5:$A$14</c:f>
              <c:strCache>
                <c:ptCount val="10"/>
                <c:pt idx="0">
                  <c:v>национальная оборона</c:v>
                </c:pt>
                <c:pt idx="1">
                  <c:v>охрана окружающей среды</c:v>
                </c:pt>
                <c:pt idx="2">
                  <c:v>социальная политика</c:v>
                </c:pt>
                <c:pt idx="3">
                  <c:v>физическая культура</c:v>
                </c:pt>
                <c:pt idx="4">
                  <c:v>культура</c:v>
                </c:pt>
                <c:pt idx="5">
                  <c:v>национальная экономика</c:v>
                </c:pt>
                <c:pt idx="6">
                  <c:v>общегосударственная деятельность</c:v>
                </c:pt>
                <c:pt idx="7">
                  <c:v>ЖКХ</c:v>
                </c:pt>
                <c:pt idx="8">
                  <c:v>здравоохранение</c:v>
                </c:pt>
                <c:pt idx="9">
                  <c:v>образование</c:v>
                </c:pt>
              </c:strCache>
            </c:strRef>
          </c:cat>
          <c:val>
            <c:numRef>
              <c:f>'Анализ расходов'!$C$5:$C$14</c:f>
              <c:numCache>
                <c:formatCode>_(* #,##0.0_);_(* \(#,##0.0\);_(* "-"??_);_(@_)</c:formatCode>
                <c:ptCount val="10"/>
                <c:pt idx="0">
                  <c:v>0.2</c:v>
                </c:pt>
                <c:pt idx="1">
                  <c:v>0</c:v>
                </c:pt>
                <c:pt idx="2">
                  <c:v>795.6</c:v>
                </c:pt>
                <c:pt idx="3">
                  <c:v>752.3</c:v>
                </c:pt>
                <c:pt idx="4">
                  <c:v>1185.9000000000001</c:v>
                </c:pt>
                <c:pt idx="5">
                  <c:v>912</c:v>
                </c:pt>
                <c:pt idx="6">
                  <c:v>1801.8</c:v>
                </c:pt>
                <c:pt idx="7">
                  <c:v>3089.5</c:v>
                </c:pt>
                <c:pt idx="8">
                  <c:v>5822.1</c:v>
                </c:pt>
                <c:pt idx="9">
                  <c:v>9876.9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BDE3-4FFD-A901-C0F1A7819B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44218448"/>
        <c:axId val="1"/>
      </c:barChart>
      <c:catAx>
        <c:axId val="12442184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10000"/>
          <c:min val="0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/>
                  <a:t>тыс. рублей
</a:t>
                </a:r>
              </a:p>
            </c:rich>
          </c:tx>
          <c:layout>
            <c:manualLayout>
              <c:xMode val="edge"/>
              <c:yMode val="edge"/>
              <c:x val="0.88159588159588165"/>
              <c:y val="3.4137795275590556E-2"/>
            </c:manualLayout>
          </c:layout>
          <c:overlay val="0"/>
          <c:spPr>
            <a:noFill/>
            <a:ln w="25400">
              <a:noFill/>
            </a:ln>
          </c:spPr>
        </c:title>
        <c:numFmt formatCode="_(* #,##0.0_);_(* \(#,##0.0\);_(* &quot;-&quot;??_);_(@_)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244218448"/>
        <c:crosses val="autoZero"/>
        <c:crossBetween val="between"/>
      </c:valAx>
      <c:spPr>
        <a:solidFill>
          <a:srgbClr val="CCECFF"/>
        </a:solidFill>
        <a:ln w="127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38920104581521903"/>
          <c:y val="0.90002772309711288"/>
          <c:w val="0.30734533183352081"/>
          <c:h val="4.2501312335957997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100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accent1">
        <a:lumMod val="20000"/>
        <a:lumOff val="80000"/>
      </a:schemeClr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Удельный вес первоочередных и прочих расходов за I полугодие 2022 года</a:t>
            </a:r>
          </a:p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4065576941074223"/>
          <c:y val="2.1345290172061823E-2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988717340827388"/>
          <c:y val="0.11548994094943552"/>
          <c:w val="0.68421060210689832"/>
          <c:h val="0.63907797567800428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"/>
          <c:y val="0.68129655050938676"/>
          <c:w val="0.99292665137352498"/>
          <c:h val="0.31870350731897273"/>
        </c:manualLayout>
      </c:layout>
      <c:overlay val="0"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zero"/>
    <c:showDLblsOverMax val="0"/>
  </c:chart>
  <c:spPr>
    <a:solidFill>
      <a:schemeClr val="accent1">
        <a:lumMod val="40000"/>
        <a:lumOff val="60000"/>
      </a:schemeClr>
    </a:solidFill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defRPr>
            </a:pPr>
            <a:r>
              <a:rPr lang="ru-RU" sz="1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Удельный вес первоочередных и прочих расходов за I квартал 2023 года</a:t>
            </a:r>
          </a:p>
        </c:rich>
      </c:tx>
      <c:layout>
        <c:manualLayout>
          <c:xMode val="edge"/>
          <c:yMode val="edge"/>
          <c:x val="0.14728694627457281"/>
          <c:y val="8.2456365274557769E-2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106319128869077"/>
          <c:y val="0.15438233912330351"/>
          <c:w val="0.68822040754012592"/>
          <c:h val="0.6580739239996436"/>
        </c:manualLayout>
      </c:layout>
      <c:pie3DChart>
        <c:varyColors val="1"/>
        <c:ser>
          <c:idx val="0"/>
          <c:order val="0"/>
          <c:explosion val="4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183A-4F12-BDC7-5F7E92CEABF8}"/>
              </c:ext>
            </c:extLst>
          </c:dPt>
          <c:dPt>
            <c:idx val="1"/>
            <c:bubble3D val="0"/>
            <c:spPr>
              <a:solidFill>
                <a:srgbClr val="FF66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2-183A-4F12-BDC7-5F7E92CEABF8}"/>
              </c:ext>
            </c:extLst>
          </c:dPt>
          <c:dPt>
            <c:idx val="2"/>
            <c:bubble3D val="0"/>
            <c:spPr>
              <a:solidFill>
                <a:srgbClr val="0000FF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4-183A-4F12-BDC7-5F7E92CEABF8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6-183A-4F12-BDC7-5F7E92CEABF8}"/>
              </c:ext>
            </c:extLst>
          </c:dPt>
          <c:dPt>
            <c:idx val="4"/>
            <c:bubble3D val="0"/>
            <c:spPr>
              <a:solidFill>
                <a:srgbClr val="993366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8-183A-4F12-BDC7-5F7E92CEABF8}"/>
              </c:ext>
            </c:extLst>
          </c:dPt>
          <c:dPt>
            <c:idx val="5"/>
            <c:bubble3D val="0"/>
            <c:spPr>
              <a:solidFill>
                <a:srgbClr val="00FF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A-183A-4F12-BDC7-5F7E92CEABF8}"/>
              </c:ext>
            </c:extLst>
          </c:dPt>
          <c:dLbls>
            <c:dLbl>
              <c:idx val="0"/>
              <c:layout>
                <c:manualLayout>
                  <c:x val="-0.14508545020191349"/>
                  <c:y val="-0.106895051977113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83A-4F12-BDC7-5F7E92CEABF8}"/>
                </c:ext>
              </c:extLst>
            </c:dLbl>
            <c:dLbl>
              <c:idx val="1"/>
              <c:layout>
                <c:manualLayout>
                  <c:x val="0.10940602977385966"/>
                  <c:y val="-7.565914568951866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83A-4F12-BDC7-5F7E92CEABF8}"/>
                </c:ext>
              </c:extLst>
            </c:dLbl>
            <c:dLbl>
              <c:idx val="2"/>
              <c:layout>
                <c:manualLayout>
                  <c:x val="6.90654947078954E-2"/>
                  <c:y val="-5.208347887225551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83A-4F12-BDC7-5F7E92CEABF8}"/>
                </c:ext>
              </c:extLst>
            </c:dLbl>
            <c:dLbl>
              <c:idx val="3"/>
              <c:layout>
                <c:manualLayout>
                  <c:x val="6.0497210755237958E-2"/>
                  <c:y val="-5.3423113008069288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83A-4F12-BDC7-5F7E92CEABF8}"/>
                </c:ext>
              </c:extLst>
            </c:dLbl>
            <c:dLbl>
              <c:idx val="4"/>
              <c:layout>
                <c:manualLayout>
                  <c:x val="7.2028616030817214E-2"/>
                  <c:y val="4.137286583602369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83A-4F12-BDC7-5F7E92CEABF8}"/>
                </c:ext>
              </c:extLst>
            </c:dLbl>
            <c:dLbl>
              <c:idx val="5"/>
              <c:layout>
                <c:manualLayout>
                  <c:x val="7.8068181025644598E-2"/>
                  <c:y val="3.340331271345491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83A-4F12-BDC7-5F7E92CEABF8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'Уд. вес первооч. расходов 2023'!$A$8:$A$13</c:f>
              <c:strCache>
                <c:ptCount val="6"/>
                <c:pt idx="0">
                  <c:v>Заработная плата с начислениями</c:v>
                </c:pt>
                <c:pt idx="1">
                  <c:v>Коммунальные услуги</c:v>
                </c:pt>
                <c:pt idx="2">
                  <c:v>Лекарственные средства</c:v>
                </c:pt>
                <c:pt idx="3">
                  <c:v>Продукты питания</c:v>
                </c:pt>
                <c:pt idx="4">
                  <c:v>Бюджетные трансферты населению</c:v>
                </c:pt>
                <c:pt idx="5">
                  <c:v>Прочие расходы</c:v>
                </c:pt>
              </c:strCache>
            </c:strRef>
          </c:cat>
          <c:val>
            <c:numRef>
              <c:f>'Уд. вес первооч. расходов 2023'!$C$8:$C$13</c:f>
              <c:numCache>
                <c:formatCode>#,##0.0</c:formatCode>
                <c:ptCount val="6"/>
                <c:pt idx="0">
                  <c:v>14612.2</c:v>
                </c:pt>
                <c:pt idx="1">
                  <c:v>2751</c:v>
                </c:pt>
                <c:pt idx="2">
                  <c:v>522.4</c:v>
                </c:pt>
                <c:pt idx="3">
                  <c:v>908.7</c:v>
                </c:pt>
                <c:pt idx="4">
                  <c:v>756.1</c:v>
                </c:pt>
                <c:pt idx="5">
                  <c:v>4685.8999999999996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183A-4F12-BDC7-5F7E92CEAB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solidFill>
          <a:schemeClr val="accent1">
            <a:lumMod val="40000"/>
            <a:lumOff val="60000"/>
          </a:schemeClr>
        </a:solidFill>
        <a:ln w="25400">
          <a:noFill/>
        </a:ln>
      </c:spPr>
    </c:plotArea>
    <c:legend>
      <c:legendPos val="r"/>
      <c:layout>
        <c:manualLayout>
          <c:xMode val="edge"/>
          <c:yMode val="edge"/>
          <c:x val="4.9345847097725444E-2"/>
          <c:y val="0.70716577315158058"/>
          <c:w val="0.90242333838704925"/>
          <c:h val="0.21976489924199574"/>
        </c:manualLayout>
      </c:layout>
      <c:overlay val="0"/>
      <c:txPr>
        <a:bodyPr/>
        <a:lstStyle/>
        <a:p>
          <a:pPr>
            <a:defRPr sz="1200" b="1" i="0" u="none" strike="noStrike" baseline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  <c:showDLblsOverMax val="0"/>
  </c:chart>
  <c:spPr>
    <a:solidFill>
      <a:schemeClr val="accent1">
        <a:lumMod val="40000"/>
        <a:lumOff val="60000"/>
      </a:schemeClr>
    </a:solidFill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defRPr>
            </a:pPr>
            <a:r>
              <a:rPr lang="ru-RU" sz="1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Удельный вес первоочередных и прочих расходов за I квартал 2022 года</a:t>
            </a:r>
          </a:p>
        </c:rich>
      </c:tx>
      <c:layout>
        <c:manualLayout>
          <c:xMode val="edge"/>
          <c:yMode val="edge"/>
          <c:x val="0.12758221938090589"/>
          <c:y val="5.4614451452594304E-2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241379310344829"/>
          <c:y val="0.16056101026720371"/>
          <c:w val="0.68421060210689832"/>
          <c:h val="0.63907797567800428"/>
        </c:manualLayout>
      </c:layout>
      <c:pie3DChart>
        <c:varyColors val="1"/>
        <c:ser>
          <c:idx val="0"/>
          <c:order val="0"/>
          <c:explosion val="5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05C0-4396-A1AB-0ED7201D2471}"/>
              </c:ext>
            </c:extLst>
          </c:dPt>
          <c:dPt>
            <c:idx val="1"/>
            <c:bubble3D val="0"/>
            <c:spPr>
              <a:solidFill>
                <a:srgbClr val="FF66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2-05C0-4396-A1AB-0ED7201D2471}"/>
              </c:ext>
            </c:extLst>
          </c:dPt>
          <c:dPt>
            <c:idx val="2"/>
            <c:bubble3D val="0"/>
            <c:spPr>
              <a:solidFill>
                <a:srgbClr val="0000FF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4-05C0-4396-A1AB-0ED7201D2471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6-05C0-4396-A1AB-0ED7201D2471}"/>
              </c:ext>
            </c:extLst>
          </c:dPt>
          <c:dPt>
            <c:idx val="4"/>
            <c:bubble3D val="0"/>
            <c:spPr>
              <a:solidFill>
                <a:srgbClr val="993366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8-05C0-4396-A1AB-0ED7201D2471}"/>
              </c:ext>
            </c:extLst>
          </c:dPt>
          <c:dPt>
            <c:idx val="5"/>
            <c:bubble3D val="0"/>
            <c:spPr>
              <a:solidFill>
                <a:srgbClr val="00FF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A-05C0-4396-A1AB-0ED7201D2471}"/>
              </c:ext>
            </c:extLst>
          </c:dPt>
          <c:dLbls>
            <c:dLbl>
              <c:idx val="0"/>
              <c:layout>
                <c:manualLayout>
                  <c:x val="-0.13444129512234451"/>
                  <c:y val="-0.11311158043218217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5C0-4396-A1AB-0ED7201D2471}"/>
                </c:ext>
              </c:extLst>
            </c:dLbl>
            <c:dLbl>
              <c:idx val="1"/>
              <c:layout>
                <c:manualLayout>
                  <c:x val="0.10609374700033175"/>
                  <c:y val="-8.286709623794463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5C0-4396-A1AB-0ED7201D2471}"/>
                </c:ext>
              </c:extLst>
            </c:dLbl>
            <c:dLbl>
              <c:idx val="2"/>
              <c:layout>
                <c:manualLayout>
                  <c:x val="5.9920658304531194E-2"/>
                  <c:y val="-5.053478226079097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5C0-4396-A1AB-0ED7201D2471}"/>
                </c:ext>
              </c:extLst>
            </c:dLbl>
            <c:dLbl>
              <c:idx val="3"/>
              <c:layout>
                <c:manualLayout>
                  <c:x val="5.8755191724889758E-2"/>
                  <c:y val="-1.967254598573110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5C0-4396-A1AB-0ED7201D2471}"/>
                </c:ext>
              </c:extLst>
            </c:dLbl>
            <c:dLbl>
              <c:idx val="4"/>
              <c:layout>
                <c:manualLayout>
                  <c:x val="5.8821935745244532E-2"/>
                  <c:y val="4.395826720619552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5C0-4396-A1AB-0ED7201D2471}"/>
                </c:ext>
              </c:extLst>
            </c:dLbl>
            <c:dLbl>
              <c:idx val="5"/>
              <c:layout>
                <c:manualLayout>
                  <c:x val="6.0915224287039813E-2"/>
                  <c:y val="3.788096473301130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5C0-4396-A1AB-0ED7201D2471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'Уд. вес первооч. расходов 2022'!$A$8:$A$13</c:f>
              <c:strCache>
                <c:ptCount val="6"/>
                <c:pt idx="0">
                  <c:v>Заработная плата с начислениями</c:v>
                </c:pt>
                <c:pt idx="1">
                  <c:v>Коммунальные услуги</c:v>
                </c:pt>
                <c:pt idx="2">
                  <c:v>Лекарственные средства</c:v>
                </c:pt>
                <c:pt idx="3">
                  <c:v>Продукты питания</c:v>
                </c:pt>
                <c:pt idx="4">
                  <c:v>Бюджетные трансферты населению</c:v>
                </c:pt>
                <c:pt idx="5">
                  <c:v>Прочие расходы</c:v>
                </c:pt>
              </c:strCache>
            </c:strRef>
          </c:cat>
          <c:val>
            <c:numRef>
              <c:f>'Уд. вес первооч. расходов 2022'!$C$8:$C$13</c:f>
              <c:numCache>
                <c:formatCode>#,##0.0</c:formatCode>
                <c:ptCount val="6"/>
                <c:pt idx="0">
                  <c:v>13228</c:v>
                </c:pt>
                <c:pt idx="1">
                  <c:v>2540.3000000000002</c:v>
                </c:pt>
                <c:pt idx="2">
                  <c:v>466.8</c:v>
                </c:pt>
                <c:pt idx="3">
                  <c:v>722.3</c:v>
                </c:pt>
                <c:pt idx="4">
                  <c:v>668.4</c:v>
                </c:pt>
                <c:pt idx="5">
                  <c:v>3841.2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5C0-4396-A1AB-0ED7201D24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4.083613270151519E-2"/>
          <c:y val="0.7292752006441533"/>
          <c:w val="0.92289704712500764"/>
          <c:h val="0.21648037278715176"/>
        </c:manualLayout>
      </c:layout>
      <c:overlay val="0"/>
      <c:txPr>
        <a:bodyPr/>
        <a:lstStyle/>
        <a:p>
          <a:pPr>
            <a:defRPr sz="1200" b="1" i="0" u="none" strike="noStrike" baseline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  <c:showDLblsOverMax val="0"/>
  </c:chart>
  <c:spPr>
    <a:solidFill>
      <a:schemeClr val="accent1">
        <a:lumMod val="40000"/>
        <a:lumOff val="60000"/>
      </a:schemeClr>
    </a:solidFill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55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750" b="1" i="0" u="none" strike="noStrike" baseline="0" dirty="0">
                <a:solidFill>
                  <a:srgbClr val="000000"/>
                </a:solidFill>
                <a:latin typeface="Arial Cyr"/>
                <a:cs typeface="Arial Cyr"/>
              </a:rPr>
              <a:t>Анализ капитальных вложений в основные фонды за I квартал 2023 г. и соответствующий период 2022 г.</a:t>
            </a:r>
          </a:p>
          <a:p>
            <a:pPr>
              <a:defRPr sz="155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 sz="1750" b="1" i="0" u="none" strike="noStrike" baseline="0" dirty="0">
              <a:solidFill>
                <a:srgbClr val="000000"/>
              </a:solidFill>
              <a:latin typeface="Arial Cyr"/>
              <a:cs typeface="Arial Cyr"/>
            </a:endParaRPr>
          </a:p>
        </c:rich>
      </c:tx>
      <c:layout>
        <c:manualLayout>
          <c:xMode val="edge"/>
          <c:yMode val="edge"/>
          <c:x val="0.11243561805696797"/>
          <c:y val="1.4291784023080679E-3"/>
        </c:manualLayout>
      </c:layout>
      <c:overlay val="0"/>
      <c:spPr>
        <a:noFill/>
        <a:ln w="25400">
          <a:noFill/>
        </a:ln>
      </c:spPr>
    </c:title>
    <c:autoTitleDeleted val="0"/>
    <c:view3D>
      <c:rotX val="15"/>
      <c:hPercent val="43"/>
      <c:rotY val="20"/>
      <c:depthPercent val="100"/>
      <c:rAngAx val="1"/>
    </c:view3D>
    <c:floor>
      <c:thickness val="0"/>
      <c:spPr>
        <a:solidFill>
          <a:schemeClr val="accent1">
            <a:lumMod val="20000"/>
            <a:lumOff val="80000"/>
          </a:schemeClr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chemeClr val="accent1">
            <a:lumMod val="20000"/>
            <a:lumOff val="80000"/>
          </a:schemeClr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chemeClr val="accent1">
            <a:lumMod val="20000"/>
            <a:lumOff val="80000"/>
          </a:schemeClr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3126860201769158"/>
          <c:y val="0.13066670920140275"/>
          <c:w val="0.85619576934011199"/>
          <c:h val="0.6973335603299351"/>
        </c:manualLayout>
      </c:layout>
      <c:bar3DChart>
        <c:barDir val="col"/>
        <c:grouping val="clustered"/>
        <c:varyColors val="0"/>
        <c:ser>
          <c:idx val="0"/>
          <c:order val="0"/>
          <c:tx>
            <c:v>I квартал 2023 г.</c:v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6.3802771885986126E-3"/>
                  <c:y val="-2.329259266873641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9999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7C9-4E77-AAF3-5CA37D7EB5EA}"/>
                </c:ext>
              </c:extLst>
            </c:dLbl>
            <c:dLbl>
              <c:idx val="1"/>
              <c:layout>
                <c:manualLayout>
                  <c:x val="1.3409264801309431E-2"/>
                  <c:y val="-3.193430781987760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9999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7C9-4E77-AAF3-5CA37D7EB5EA}"/>
                </c:ext>
              </c:extLst>
            </c:dLbl>
            <c:dLbl>
              <c:idx val="2"/>
              <c:layout>
                <c:manualLayout>
                  <c:x val="1.053549118168347E-3"/>
                  <c:y val="-2.186461352905299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9999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7C9-4E77-AAF3-5CA37D7EB5EA}"/>
                </c:ext>
              </c:extLst>
            </c:dLbl>
            <c:dLbl>
              <c:idx val="3"/>
              <c:layout>
                <c:manualLayout>
                  <c:x val="8.5530406485166306E-3"/>
                  <c:y val="-2.25466513161050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9999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7C9-4E77-AAF3-5CA37D7EB5EA}"/>
                </c:ext>
              </c:extLst>
            </c:dLbl>
            <c:dLbl>
              <c:idx val="4"/>
              <c:layout>
                <c:manualLayout>
                  <c:x val="1.3920058885628226E-2"/>
                  <c:y val="-9.651322957998396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9999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7C9-4E77-AAF3-5CA37D7EB5EA}"/>
                </c:ext>
              </c:extLst>
            </c:dLbl>
            <c:dLbl>
              <c:idx val="6"/>
              <c:layout>
                <c:manualLayout>
                  <c:xMode val="edge"/>
                  <c:yMode val="edge"/>
                  <c:x val="4.608294930875576E-3"/>
                  <c:y val="0.9879518072289156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9999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7C9-4E77-AAF3-5CA37D7EB5EA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50" b="1" i="0" u="none" strike="noStrike" baseline="0">
                    <a:solidFill>
                      <a:srgbClr val="9999FF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'Анализ капрасходов'!$A$6:$C$10</c:f>
              <c:strCache>
                <c:ptCount val="5"/>
                <c:pt idx="0">
                  <c:v>Приобретение оборудования и других основных средств</c:v>
                </c:pt>
                <c:pt idx="1">
                  <c:v>Капитальное строительство</c:v>
                </c:pt>
                <c:pt idx="2">
                  <c:v>Капитальный ремонт</c:v>
                </c:pt>
                <c:pt idx="3">
                  <c:v>Капитальные бюджетные трансферты</c:v>
                </c:pt>
                <c:pt idx="4">
                  <c:v>Капитальные расходы всего</c:v>
                </c:pt>
              </c:strCache>
            </c:strRef>
          </c:cat>
          <c:val>
            <c:numRef>
              <c:f>'Анализ капрасходов'!$D$6:$D$10</c:f>
              <c:numCache>
                <c:formatCode>_(* #,##0.0_);_(* \(#,##0.0\);_(* "-"??_);_(@_)</c:formatCode>
                <c:ptCount val="5"/>
                <c:pt idx="0">
                  <c:v>9.1</c:v>
                </c:pt>
                <c:pt idx="1">
                  <c:v>147.69999999999999</c:v>
                </c:pt>
                <c:pt idx="2">
                  <c:v>7.6</c:v>
                </c:pt>
                <c:pt idx="3">
                  <c:v>10</c:v>
                </c:pt>
                <c:pt idx="4">
                  <c:v>174.39999999999998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7C9-4E77-AAF3-5CA37D7EB5EA}"/>
            </c:ext>
          </c:extLst>
        </c:ser>
        <c:ser>
          <c:idx val="1"/>
          <c:order val="1"/>
          <c:tx>
            <c:v>I квартал 2022 г.</c:v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1.1131805018837589E-2"/>
                  <c:y val="-2.761923218146954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80008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7C9-4E77-AAF3-5CA37D7EB5EA}"/>
                </c:ext>
              </c:extLst>
            </c:dLbl>
            <c:dLbl>
              <c:idx val="1"/>
              <c:layout>
                <c:manualLayout>
                  <c:x val="1.2035331376935817E-2"/>
                  <c:y val="-2.953030022683195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80008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7C9-4E77-AAF3-5CA37D7EB5EA}"/>
                </c:ext>
              </c:extLst>
            </c:dLbl>
            <c:dLbl>
              <c:idx val="2"/>
              <c:layout>
                <c:manualLayout>
                  <c:x val="8.1452964135940564E-3"/>
                  <c:y val="-1.550132604181657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80008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7C9-4E77-AAF3-5CA37D7EB5EA}"/>
                </c:ext>
              </c:extLst>
            </c:dLbl>
            <c:dLbl>
              <c:idx val="3"/>
              <c:layout>
                <c:manualLayout>
                  <c:x val="1.2102061965501454E-2"/>
                  <c:y val="-1.979571417802539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80008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7C9-4E77-AAF3-5CA37D7EB5EA}"/>
                </c:ext>
              </c:extLst>
            </c:dLbl>
            <c:dLbl>
              <c:idx val="4"/>
              <c:layout>
                <c:manualLayout>
                  <c:x val="1.6371947971448218E-2"/>
                  <c:y val="-2.327871548693493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80008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7C9-4E77-AAF3-5CA37D7EB5EA}"/>
                </c:ext>
              </c:extLst>
            </c:dLbl>
            <c:dLbl>
              <c:idx val="6"/>
              <c:layout>
                <c:manualLayout>
                  <c:xMode val="edge"/>
                  <c:yMode val="edge"/>
                  <c:x val="0.68294930875576032"/>
                  <c:y val="0.9879518072289156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50" b="1" i="0" u="none" strike="noStrike" baseline="0">
                      <a:solidFill>
                        <a:srgbClr val="80008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7C9-4E77-AAF3-5CA37D7EB5EA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50" b="1" i="0" u="none" strike="noStrike" baseline="0">
                    <a:solidFill>
                      <a:srgbClr val="80008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'Анализ капрасходов'!$A$6:$C$10</c:f>
              <c:strCache>
                <c:ptCount val="5"/>
                <c:pt idx="0">
                  <c:v>Приобретение оборудования и других основных средств</c:v>
                </c:pt>
                <c:pt idx="1">
                  <c:v>Капитальное строительство</c:v>
                </c:pt>
                <c:pt idx="2">
                  <c:v>Капитальный ремонт</c:v>
                </c:pt>
                <c:pt idx="3">
                  <c:v>Капитальные бюджетные трансферты</c:v>
                </c:pt>
                <c:pt idx="4">
                  <c:v>Капитальные расходы всего</c:v>
                </c:pt>
              </c:strCache>
            </c:strRef>
          </c:cat>
          <c:val>
            <c:numRef>
              <c:f>'Анализ капрасходов'!$E$6:$E$10</c:f>
              <c:numCache>
                <c:formatCode>_(* #,##0.0_);_(* \(#,##0.0\);_(* "-"??_);_(@_)</c:formatCode>
                <c:ptCount val="5"/>
                <c:pt idx="0">
                  <c:v>14.1</c:v>
                </c:pt>
                <c:pt idx="1">
                  <c:v>30.1</c:v>
                </c:pt>
                <c:pt idx="2">
                  <c:v>73.099999999999994</c:v>
                </c:pt>
                <c:pt idx="3">
                  <c:v>6.2</c:v>
                </c:pt>
                <c:pt idx="4">
                  <c:v>123.5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27C9-4E77-AAF3-5CA37D7EB5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44212848"/>
        <c:axId val="1"/>
        <c:axId val="0"/>
      </c:bar3DChart>
      <c:catAx>
        <c:axId val="1244212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25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 algn="ctr">
                  <a:defRPr sz="975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/>
                  <a:t>тыс. рублей
</a:t>
                </a:r>
              </a:p>
            </c:rich>
          </c:tx>
          <c:layout>
            <c:manualLayout>
              <c:xMode val="edge"/>
              <c:yMode val="edge"/>
              <c:x val="7.5633843740012197E-2"/>
              <c:y val="8.2356276940578232E-2"/>
            </c:manualLayout>
          </c:layout>
          <c:overlay val="0"/>
          <c:spPr>
            <a:noFill/>
            <a:ln w="25400">
              <a:noFill/>
            </a:ln>
          </c:spPr>
        </c:title>
        <c:numFmt formatCode="_(* #,##0.0_);_(* \(#,##0.0\);_(* &quot;-&quot;??_);_(@_)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7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24421284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8709387802539443"/>
          <c:y val="0.92822875763244994"/>
          <c:w val="0.41920126681581771"/>
          <c:h val="5.3526517409866803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25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accent1">
        <a:lumMod val="40000"/>
        <a:lumOff val="60000"/>
      </a:schemeClr>
    </a:solidFill>
    <a:ln w="3175">
      <a:solidFill>
        <a:srgbClr val="000000"/>
      </a:solidFill>
      <a:prstDash val="solid"/>
    </a:ln>
  </c:spPr>
  <c:txPr>
    <a:bodyPr/>
    <a:lstStyle/>
    <a:p>
      <a:pPr>
        <a:defRPr sz="155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500" b="1" i="0" u="none" strike="noStrike" baseline="0">
                <a:solidFill>
                  <a:srgbClr val="000000"/>
                </a:solidFill>
                <a:latin typeface="Arial Cyr"/>
                <a:cs typeface="Arial Cyr"/>
              </a:rPr>
              <a:t>Сравнительный анализ доходов от внебюджетной деятельности за </a:t>
            </a:r>
          </a:p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500" b="1" i="0" u="none" strike="noStrike" baseline="0">
                <a:solidFill>
                  <a:srgbClr val="000000"/>
                </a:solidFill>
                <a:latin typeface="Arial Cyr"/>
                <a:cs typeface="Arial Cyr"/>
              </a:rPr>
              <a:t>I квартал 2023 г. и соответствующий период 2022 г.</a:t>
            </a:r>
          </a:p>
        </c:rich>
      </c:tx>
      <c:layout>
        <c:manualLayout>
          <c:xMode val="edge"/>
          <c:yMode val="edge"/>
          <c:x val="0.13372661584632597"/>
          <c:y val="9.2024141513560812E-3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46847455635209778"/>
          <c:y val="0.11326540824463363"/>
          <c:w val="0.50619158661726593"/>
          <c:h val="0.73373332076005471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Внебюджет!$D$3</c:f>
              <c:strCache>
                <c:ptCount val="1"/>
                <c:pt idx="0">
                  <c:v>I квартал 2022 г.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6.3093154204114116E-3"/>
                  <c:y val="-2.551549137538769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4DB-4000-BA3F-DFDCDEBF08B2}"/>
                </c:ext>
              </c:extLst>
            </c:dLbl>
            <c:dLbl>
              <c:idx val="1"/>
              <c:layout>
                <c:manualLayout>
                  <c:x val="-7.5970135207203658E-3"/>
                  <c:y val="8.4069440558508864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4DB-4000-BA3F-DFDCDEBF08B2}"/>
                </c:ext>
              </c:extLst>
            </c:dLbl>
            <c:dLbl>
              <c:idx val="2"/>
              <c:layout>
                <c:manualLayout>
                  <c:x val="-7.0561847099790791E-3"/>
                  <c:y val="1.666233662416563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4DB-4000-BA3F-DFDCDEBF08B2}"/>
                </c:ext>
              </c:extLst>
            </c:dLbl>
            <c:dLbl>
              <c:idx val="3"/>
              <c:layout>
                <c:manualLayout>
                  <c:x val="-3.927729772191673E-3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4DB-4000-BA3F-DFDCDEBF08B2}"/>
                </c:ext>
              </c:extLst>
            </c:dLbl>
            <c:dLbl>
              <c:idx val="4"/>
              <c:layout>
                <c:manualLayout>
                  <c:x val="-5.1481214250609112E-3"/>
                  <c:y val="1.282858360978989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4DB-4000-BA3F-DFDCDEBF08B2}"/>
                </c:ext>
              </c:extLst>
            </c:dLbl>
            <c:dLbl>
              <c:idx val="5"/>
              <c:layout>
                <c:manualLayout>
                  <c:x val="-9.1721303761332623E-3"/>
                  <c:y val="3.577497139347704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4DB-4000-BA3F-DFDCDEBF08B2}"/>
                </c:ext>
              </c:extLst>
            </c:dLbl>
            <c:dLbl>
              <c:idx val="6"/>
              <c:layout>
                <c:manualLayout>
                  <c:x val="-5.271611276398777E-3"/>
                  <c:y val="2.433067637762954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4DB-4000-BA3F-DFDCDEBF08B2}"/>
                </c:ext>
              </c:extLst>
            </c:dLbl>
            <c:dLbl>
              <c:idx val="7"/>
              <c:layout>
                <c:manualLayout>
                  <c:x val="6.6370737522351538E-3"/>
                  <c:y val="1.876504140956676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4DB-4000-BA3F-DFDCDEBF08B2}"/>
                </c:ext>
              </c:extLst>
            </c:dLbl>
            <c:dLbl>
              <c:idx val="8"/>
              <c:layout>
                <c:manualLayout>
                  <c:x val="-8.8972195208666654E-3"/>
                  <c:y val="2.307912653050348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4DB-4000-BA3F-DFDCDEBF08B2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Внебюджет!$A$4:$A$12</c:f>
              <c:strCache>
                <c:ptCount val="9"/>
                <c:pt idx="0">
                  <c:v>Центр по обеспечению деятельности бюджетных организаций Пружанского района</c:v>
                </c:pt>
                <c:pt idx="1">
                  <c:v>УЗ "Пружанская ЦРБ"</c:v>
                </c:pt>
                <c:pt idx="2">
                  <c:v>СДЮШОР г. Пружаны</c:v>
                </c:pt>
                <c:pt idx="3">
                  <c:v>ГУ "ДЮСШ №2 г. Пружаны"</c:v>
                </c:pt>
                <c:pt idx="4">
                  <c:v>Отдел по образованию райисполкома</c:v>
                </c:pt>
                <c:pt idx="5">
                  <c:v>Отдел культуры райисполкома</c:v>
                </c:pt>
                <c:pt idx="6">
                  <c:v>Учреждение "Пружанская райветстанция"</c:v>
                </c:pt>
                <c:pt idx="7">
                  <c:v>ГУ "Пружанский территориальный центр социального обслуживания населения"</c:v>
                </c:pt>
                <c:pt idx="8">
                  <c:v>ГУДОВ "Центр подготовки, повышения квалификации и переподготовки кадров УСХиП райисполкома"</c:v>
                </c:pt>
              </c:strCache>
            </c:strRef>
          </c:cat>
          <c:val>
            <c:numRef>
              <c:f>Внебюджет!$D$4:$D$12</c:f>
              <c:numCache>
                <c:formatCode>_(* #,##0.0_);_(* \(#,##0.0\);_(* "-"??_);_(@_)</c:formatCode>
                <c:ptCount val="9"/>
                <c:pt idx="0">
                  <c:v>1.8</c:v>
                </c:pt>
                <c:pt idx="1">
                  <c:v>151.4</c:v>
                </c:pt>
                <c:pt idx="2">
                  <c:v>3.8</c:v>
                </c:pt>
                <c:pt idx="3">
                  <c:v>127.1</c:v>
                </c:pt>
                <c:pt idx="4">
                  <c:v>40.5</c:v>
                </c:pt>
                <c:pt idx="5">
                  <c:v>75.2</c:v>
                </c:pt>
                <c:pt idx="6">
                  <c:v>72.5</c:v>
                </c:pt>
                <c:pt idx="7">
                  <c:v>24.4</c:v>
                </c:pt>
                <c:pt idx="8">
                  <c:v>15.2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4DB-4000-BA3F-DFDCDEBF08B2}"/>
            </c:ext>
          </c:extLst>
        </c:ser>
        <c:ser>
          <c:idx val="0"/>
          <c:order val="1"/>
          <c:tx>
            <c:strRef>
              <c:f>Внебюджет!$C$3</c:f>
              <c:strCache>
                <c:ptCount val="1"/>
                <c:pt idx="0">
                  <c:v>I квартал 2023 г.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6.0411372881179672E-3"/>
                  <c:y val="-1.519678377766231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4DB-4000-BA3F-DFDCDEBF08B2}"/>
                </c:ext>
              </c:extLst>
            </c:dLbl>
            <c:dLbl>
              <c:idx val="1"/>
              <c:layout>
                <c:manualLayout>
                  <c:x val="-3.4099438168706532E-4"/>
                  <c:y val="3.38613916448783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4DB-4000-BA3F-DFDCDEBF08B2}"/>
                </c:ext>
              </c:extLst>
            </c:dLbl>
            <c:dLbl>
              <c:idx val="2"/>
              <c:layout>
                <c:manualLayout>
                  <c:x val="-5.7018121738766714E-3"/>
                  <c:y val="-5.180729312389328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4DB-4000-BA3F-DFDCDEBF08B2}"/>
                </c:ext>
              </c:extLst>
            </c:dLbl>
            <c:dLbl>
              <c:idx val="3"/>
              <c:layout>
                <c:manualLayout>
                  <c:x val="-6.6334138511570514E-3"/>
                  <c:y val="-1.257211186165181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4DB-4000-BA3F-DFDCDEBF08B2}"/>
                </c:ext>
              </c:extLst>
            </c:dLbl>
            <c:dLbl>
              <c:idx val="4"/>
              <c:layout>
                <c:manualLayout>
                  <c:x val="-2.0854080199912165E-3"/>
                  <c:y val="-2.481654737807220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4DB-4000-BA3F-DFDCDEBF08B2}"/>
                </c:ext>
              </c:extLst>
            </c:dLbl>
            <c:dLbl>
              <c:idx val="5"/>
              <c:layout>
                <c:manualLayout>
                  <c:x val="-4.8579435538684181E-3"/>
                  <c:y val="-6.3850774267255926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4DB-4000-BA3F-DFDCDEBF08B2}"/>
                </c:ext>
              </c:extLst>
            </c:dLbl>
            <c:dLbl>
              <c:idx val="6"/>
              <c:layout>
                <c:manualLayout>
                  <c:x val="-6.8204870805491941E-3"/>
                  <c:y val="3.9753120961398791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34DB-4000-BA3F-DFDCDEBF08B2}"/>
                </c:ext>
              </c:extLst>
            </c:dLbl>
            <c:dLbl>
              <c:idx val="7"/>
              <c:layout>
                <c:manualLayout>
                  <c:x val="-5.5831268103439264E-3"/>
                  <c:y val="-4.6055977589589169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4DB-4000-BA3F-DFDCDEBF08B2}"/>
                </c:ext>
              </c:extLst>
            </c:dLbl>
            <c:dLbl>
              <c:idx val="8"/>
              <c:layout>
                <c:manualLayout>
                  <c:x val="-4.1149836350137508E-3"/>
                  <c:y val="-3.540122534883213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34DB-4000-BA3F-DFDCDEBF08B2}"/>
                </c:ext>
              </c:extLst>
            </c:dLbl>
            <c:dLbl>
              <c:idx val="9"/>
              <c:layout>
                <c:manualLayout>
                  <c:xMode val="edge"/>
                  <c:yMode val="edge"/>
                  <c:x val="0.51130825892278431"/>
                  <c:y val="7.208594355554390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34DB-4000-BA3F-DFDCDEBF08B2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Внебюджет!$A$4:$A$12</c:f>
              <c:strCache>
                <c:ptCount val="9"/>
                <c:pt idx="0">
                  <c:v>Центр по обеспечению деятельности бюджетных организаций Пружанского района</c:v>
                </c:pt>
                <c:pt idx="1">
                  <c:v>УЗ "Пружанская ЦРБ"</c:v>
                </c:pt>
                <c:pt idx="2">
                  <c:v>СДЮШОР г. Пружаны</c:v>
                </c:pt>
                <c:pt idx="3">
                  <c:v>ГУ "ДЮСШ №2 г. Пружаны"</c:v>
                </c:pt>
                <c:pt idx="4">
                  <c:v>Отдел по образованию райисполкома</c:v>
                </c:pt>
                <c:pt idx="5">
                  <c:v>Отдел культуры райисполкома</c:v>
                </c:pt>
                <c:pt idx="6">
                  <c:v>Учреждение "Пружанская райветстанция"</c:v>
                </c:pt>
                <c:pt idx="7">
                  <c:v>ГУ "Пружанский территориальный центр социального обслуживания населения"</c:v>
                </c:pt>
                <c:pt idx="8">
                  <c:v>ГУДОВ "Центр подготовки, повышения квалификации и переподготовки кадров УСХиП райисполкома"</c:v>
                </c:pt>
              </c:strCache>
            </c:strRef>
          </c:cat>
          <c:val>
            <c:numRef>
              <c:f>Внебюджет!$C$4:$C$12</c:f>
              <c:numCache>
                <c:formatCode>_(* #,##0.0_);_(* \(#,##0.0\);_(* "-"??_);_(@_)</c:formatCode>
                <c:ptCount val="9"/>
                <c:pt idx="0">
                  <c:v>0</c:v>
                </c:pt>
                <c:pt idx="1">
                  <c:v>181.2</c:v>
                </c:pt>
                <c:pt idx="2">
                  <c:v>3.8</c:v>
                </c:pt>
                <c:pt idx="3">
                  <c:v>157.5</c:v>
                </c:pt>
                <c:pt idx="4">
                  <c:v>40.1</c:v>
                </c:pt>
                <c:pt idx="5">
                  <c:v>88.1</c:v>
                </c:pt>
                <c:pt idx="6">
                  <c:v>130</c:v>
                </c:pt>
                <c:pt idx="7">
                  <c:v>28.7</c:v>
                </c:pt>
                <c:pt idx="8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34DB-4000-BA3F-DFDCDEBF08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44213248"/>
        <c:axId val="1"/>
      </c:barChart>
      <c:catAx>
        <c:axId val="12442132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185"/>
          <c:min val="0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_(* #,##0.0_);_(* \(#,##0.0\);_(* &quot;-&quot;??_);_(@_)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244213248"/>
        <c:crosses val="autoZero"/>
        <c:crossBetween val="between"/>
        <c:majorUnit val="30"/>
      </c:valAx>
      <c:spPr>
        <a:solidFill>
          <a:schemeClr val="accent1">
            <a:lumMod val="60000"/>
            <a:lumOff val="40000"/>
          </a:schemeClr>
        </a:solidFill>
        <a:ln w="127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48766425113195516"/>
          <c:y val="0.90237160296369201"/>
          <c:w val="0.38248183120536233"/>
          <c:h val="4.9480704560367461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100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accent1">
        <a:lumMod val="60000"/>
        <a:lumOff val="40000"/>
      </a:schemeClr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09FB3F-1661-4916-9AE8-DC08235264D2}" type="doc">
      <dgm:prSet loTypeId="urn:microsoft.com/office/officeart/2009/3/layout/HorizontalOrganizationChart" loCatId="hierarchy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FFB02AF1-1ACD-4F5D-A6D4-2EEB46E410DA}">
      <dgm:prSet phldrT="[Текст]" custT="1"/>
      <dgm:spPr>
        <a:xfrm>
          <a:off x="0" y="3457097"/>
          <a:ext cx="2054440" cy="928213"/>
        </a:xfrm>
        <a:prstGeom prst="rect">
          <a:avLst/>
        </a:prstGeom>
        <a:solidFill>
          <a:srgbClr val="FF5050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2400" b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КОНСОЛИДИРОВАННЫЙ </a:t>
          </a:r>
        </a:p>
        <a:p>
          <a:r>
            <a:rPr lang="ru-RU" sz="2400" b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БЮДЖЕТ</a:t>
          </a:r>
        </a:p>
        <a:p>
          <a:r>
            <a:rPr lang="ru-RU" sz="2400" b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ПРУЖАНСКОГО РАЙОНА</a:t>
          </a:r>
        </a:p>
      </dgm:t>
    </dgm:pt>
    <dgm:pt modelId="{E75254F7-79A6-438D-9C44-DA51F704A9C2}" type="parTrans" cxnId="{F5C87CC5-EDCE-4E87-9527-12617D96806A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7615FCAF-2AD6-4F37-BBB3-6A4D6A9997AB}" type="sibTrans" cxnId="{F5C87CC5-EDCE-4E87-9527-12617D96806A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82B6C29E-D68A-45F7-9F6E-C4B20FFDF858}">
      <dgm:prSet phldrT="[Текст]" custT="1"/>
      <dgm:spPr>
        <a:xfrm>
          <a:off x="2396385" y="3312472"/>
          <a:ext cx="1697884" cy="517854"/>
        </a:xfrm>
        <a:prstGeom prst="rect">
          <a:avLst/>
        </a:prstGeom>
        <a:solidFill>
          <a:srgbClr val="3399FF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  <a:bevelB w="0"/>
        </a:sp3d>
      </dgm:spPr>
      <dgm:t>
        <a:bodyPr>
          <a:sp3d/>
        </a:bodyPr>
        <a:lstStyle/>
        <a:p>
          <a:r>
            <a:rPr lang="ru-RU" sz="1800" b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РАЙОННЫЙ БЮДЖЕТ</a:t>
          </a:r>
        </a:p>
      </dgm:t>
    </dgm:pt>
    <dgm:pt modelId="{A69F8697-FB03-45B4-B4DA-D156F76664E2}" type="parTrans" cxnId="{FEDF1980-7CE7-4ADB-9DE5-551080B137FB}">
      <dgm:prSet/>
      <dgm:spPr>
        <a:xfrm>
          <a:off x="2054440" y="3571399"/>
          <a:ext cx="341945" cy="349804"/>
        </a:xfrm>
        <a:custGeom>
          <a:avLst/>
          <a:gdLst/>
          <a:ahLst/>
          <a:cxnLst/>
          <a:rect l="0" t="0" r="0" b="0"/>
          <a:pathLst>
            <a:path>
              <a:moveTo>
                <a:pt x="0" y="349804"/>
              </a:moveTo>
              <a:lnTo>
                <a:pt x="172156" y="349804"/>
              </a:lnTo>
              <a:lnTo>
                <a:pt x="172156" y="0"/>
              </a:lnTo>
              <a:lnTo>
                <a:pt x="341945" y="0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825C5344-C23C-4D37-BA41-7E1B700AC4F4}" type="sibTrans" cxnId="{FEDF1980-7CE7-4ADB-9DE5-551080B137FB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23768783-7670-4DCC-ADC9-B6A237D9DC31}">
      <dgm:prSet phldrT="[Текст]" custT="1"/>
      <dgm:spPr>
        <a:xfrm>
          <a:off x="2396385" y="4042562"/>
          <a:ext cx="1697884" cy="517854"/>
        </a:xfrm>
        <a:prstGeom prst="rect">
          <a:avLst/>
        </a:prstGeom>
        <a:solidFill>
          <a:srgbClr val="3CF4AA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>
          <a:softEdge rad="279400"/>
        </a:effectLst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800" b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СЕЛЬСКИЙ </a:t>
          </a:r>
          <a:r>
            <a:rPr lang="ru-RU" sz="1800" b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effectLst>
                <a:reflection stA="45000" endPos="0" dist="50800" dir="5400000" sy="-100000" algn="bl" rotWithShape="0"/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БЮДЖЕТ</a:t>
          </a:r>
        </a:p>
      </dgm:t>
    </dgm:pt>
    <dgm:pt modelId="{3FD42A42-C3FA-4082-8CE4-20562331E1F1}" type="parTrans" cxnId="{E52E1A77-2658-49A4-A3AF-EC8C7D122139}">
      <dgm:prSet/>
      <dgm:spPr>
        <a:xfrm>
          <a:off x="2054440" y="3921204"/>
          <a:ext cx="341945" cy="3802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2156" y="0"/>
              </a:lnTo>
              <a:lnTo>
                <a:pt x="172156" y="380285"/>
              </a:lnTo>
              <a:lnTo>
                <a:pt x="341945" y="380285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24E9ED7C-0399-4C75-B167-E6A354930554}" type="sibTrans" cxnId="{E52E1A77-2658-49A4-A3AF-EC8C7D122139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724AADDE-4652-4F41-A9BB-65D0B84691A5}">
      <dgm:prSet phldrT="[Текст]" custT="1"/>
      <dgm:spPr>
        <a:xfrm>
          <a:off x="4433847" y="2217336"/>
          <a:ext cx="1697884" cy="517854"/>
        </a:xfrm>
        <a:prstGeom prst="rect">
          <a:avLst/>
        </a:prstGeom>
        <a:solidFill>
          <a:srgbClr val="FF0066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Мокровский</a:t>
          </a:r>
        </a:p>
      </dgm:t>
    </dgm:pt>
    <dgm:pt modelId="{43AFA767-633B-4B04-B9AD-01581B897D4F}" type="parTrans" cxnId="{3972E95D-2335-468A-BCA4-70524D4BAD2D}">
      <dgm:prSet/>
      <dgm:spPr>
        <a:xfrm>
          <a:off x="4094270" y="2476263"/>
          <a:ext cx="339576" cy="1825226"/>
        </a:xfrm>
        <a:custGeom>
          <a:avLst/>
          <a:gdLst/>
          <a:ahLst/>
          <a:cxnLst/>
          <a:rect l="0" t="0" r="0" b="0"/>
          <a:pathLst>
            <a:path>
              <a:moveTo>
                <a:pt x="0" y="1825226"/>
              </a:moveTo>
              <a:lnTo>
                <a:pt x="169788" y="1825226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7923365F-E834-4A64-93C4-685FF2482328}" type="sibTrans" cxnId="{3972E95D-2335-468A-BCA4-70524D4BAD2D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7C305804-3E5B-4547-9B1D-D04D42545C3C}">
      <dgm:prSet custT="1"/>
      <dgm:spPr>
        <a:xfrm>
          <a:off x="4433847" y="27065"/>
          <a:ext cx="1697884" cy="517854"/>
        </a:xfrm>
        <a:prstGeom prst="rect">
          <a:avLst/>
        </a:prstGeom>
        <a:solidFill>
          <a:srgbClr val="FF99FF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Великосельский</a:t>
          </a:r>
        </a:p>
      </dgm:t>
    </dgm:pt>
    <dgm:pt modelId="{E0448EA3-6EA8-4D85-A10F-FD2035E7FDB5}" type="parTrans" cxnId="{D885ED2A-5245-4CFF-8220-A24A99E06411}">
      <dgm:prSet/>
      <dgm:spPr>
        <a:xfrm>
          <a:off x="4094270" y="285992"/>
          <a:ext cx="339576" cy="4015497"/>
        </a:xfrm>
        <a:custGeom>
          <a:avLst/>
          <a:gdLst/>
          <a:ahLst/>
          <a:cxnLst/>
          <a:rect l="0" t="0" r="0" b="0"/>
          <a:pathLst>
            <a:path>
              <a:moveTo>
                <a:pt x="0" y="4015497"/>
              </a:moveTo>
              <a:lnTo>
                <a:pt x="169788" y="4015497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E5AFC50F-9D46-4AAE-ADED-164BF4E25056}" type="sibTrans" cxnId="{D885ED2A-5245-4CFF-8220-A24A99E06411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EAE84A33-BFB3-4E39-8318-296A054B9A45}">
      <dgm:prSet custT="1"/>
      <dgm:spPr>
        <a:xfrm>
          <a:off x="4433847" y="757155"/>
          <a:ext cx="1697884" cy="517854"/>
        </a:xfrm>
        <a:prstGeom prst="rect">
          <a:avLst/>
        </a:prstGeom>
        <a:solidFill>
          <a:srgbClr val="FFFF00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Зеленевичский</a:t>
          </a:r>
        </a:p>
      </dgm:t>
    </dgm:pt>
    <dgm:pt modelId="{D296D5D6-F969-442D-8B26-CC3A3FC30168}" type="parTrans" cxnId="{801B5A87-944A-43E2-B7DC-F52D1905140B}">
      <dgm:prSet/>
      <dgm:spPr>
        <a:xfrm>
          <a:off x="4094270" y="1016083"/>
          <a:ext cx="339576" cy="3285406"/>
        </a:xfrm>
        <a:custGeom>
          <a:avLst/>
          <a:gdLst/>
          <a:ahLst/>
          <a:cxnLst/>
          <a:rect l="0" t="0" r="0" b="0"/>
          <a:pathLst>
            <a:path>
              <a:moveTo>
                <a:pt x="0" y="3285406"/>
              </a:moveTo>
              <a:lnTo>
                <a:pt x="169788" y="3285406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AEC4AB42-E712-4EC1-A3F7-98DE8BDE5DD9}" type="sibTrans" cxnId="{801B5A87-944A-43E2-B7DC-F52D1905140B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2B071F9B-5953-43E9-A814-BC591A1C903F}">
      <dgm:prSet custT="1"/>
      <dgm:spPr>
        <a:xfrm>
          <a:off x="4433847" y="1487246"/>
          <a:ext cx="1697884" cy="517854"/>
        </a:xfrm>
        <a:prstGeom prst="rect">
          <a:avLst/>
        </a:prstGeom>
        <a:solidFill>
          <a:srgbClr val="99FF99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Линовский</a:t>
          </a:r>
        </a:p>
      </dgm:t>
    </dgm:pt>
    <dgm:pt modelId="{D462C421-0A0B-4E9B-A05E-680C18CE430B}" type="parTrans" cxnId="{7A419DE1-A7FF-4CE2-8B58-951ECC376142}">
      <dgm:prSet/>
      <dgm:spPr>
        <a:xfrm>
          <a:off x="4094270" y="1746173"/>
          <a:ext cx="339576" cy="2555316"/>
        </a:xfrm>
        <a:custGeom>
          <a:avLst/>
          <a:gdLst/>
          <a:ahLst/>
          <a:cxnLst/>
          <a:rect l="0" t="0" r="0" b="0"/>
          <a:pathLst>
            <a:path>
              <a:moveTo>
                <a:pt x="0" y="2555316"/>
              </a:moveTo>
              <a:lnTo>
                <a:pt x="169788" y="2555316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746446EF-878B-4DC7-91A8-01267243E18A}" type="sibTrans" cxnId="{7A419DE1-A7FF-4CE2-8B58-951ECC376142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84E66B96-02D9-4A90-9AC4-96A0283C865F}">
      <dgm:prSet custT="1"/>
      <dgm:spPr>
        <a:xfrm>
          <a:off x="4433847" y="2947426"/>
          <a:ext cx="1697884" cy="517854"/>
        </a:xfrm>
        <a:prstGeom prst="rect">
          <a:avLst/>
        </a:prstGeom>
        <a:solidFill>
          <a:srgbClr val="00B0F0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Новозасимовичский</a:t>
          </a:r>
        </a:p>
      </dgm:t>
    </dgm:pt>
    <dgm:pt modelId="{AF2299E1-F233-4C35-823B-B9E13951B6EC}" type="parTrans" cxnId="{60FCD6AB-5440-4E0B-B2D4-B08868E42FC2}">
      <dgm:prSet/>
      <dgm:spPr>
        <a:xfrm>
          <a:off x="4094270" y="3206354"/>
          <a:ext cx="339576" cy="1095135"/>
        </a:xfrm>
        <a:custGeom>
          <a:avLst/>
          <a:gdLst/>
          <a:ahLst/>
          <a:cxnLst/>
          <a:rect l="0" t="0" r="0" b="0"/>
          <a:pathLst>
            <a:path>
              <a:moveTo>
                <a:pt x="0" y="1095135"/>
              </a:moveTo>
              <a:lnTo>
                <a:pt x="169788" y="1095135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220725BE-4A50-4C79-98BE-42B7E91EF0F0}" type="sibTrans" cxnId="{60FCD6AB-5440-4E0B-B2D4-B08868E42FC2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586EED8D-B83C-4436-B5F7-B21C8770504B}">
      <dgm:prSet custT="1"/>
      <dgm:spPr>
        <a:xfrm>
          <a:off x="4433847" y="3677517"/>
          <a:ext cx="1697884" cy="517854"/>
        </a:xfrm>
        <a:prstGeom prst="rect">
          <a:avLst/>
        </a:prstGeom>
        <a:solidFill>
          <a:srgbClr val="92D050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Пружанский</a:t>
          </a:r>
        </a:p>
      </dgm:t>
    </dgm:pt>
    <dgm:pt modelId="{CFF5810D-77EE-4004-AB41-EFCC41BA0F04}" type="parTrans" cxnId="{433A9F84-CE7D-46A8-B45C-005B7745235F}">
      <dgm:prSet/>
      <dgm:spPr>
        <a:xfrm>
          <a:off x="4094270" y="3936444"/>
          <a:ext cx="339576" cy="365045"/>
        </a:xfrm>
        <a:custGeom>
          <a:avLst/>
          <a:gdLst/>
          <a:ahLst/>
          <a:cxnLst/>
          <a:rect l="0" t="0" r="0" b="0"/>
          <a:pathLst>
            <a:path>
              <a:moveTo>
                <a:pt x="0" y="365045"/>
              </a:moveTo>
              <a:lnTo>
                <a:pt x="169788" y="365045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B6687981-C92B-4E26-AC60-CED79301848D}" type="sibTrans" cxnId="{433A9F84-CE7D-46A8-B45C-005B7745235F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145F9EC3-928E-4007-9765-FAEC33EC7E8F}">
      <dgm:prSet custT="1"/>
      <dgm:spPr>
        <a:xfrm>
          <a:off x="4433847" y="4407607"/>
          <a:ext cx="1697884" cy="517854"/>
        </a:xfrm>
        <a:prstGeom prst="rect">
          <a:avLst/>
        </a:prstGeom>
        <a:solidFill>
          <a:srgbClr val="D60093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Ружанский</a:t>
          </a:r>
        </a:p>
      </dgm:t>
    </dgm:pt>
    <dgm:pt modelId="{D7775525-A862-4267-A7D1-2ECBF9DD2E04}" type="parTrans" cxnId="{B5913915-368D-49F6-8232-A958337A358C}">
      <dgm:prSet/>
      <dgm:spPr>
        <a:xfrm>
          <a:off x="4094270" y="4301490"/>
          <a:ext cx="339576" cy="3650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365045"/>
              </a:lnTo>
              <a:lnTo>
                <a:pt x="339576" y="365045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22C4C97A-DBB0-48A5-A023-B699EF4AFABC}" type="sibTrans" cxnId="{B5913915-368D-49F6-8232-A958337A358C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DBBEE9AA-B22D-469A-A78D-C908634AA6C8}">
      <dgm:prSet custT="1"/>
      <dgm:spPr>
        <a:xfrm>
          <a:off x="4433847" y="5137698"/>
          <a:ext cx="1697884" cy="517854"/>
        </a:xfrm>
        <a:prstGeom prst="rect">
          <a:avLst/>
        </a:prstGeom>
        <a:solidFill>
          <a:srgbClr val="66FFFF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Сухопольский</a:t>
          </a:r>
        </a:p>
      </dgm:t>
    </dgm:pt>
    <dgm:pt modelId="{75CD8D7D-CF93-4ED3-A4AA-35FC0DCE5D6E}" type="parTrans" cxnId="{7083E46B-CE84-4DA6-B783-9AE066ADF857}">
      <dgm:prSet/>
      <dgm:spPr>
        <a:xfrm>
          <a:off x="4094270" y="4301490"/>
          <a:ext cx="339576" cy="10951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1095135"/>
              </a:lnTo>
              <a:lnTo>
                <a:pt x="339576" y="1095135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4698BA63-7019-482C-9AF6-ADA8DBEEB2B6}" type="sibTrans" cxnId="{7083E46B-CE84-4DA6-B783-9AE066ADF857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62DEB12B-7951-4DA9-AEDB-52943AD70AD3}">
      <dgm:prSet custT="1"/>
      <dgm:spPr>
        <a:xfrm>
          <a:off x="4433847" y="5867788"/>
          <a:ext cx="1697884" cy="517854"/>
        </a:xfrm>
        <a:prstGeom prst="rect">
          <a:avLst/>
        </a:prstGeom>
        <a:solidFill>
          <a:srgbClr val="FF9900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Хоревской</a:t>
          </a:r>
        </a:p>
      </dgm:t>
    </dgm:pt>
    <dgm:pt modelId="{38555FD0-B87B-43AA-BC3C-9FB95AF942D8}" type="parTrans" cxnId="{5CBBFBDF-A0AF-4128-B687-ABB8C92A4CE0}">
      <dgm:prSet/>
      <dgm:spPr>
        <a:xfrm>
          <a:off x="4094270" y="4301490"/>
          <a:ext cx="339576" cy="18252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1825226"/>
              </a:lnTo>
              <a:lnTo>
                <a:pt x="339576" y="1825226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79440411-A887-4333-B5BF-354D350A3547}" type="sibTrans" cxnId="{5CBBFBDF-A0AF-4128-B687-ABB8C92A4CE0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F0DE16A9-60CE-4F1C-BF5D-D4EAEF843CED}">
      <dgm:prSet custT="1"/>
      <dgm:spPr>
        <a:xfrm>
          <a:off x="4433847" y="6597879"/>
          <a:ext cx="1697884" cy="517854"/>
        </a:xfrm>
        <a:prstGeom prst="rect">
          <a:avLst/>
        </a:prstGeom>
        <a:solidFill>
          <a:srgbClr val="00CCFF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Шеневской</a:t>
          </a:r>
        </a:p>
      </dgm:t>
    </dgm:pt>
    <dgm:pt modelId="{694FD11E-F2BF-479C-95A9-DA76FB8FAB56}" type="parTrans" cxnId="{7261BB0B-4506-4894-A6F8-EF3D0BBB29F0}">
      <dgm:prSet/>
      <dgm:spPr>
        <a:xfrm>
          <a:off x="4094270" y="4301490"/>
          <a:ext cx="339576" cy="25553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2555316"/>
              </a:lnTo>
              <a:lnTo>
                <a:pt x="339576" y="2555316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753C2659-AB0F-4A0F-91CD-625417EE11A2}" type="sibTrans" cxnId="{7261BB0B-4506-4894-A6F8-EF3D0BBB29F0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32F58E4D-C8CC-4766-8533-84359E827510}">
      <dgm:prSet custT="1"/>
      <dgm:spPr>
        <a:xfrm>
          <a:off x="4433847" y="7327969"/>
          <a:ext cx="1697884" cy="517854"/>
        </a:xfrm>
        <a:prstGeom prst="rect">
          <a:avLst/>
        </a:prstGeom>
        <a:solidFill>
          <a:srgbClr val="CC99FF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>
          <a:sp3d/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Шерешевский</a:t>
          </a:r>
        </a:p>
      </dgm:t>
    </dgm:pt>
    <dgm:pt modelId="{FE93FCA9-8DE8-43D6-9607-8887855831FE}" type="parTrans" cxnId="{D0D74160-6FD5-42CD-AFD7-91B3FB4E5D46}">
      <dgm:prSet/>
      <dgm:spPr>
        <a:xfrm>
          <a:off x="4094270" y="4301490"/>
          <a:ext cx="339576" cy="32854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3285406"/>
              </a:lnTo>
              <a:lnTo>
                <a:pt x="339576" y="3285406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0E69331B-0008-4BFF-A08D-9CE726799446}" type="sibTrans" cxnId="{D0D74160-6FD5-42CD-AFD7-91B3FB4E5D46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5CDA660F-1B2A-4815-91DB-4398D1541CBD}">
      <dgm:prSet custT="1"/>
      <dgm:spPr>
        <a:xfrm>
          <a:off x="4433847" y="8058059"/>
          <a:ext cx="1697884" cy="517854"/>
        </a:xfrm>
        <a:prstGeom prst="rect">
          <a:avLst/>
        </a:prstGeom>
        <a:solidFill>
          <a:srgbClr val="FF6600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reezing" dir="t"/>
        </a:scene3d>
        <a:sp3d>
          <a:bevelT prst="slope"/>
        </a:sp3d>
      </dgm:spPr>
      <dgm:t>
        <a:bodyPr>
          <a:sp3d>
            <a:bevelB w="44450" h="50800" prst="slope"/>
          </a:sp3d>
        </a:bodyPr>
        <a:lstStyle/>
        <a:p>
          <a:r>
            <a:rPr lang="ru-RU" sz="1400" b="1" i="1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Щерчовский</a:t>
          </a:r>
        </a:p>
      </dgm:t>
    </dgm:pt>
    <dgm:pt modelId="{9C8CF259-D3A7-4E24-B4DD-69E1DEC1F890}" type="parTrans" cxnId="{81B2ABB3-64E1-42C7-A812-D84AE4B043B7}">
      <dgm:prSet/>
      <dgm:spPr>
        <a:xfrm>
          <a:off x="4094270" y="4301490"/>
          <a:ext cx="339576" cy="40154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4015497"/>
              </a:lnTo>
              <a:lnTo>
                <a:pt x="339576" y="4015497"/>
              </a:lnTo>
            </a:path>
          </a:pathLst>
        </a:custGeom>
        <a:noFill/>
        <a:ln w="25400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CCDB1C13-5BF7-4966-8425-23248380974C}" type="sibTrans" cxnId="{81B2ABB3-64E1-42C7-A812-D84AE4B043B7}">
      <dgm:prSet/>
      <dgm:spPr/>
      <dgm:t>
        <a:bodyPr/>
        <a:lstStyle/>
        <a:p>
          <a:endParaRPr lang="ru-RU">
            <a:solidFill>
              <a:schemeClr val="dk1">
                <a:hueOff val="0"/>
                <a:satOff val="0"/>
                <a:lumOff val="0"/>
                <a:alpha val="80000"/>
              </a:schemeClr>
            </a:solidFill>
          </a:endParaRPr>
        </a:p>
      </dgm:t>
    </dgm:pt>
    <dgm:pt modelId="{C281A6E3-E39A-400F-BFF2-8E8E7D228AB5}" type="pres">
      <dgm:prSet presAssocID="{B009FB3F-1661-4916-9AE8-DC08235264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76029BF-0CDA-4F2C-A329-7FDB17E2248A}" type="pres">
      <dgm:prSet presAssocID="{FFB02AF1-1ACD-4F5D-A6D4-2EEB46E410DA}" presName="hierRoot1" presStyleCnt="0">
        <dgm:presLayoutVars>
          <dgm:hierBranch val="init"/>
        </dgm:presLayoutVars>
      </dgm:prSet>
      <dgm:spPr/>
    </dgm:pt>
    <dgm:pt modelId="{6A3CC8A0-F968-45AE-A908-66B613E474A4}" type="pres">
      <dgm:prSet presAssocID="{FFB02AF1-1ACD-4F5D-A6D4-2EEB46E410DA}" presName="rootComposite1" presStyleCnt="0"/>
      <dgm:spPr/>
    </dgm:pt>
    <dgm:pt modelId="{B28A6498-7421-4369-A8C7-1CEBA3B053D2}" type="pres">
      <dgm:prSet presAssocID="{FFB02AF1-1ACD-4F5D-A6D4-2EEB46E410DA}" presName="rootText1" presStyleLbl="node0" presStyleIdx="0" presStyleCnt="1" custScaleX="320772" custScaleY="645933" custLinFactNeighborX="-22168" custLinFactNeighborY="-7782">
        <dgm:presLayoutVars>
          <dgm:chPref val="3"/>
        </dgm:presLayoutVars>
      </dgm:prSet>
      <dgm:spPr/>
    </dgm:pt>
    <dgm:pt modelId="{1726EDC6-9EDF-4BA0-913A-1281FBDB3221}" type="pres">
      <dgm:prSet presAssocID="{FFB02AF1-1ACD-4F5D-A6D4-2EEB46E410DA}" presName="rootConnector1" presStyleLbl="node1" presStyleIdx="0" presStyleCnt="0"/>
      <dgm:spPr/>
    </dgm:pt>
    <dgm:pt modelId="{08E5DE71-8297-41E4-9A1D-26429AC388AD}" type="pres">
      <dgm:prSet presAssocID="{FFB02AF1-1ACD-4F5D-A6D4-2EEB46E410DA}" presName="hierChild2" presStyleCnt="0"/>
      <dgm:spPr/>
    </dgm:pt>
    <dgm:pt modelId="{E565CD79-58E4-4768-993D-716567E41FF8}" type="pres">
      <dgm:prSet presAssocID="{A69F8697-FB03-45B4-B4DA-D156F76664E2}" presName="Name64" presStyleLbl="parChTrans1D2" presStyleIdx="0" presStyleCnt="2"/>
      <dgm:spPr/>
    </dgm:pt>
    <dgm:pt modelId="{38300ACE-A9E1-4237-8BF3-48F1A1B1850B}" type="pres">
      <dgm:prSet presAssocID="{82B6C29E-D68A-45F7-9F6E-C4B20FFDF858}" presName="hierRoot2" presStyleCnt="0">
        <dgm:presLayoutVars>
          <dgm:hierBranch val="init"/>
        </dgm:presLayoutVars>
      </dgm:prSet>
      <dgm:spPr/>
    </dgm:pt>
    <dgm:pt modelId="{E5F6266B-A273-4DA9-86DE-F6836AEE9C7D}" type="pres">
      <dgm:prSet presAssocID="{82B6C29E-D68A-45F7-9F6E-C4B20FFDF858}" presName="rootComposite" presStyleCnt="0"/>
      <dgm:spPr/>
    </dgm:pt>
    <dgm:pt modelId="{979DF160-5D3C-495E-8973-A3C9D94BD6A4}" type="pres">
      <dgm:prSet presAssocID="{82B6C29E-D68A-45F7-9F6E-C4B20FFDF858}" presName="rootText" presStyleLbl="node2" presStyleIdx="0" presStyleCnt="2" custScaleX="106875" custScaleY="325764" custLinFactNeighborX="-19859" custLinFactNeighborY="-2421">
        <dgm:presLayoutVars>
          <dgm:chPref val="3"/>
        </dgm:presLayoutVars>
      </dgm:prSet>
      <dgm:spPr/>
    </dgm:pt>
    <dgm:pt modelId="{116B2D68-351D-4701-A493-3CFC393E7A50}" type="pres">
      <dgm:prSet presAssocID="{82B6C29E-D68A-45F7-9F6E-C4B20FFDF858}" presName="rootConnector" presStyleLbl="node2" presStyleIdx="0" presStyleCnt="2"/>
      <dgm:spPr/>
    </dgm:pt>
    <dgm:pt modelId="{EA486726-3F71-48CA-A248-DB0132E99B9C}" type="pres">
      <dgm:prSet presAssocID="{82B6C29E-D68A-45F7-9F6E-C4B20FFDF858}" presName="hierChild4" presStyleCnt="0"/>
      <dgm:spPr/>
    </dgm:pt>
    <dgm:pt modelId="{40F0084B-E42D-497B-BE14-8EC74DEABD0F}" type="pres">
      <dgm:prSet presAssocID="{82B6C29E-D68A-45F7-9F6E-C4B20FFDF858}" presName="hierChild5" presStyleCnt="0"/>
      <dgm:spPr/>
    </dgm:pt>
    <dgm:pt modelId="{6C3744AB-FD63-4675-9E48-1F20144209DC}" type="pres">
      <dgm:prSet presAssocID="{3FD42A42-C3FA-4082-8CE4-20562331E1F1}" presName="Name64" presStyleLbl="parChTrans1D2" presStyleIdx="1" presStyleCnt="2"/>
      <dgm:spPr/>
    </dgm:pt>
    <dgm:pt modelId="{9D6E24CB-C95D-4C07-8500-9B310B4AF3A7}" type="pres">
      <dgm:prSet presAssocID="{23768783-7670-4DCC-ADC9-B6A237D9DC31}" presName="hierRoot2" presStyleCnt="0">
        <dgm:presLayoutVars>
          <dgm:hierBranch val="init"/>
        </dgm:presLayoutVars>
      </dgm:prSet>
      <dgm:spPr/>
    </dgm:pt>
    <dgm:pt modelId="{A6E89749-0676-499D-8478-B230A8777C1C}" type="pres">
      <dgm:prSet presAssocID="{23768783-7670-4DCC-ADC9-B6A237D9DC31}" presName="rootComposite" presStyleCnt="0"/>
      <dgm:spPr/>
    </dgm:pt>
    <dgm:pt modelId="{C8B156EA-ADE0-419E-AB18-02E75A6A42CB}" type="pres">
      <dgm:prSet presAssocID="{23768783-7670-4DCC-ADC9-B6A237D9DC31}" presName="rootText" presStyleLbl="node2" presStyleIdx="1" presStyleCnt="2" custScaleY="367624" custLinFactNeighborX="-16421" custLinFactNeighborY="43550">
        <dgm:presLayoutVars>
          <dgm:chPref val="3"/>
        </dgm:presLayoutVars>
      </dgm:prSet>
      <dgm:spPr/>
    </dgm:pt>
    <dgm:pt modelId="{B6E0A19E-0678-4246-95F6-788A644063C8}" type="pres">
      <dgm:prSet presAssocID="{23768783-7670-4DCC-ADC9-B6A237D9DC31}" presName="rootConnector" presStyleLbl="node2" presStyleIdx="1" presStyleCnt="2"/>
      <dgm:spPr/>
    </dgm:pt>
    <dgm:pt modelId="{0034AB42-0908-4693-9B56-4256B672F07F}" type="pres">
      <dgm:prSet presAssocID="{23768783-7670-4DCC-ADC9-B6A237D9DC31}" presName="hierChild4" presStyleCnt="0"/>
      <dgm:spPr/>
    </dgm:pt>
    <dgm:pt modelId="{209D49E8-D09E-4A85-89A3-6C57FCB5CF31}" type="pres">
      <dgm:prSet presAssocID="{E0448EA3-6EA8-4D85-A10F-FD2035E7FDB5}" presName="Name64" presStyleLbl="parChTrans1D3" presStyleIdx="0" presStyleCnt="12"/>
      <dgm:spPr/>
    </dgm:pt>
    <dgm:pt modelId="{2A1BBF90-07A7-4E5A-BEC3-458F1CE246C8}" type="pres">
      <dgm:prSet presAssocID="{7C305804-3E5B-4547-9B1D-D04D42545C3C}" presName="hierRoot2" presStyleCnt="0">
        <dgm:presLayoutVars>
          <dgm:hierBranch val="init"/>
        </dgm:presLayoutVars>
      </dgm:prSet>
      <dgm:spPr/>
    </dgm:pt>
    <dgm:pt modelId="{391EAEC1-B9CD-401D-AE79-A1B5EC328547}" type="pres">
      <dgm:prSet presAssocID="{7C305804-3E5B-4547-9B1D-D04D42545C3C}" presName="rootComposite" presStyleCnt="0"/>
      <dgm:spPr/>
    </dgm:pt>
    <dgm:pt modelId="{99EA0A1A-6083-4AE6-9F60-FF6015B59E1A}" type="pres">
      <dgm:prSet presAssocID="{7C305804-3E5B-4547-9B1D-D04D42545C3C}" presName="rootText" presStyleLbl="node3" presStyleIdx="0" presStyleCnt="12" custScaleX="129359" custLinFactNeighborX="-11069" custLinFactNeighborY="8468">
        <dgm:presLayoutVars>
          <dgm:chPref val="3"/>
        </dgm:presLayoutVars>
      </dgm:prSet>
      <dgm:spPr/>
    </dgm:pt>
    <dgm:pt modelId="{529DFB9E-B87D-4BFC-AEBD-3EB13EA0B98F}" type="pres">
      <dgm:prSet presAssocID="{7C305804-3E5B-4547-9B1D-D04D42545C3C}" presName="rootConnector" presStyleLbl="node3" presStyleIdx="0" presStyleCnt="12"/>
      <dgm:spPr/>
    </dgm:pt>
    <dgm:pt modelId="{A9555525-49AA-4B55-A994-C1D8F3A3D121}" type="pres">
      <dgm:prSet presAssocID="{7C305804-3E5B-4547-9B1D-D04D42545C3C}" presName="hierChild4" presStyleCnt="0"/>
      <dgm:spPr/>
    </dgm:pt>
    <dgm:pt modelId="{1ECF1A46-FA82-48E5-B6A9-BE20FE2065C8}" type="pres">
      <dgm:prSet presAssocID="{7C305804-3E5B-4547-9B1D-D04D42545C3C}" presName="hierChild5" presStyleCnt="0"/>
      <dgm:spPr/>
    </dgm:pt>
    <dgm:pt modelId="{32DA1396-B95B-4E76-A813-EFE6CB257866}" type="pres">
      <dgm:prSet presAssocID="{D296D5D6-F969-442D-8B26-CC3A3FC30168}" presName="Name64" presStyleLbl="parChTrans1D3" presStyleIdx="1" presStyleCnt="12"/>
      <dgm:spPr/>
    </dgm:pt>
    <dgm:pt modelId="{53B90E2F-EA36-4930-9EBB-0F6D32576E9A}" type="pres">
      <dgm:prSet presAssocID="{EAE84A33-BFB3-4E39-8318-296A054B9A45}" presName="hierRoot2" presStyleCnt="0">
        <dgm:presLayoutVars>
          <dgm:hierBranch val="init"/>
        </dgm:presLayoutVars>
      </dgm:prSet>
      <dgm:spPr/>
    </dgm:pt>
    <dgm:pt modelId="{3A681B70-7F8E-45EF-AFAC-3FE46C3752D5}" type="pres">
      <dgm:prSet presAssocID="{EAE84A33-BFB3-4E39-8318-296A054B9A45}" presName="rootComposite" presStyleCnt="0"/>
      <dgm:spPr/>
    </dgm:pt>
    <dgm:pt modelId="{437DAD72-B3E8-4C0A-9636-A3C9077AE866}" type="pres">
      <dgm:prSet presAssocID="{EAE84A33-BFB3-4E39-8318-296A054B9A45}" presName="rootText" presStyleLbl="node3" presStyleIdx="1" presStyleCnt="12" custScaleX="129359" custLinFactNeighborX="-11069" custLinFactNeighborY="9308">
        <dgm:presLayoutVars>
          <dgm:chPref val="3"/>
        </dgm:presLayoutVars>
      </dgm:prSet>
      <dgm:spPr/>
    </dgm:pt>
    <dgm:pt modelId="{59C47185-0C30-45B8-B6A3-ED30EB0E6B2F}" type="pres">
      <dgm:prSet presAssocID="{EAE84A33-BFB3-4E39-8318-296A054B9A45}" presName="rootConnector" presStyleLbl="node3" presStyleIdx="1" presStyleCnt="12"/>
      <dgm:spPr/>
    </dgm:pt>
    <dgm:pt modelId="{E2728B67-F0C8-4C66-8196-0658DC42C494}" type="pres">
      <dgm:prSet presAssocID="{EAE84A33-BFB3-4E39-8318-296A054B9A45}" presName="hierChild4" presStyleCnt="0"/>
      <dgm:spPr/>
    </dgm:pt>
    <dgm:pt modelId="{7B30D99D-CD9C-4254-A161-0B75DF467D0B}" type="pres">
      <dgm:prSet presAssocID="{EAE84A33-BFB3-4E39-8318-296A054B9A45}" presName="hierChild5" presStyleCnt="0"/>
      <dgm:spPr/>
    </dgm:pt>
    <dgm:pt modelId="{56F9009F-7467-4DB2-80D6-65EEC47D59A3}" type="pres">
      <dgm:prSet presAssocID="{D462C421-0A0B-4E9B-A05E-680C18CE430B}" presName="Name64" presStyleLbl="parChTrans1D3" presStyleIdx="2" presStyleCnt="12"/>
      <dgm:spPr/>
    </dgm:pt>
    <dgm:pt modelId="{B8C17449-A79C-43C2-A1EB-64D6739E7F47}" type="pres">
      <dgm:prSet presAssocID="{2B071F9B-5953-43E9-A814-BC591A1C903F}" presName="hierRoot2" presStyleCnt="0">
        <dgm:presLayoutVars>
          <dgm:hierBranch val="init"/>
        </dgm:presLayoutVars>
      </dgm:prSet>
      <dgm:spPr/>
    </dgm:pt>
    <dgm:pt modelId="{18E65DD1-815F-45D8-B0E7-9CB4AB77E747}" type="pres">
      <dgm:prSet presAssocID="{2B071F9B-5953-43E9-A814-BC591A1C903F}" presName="rootComposite" presStyleCnt="0"/>
      <dgm:spPr/>
    </dgm:pt>
    <dgm:pt modelId="{00BA40A5-48A7-46FF-8DA7-59B0708DD9D3}" type="pres">
      <dgm:prSet presAssocID="{2B071F9B-5953-43E9-A814-BC591A1C903F}" presName="rootText" presStyleLbl="node3" presStyleIdx="2" presStyleCnt="12" custScaleX="129359" custLinFactNeighborX="-11069" custLinFactNeighborY="9308">
        <dgm:presLayoutVars>
          <dgm:chPref val="3"/>
        </dgm:presLayoutVars>
      </dgm:prSet>
      <dgm:spPr/>
    </dgm:pt>
    <dgm:pt modelId="{7EAA8B81-8D68-4FC9-BEB5-A27467A6E08A}" type="pres">
      <dgm:prSet presAssocID="{2B071F9B-5953-43E9-A814-BC591A1C903F}" presName="rootConnector" presStyleLbl="node3" presStyleIdx="2" presStyleCnt="12"/>
      <dgm:spPr/>
    </dgm:pt>
    <dgm:pt modelId="{229BB32E-ED0D-41BF-83D6-5A50ED045680}" type="pres">
      <dgm:prSet presAssocID="{2B071F9B-5953-43E9-A814-BC591A1C903F}" presName="hierChild4" presStyleCnt="0"/>
      <dgm:spPr/>
    </dgm:pt>
    <dgm:pt modelId="{21F7DB4D-17C9-47D5-A3DB-B4DA80EF888B}" type="pres">
      <dgm:prSet presAssocID="{2B071F9B-5953-43E9-A814-BC591A1C903F}" presName="hierChild5" presStyleCnt="0"/>
      <dgm:spPr/>
    </dgm:pt>
    <dgm:pt modelId="{ED03712E-6842-45E6-917B-D0F0AF885515}" type="pres">
      <dgm:prSet presAssocID="{43AFA767-633B-4B04-B9AD-01581B897D4F}" presName="Name64" presStyleLbl="parChTrans1D3" presStyleIdx="3" presStyleCnt="12"/>
      <dgm:spPr/>
    </dgm:pt>
    <dgm:pt modelId="{04B19D96-DAB9-4995-BE15-FB4F7C924B0B}" type="pres">
      <dgm:prSet presAssocID="{724AADDE-4652-4F41-A9BB-65D0B84691A5}" presName="hierRoot2" presStyleCnt="0">
        <dgm:presLayoutVars>
          <dgm:hierBranch val="init"/>
        </dgm:presLayoutVars>
      </dgm:prSet>
      <dgm:spPr/>
    </dgm:pt>
    <dgm:pt modelId="{9399ED5E-CBFD-4392-B9F1-2C96F46FBE76}" type="pres">
      <dgm:prSet presAssocID="{724AADDE-4652-4F41-A9BB-65D0B84691A5}" presName="rootComposite" presStyleCnt="0"/>
      <dgm:spPr/>
    </dgm:pt>
    <dgm:pt modelId="{8B766186-3197-4575-9A23-B83AEA69DC28}" type="pres">
      <dgm:prSet presAssocID="{724AADDE-4652-4F41-A9BB-65D0B84691A5}" presName="rootText" presStyleLbl="node3" presStyleIdx="3" presStyleCnt="12" custScaleX="129359" custLinFactNeighborX="-11069" custLinFactNeighborY="9308">
        <dgm:presLayoutVars>
          <dgm:chPref val="3"/>
        </dgm:presLayoutVars>
      </dgm:prSet>
      <dgm:spPr/>
    </dgm:pt>
    <dgm:pt modelId="{60CCDBD8-3BBA-412F-A0B0-FE7823DDF871}" type="pres">
      <dgm:prSet presAssocID="{724AADDE-4652-4F41-A9BB-65D0B84691A5}" presName="rootConnector" presStyleLbl="node3" presStyleIdx="3" presStyleCnt="12"/>
      <dgm:spPr/>
    </dgm:pt>
    <dgm:pt modelId="{5849C783-1F4C-4536-A83A-6ADFB83350BE}" type="pres">
      <dgm:prSet presAssocID="{724AADDE-4652-4F41-A9BB-65D0B84691A5}" presName="hierChild4" presStyleCnt="0"/>
      <dgm:spPr/>
    </dgm:pt>
    <dgm:pt modelId="{1E469655-92CD-4EFB-BD27-C987D2FA4657}" type="pres">
      <dgm:prSet presAssocID="{724AADDE-4652-4F41-A9BB-65D0B84691A5}" presName="hierChild5" presStyleCnt="0"/>
      <dgm:spPr/>
    </dgm:pt>
    <dgm:pt modelId="{7CD90DB9-F700-4090-AAC0-4E81FD52B943}" type="pres">
      <dgm:prSet presAssocID="{AF2299E1-F233-4C35-823B-B9E13951B6EC}" presName="Name64" presStyleLbl="parChTrans1D3" presStyleIdx="4" presStyleCnt="12"/>
      <dgm:spPr/>
    </dgm:pt>
    <dgm:pt modelId="{A21FF5B0-1423-43F0-8ABA-DED606E4BF04}" type="pres">
      <dgm:prSet presAssocID="{84E66B96-02D9-4A90-9AC4-96A0283C865F}" presName="hierRoot2" presStyleCnt="0">
        <dgm:presLayoutVars>
          <dgm:hierBranch val="init"/>
        </dgm:presLayoutVars>
      </dgm:prSet>
      <dgm:spPr/>
    </dgm:pt>
    <dgm:pt modelId="{2888CEA4-F894-4C7F-9B8D-AFB3BDE79BEA}" type="pres">
      <dgm:prSet presAssocID="{84E66B96-02D9-4A90-9AC4-96A0283C865F}" presName="rootComposite" presStyleCnt="0"/>
      <dgm:spPr/>
    </dgm:pt>
    <dgm:pt modelId="{8BD76FAF-4E50-4B93-9228-6B5BBC845D9F}" type="pres">
      <dgm:prSet presAssocID="{84E66B96-02D9-4A90-9AC4-96A0283C865F}" presName="rootText" presStyleLbl="node3" presStyleIdx="4" presStyleCnt="12" custScaleX="129359" custLinFactNeighborX="-11069" custLinFactNeighborY="9308">
        <dgm:presLayoutVars>
          <dgm:chPref val="3"/>
        </dgm:presLayoutVars>
      </dgm:prSet>
      <dgm:spPr/>
    </dgm:pt>
    <dgm:pt modelId="{C0E850CA-687B-4B36-86EA-15F2E7553B3D}" type="pres">
      <dgm:prSet presAssocID="{84E66B96-02D9-4A90-9AC4-96A0283C865F}" presName="rootConnector" presStyleLbl="node3" presStyleIdx="4" presStyleCnt="12"/>
      <dgm:spPr/>
    </dgm:pt>
    <dgm:pt modelId="{42637589-3F5A-4A54-A5EB-4E0CC559B2E2}" type="pres">
      <dgm:prSet presAssocID="{84E66B96-02D9-4A90-9AC4-96A0283C865F}" presName="hierChild4" presStyleCnt="0"/>
      <dgm:spPr/>
    </dgm:pt>
    <dgm:pt modelId="{1A12479A-D51F-473A-9EF0-AA3D50EA277F}" type="pres">
      <dgm:prSet presAssocID="{84E66B96-02D9-4A90-9AC4-96A0283C865F}" presName="hierChild5" presStyleCnt="0"/>
      <dgm:spPr/>
    </dgm:pt>
    <dgm:pt modelId="{196C9283-7558-49B5-98CB-3D8CE3E7118A}" type="pres">
      <dgm:prSet presAssocID="{CFF5810D-77EE-4004-AB41-EFCC41BA0F04}" presName="Name64" presStyleLbl="parChTrans1D3" presStyleIdx="5" presStyleCnt="12"/>
      <dgm:spPr/>
    </dgm:pt>
    <dgm:pt modelId="{DC210527-446F-4933-A4E3-1C090F296E39}" type="pres">
      <dgm:prSet presAssocID="{586EED8D-B83C-4436-B5F7-B21C8770504B}" presName="hierRoot2" presStyleCnt="0">
        <dgm:presLayoutVars>
          <dgm:hierBranch val="init"/>
        </dgm:presLayoutVars>
      </dgm:prSet>
      <dgm:spPr/>
    </dgm:pt>
    <dgm:pt modelId="{BAF54F08-6DE8-43FB-9CD3-3417FF491BEB}" type="pres">
      <dgm:prSet presAssocID="{586EED8D-B83C-4436-B5F7-B21C8770504B}" presName="rootComposite" presStyleCnt="0"/>
      <dgm:spPr/>
    </dgm:pt>
    <dgm:pt modelId="{547CFD1A-BD92-4D1C-BF1D-35CFBF4D6F2B}" type="pres">
      <dgm:prSet presAssocID="{586EED8D-B83C-4436-B5F7-B21C8770504B}" presName="rootText" presStyleLbl="node3" presStyleIdx="5" presStyleCnt="12" custScaleX="129359" custLinFactNeighborX="-11069" custLinFactNeighborY="9308">
        <dgm:presLayoutVars>
          <dgm:chPref val="3"/>
        </dgm:presLayoutVars>
      </dgm:prSet>
      <dgm:spPr/>
    </dgm:pt>
    <dgm:pt modelId="{417F5D6B-C520-47F0-BE5F-FA6B40519A99}" type="pres">
      <dgm:prSet presAssocID="{586EED8D-B83C-4436-B5F7-B21C8770504B}" presName="rootConnector" presStyleLbl="node3" presStyleIdx="5" presStyleCnt="12"/>
      <dgm:spPr/>
    </dgm:pt>
    <dgm:pt modelId="{45DA77A6-EF46-41B5-B41A-BCB4F0E14AD6}" type="pres">
      <dgm:prSet presAssocID="{586EED8D-B83C-4436-B5F7-B21C8770504B}" presName="hierChild4" presStyleCnt="0"/>
      <dgm:spPr/>
    </dgm:pt>
    <dgm:pt modelId="{6DCFD962-9446-4D96-9423-894433E63C1A}" type="pres">
      <dgm:prSet presAssocID="{586EED8D-B83C-4436-B5F7-B21C8770504B}" presName="hierChild5" presStyleCnt="0"/>
      <dgm:spPr/>
    </dgm:pt>
    <dgm:pt modelId="{319008AB-64F3-4407-A6A2-5077DF80B914}" type="pres">
      <dgm:prSet presAssocID="{D7775525-A862-4267-A7D1-2ECBF9DD2E04}" presName="Name64" presStyleLbl="parChTrans1D3" presStyleIdx="6" presStyleCnt="12"/>
      <dgm:spPr/>
    </dgm:pt>
    <dgm:pt modelId="{6ACE7BF4-CFF1-4553-B4BF-186270B9FAA4}" type="pres">
      <dgm:prSet presAssocID="{145F9EC3-928E-4007-9765-FAEC33EC7E8F}" presName="hierRoot2" presStyleCnt="0">
        <dgm:presLayoutVars>
          <dgm:hierBranch val="init"/>
        </dgm:presLayoutVars>
      </dgm:prSet>
      <dgm:spPr/>
    </dgm:pt>
    <dgm:pt modelId="{6BA9F0B2-4AA1-4017-8717-B3FF15A414F9}" type="pres">
      <dgm:prSet presAssocID="{145F9EC3-928E-4007-9765-FAEC33EC7E8F}" presName="rootComposite" presStyleCnt="0"/>
      <dgm:spPr/>
    </dgm:pt>
    <dgm:pt modelId="{567D4F1E-61B4-4D8D-9BAE-BB306375F4F7}" type="pres">
      <dgm:prSet presAssocID="{145F9EC3-928E-4007-9765-FAEC33EC7E8F}" presName="rootText" presStyleLbl="node3" presStyleIdx="6" presStyleCnt="12" custScaleX="129359" custLinFactNeighborX="-11069" custLinFactNeighborY="9308">
        <dgm:presLayoutVars>
          <dgm:chPref val="3"/>
        </dgm:presLayoutVars>
      </dgm:prSet>
      <dgm:spPr/>
    </dgm:pt>
    <dgm:pt modelId="{A5479A7B-B906-488A-BE19-D7F5F245B4AF}" type="pres">
      <dgm:prSet presAssocID="{145F9EC3-928E-4007-9765-FAEC33EC7E8F}" presName="rootConnector" presStyleLbl="node3" presStyleIdx="6" presStyleCnt="12"/>
      <dgm:spPr/>
    </dgm:pt>
    <dgm:pt modelId="{99162526-5B1D-4A6C-BB1B-97E6755B4C79}" type="pres">
      <dgm:prSet presAssocID="{145F9EC3-928E-4007-9765-FAEC33EC7E8F}" presName="hierChild4" presStyleCnt="0"/>
      <dgm:spPr/>
    </dgm:pt>
    <dgm:pt modelId="{1AC21957-A333-4E64-9241-787A24B57767}" type="pres">
      <dgm:prSet presAssocID="{145F9EC3-928E-4007-9765-FAEC33EC7E8F}" presName="hierChild5" presStyleCnt="0"/>
      <dgm:spPr/>
    </dgm:pt>
    <dgm:pt modelId="{7364070C-8817-4F5B-8A47-0B9BE604E68C}" type="pres">
      <dgm:prSet presAssocID="{75CD8D7D-CF93-4ED3-A4AA-35FC0DCE5D6E}" presName="Name64" presStyleLbl="parChTrans1D3" presStyleIdx="7" presStyleCnt="12"/>
      <dgm:spPr/>
    </dgm:pt>
    <dgm:pt modelId="{5F20802F-1B5D-48FD-ABD4-7C434C17BBE7}" type="pres">
      <dgm:prSet presAssocID="{DBBEE9AA-B22D-469A-A78D-C908634AA6C8}" presName="hierRoot2" presStyleCnt="0">
        <dgm:presLayoutVars>
          <dgm:hierBranch val="init"/>
        </dgm:presLayoutVars>
      </dgm:prSet>
      <dgm:spPr/>
    </dgm:pt>
    <dgm:pt modelId="{3FE3CE57-31BC-45B3-86F2-384853C53C9C}" type="pres">
      <dgm:prSet presAssocID="{DBBEE9AA-B22D-469A-A78D-C908634AA6C8}" presName="rootComposite" presStyleCnt="0"/>
      <dgm:spPr/>
    </dgm:pt>
    <dgm:pt modelId="{9D5596FE-E459-4ACD-B4B4-D78F06226B09}" type="pres">
      <dgm:prSet presAssocID="{DBBEE9AA-B22D-469A-A78D-C908634AA6C8}" presName="rootText" presStyleLbl="node3" presStyleIdx="7" presStyleCnt="12" custScaleX="129359" custLinFactNeighborX="-11069" custLinFactNeighborY="9308">
        <dgm:presLayoutVars>
          <dgm:chPref val="3"/>
        </dgm:presLayoutVars>
      </dgm:prSet>
      <dgm:spPr/>
    </dgm:pt>
    <dgm:pt modelId="{37B231FF-782D-4BA8-9226-B0B9EE39E416}" type="pres">
      <dgm:prSet presAssocID="{DBBEE9AA-B22D-469A-A78D-C908634AA6C8}" presName="rootConnector" presStyleLbl="node3" presStyleIdx="7" presStyleCnt="12"/>
      <dgm:spPr/>
    </dgm:pt>
    <dgm:pt modelId="{CEAF5D99-3808-469C-84E8-08A92625B5AF}" type="pres">
      <dgm:prSet presAssocID="{DBBEE9AA-B22D-469A-A78D-C908634AA6C8}" presName="hierChild4" presStyleCnt="0"/>
      <dgm:spPr/>
    </dgm:pt>
    <dgm:pt modelId="{87C6ACA0-1F9A-48A7-B4DC-427012509D6E}" type="pres">
      <dgm:prSet presAssocID="{DBBEE9AA-B22D-469A-A78D-C908634AA6C8}" presName="hierChild5" presStyleCnt="0"/>
      <dgm:spPr/>
    </dgm:pt>
    <dgm:pt modelId="{57480E90-1C4C-4C4A-A026-D9BAA83C191C}" type="pres">
      <dgm:prSet presAssocID="{38555FD0-B87B-43AA-BC3C-9FB95AF942D8}" presName="Name64" presStyleLbl="parChTrans1D3" presStyleIdx="8" presStyleCnt="12"/>
      <dgm:spPr/>
    </dgm:pt>
    <dgm:pt modelId="{69B7D6A2-3087-49C3-AC23-DFF78A6C0CD6}" type="pres">
      <dgm:prSet presAssocID="{62DEB12B-7951-4DA9-AEDB-52943AD70AD3}" presName="hierRoot2" presStyleCnt="0">
        <dgm:presLayoutVars>
          <dgm:hierBranch val="init"/>
        </dgm:presLayoutVars>
      </dgm:prSet>
      <dgm:spPr/>
    </dgm:pt>
    <dgm:pt modelId="{A309437D-1C5F-4E4B-B232-22F5D8D695E3}" type="pres">
      <dgm:prSet presAssocID="{62DEB12B-7951-4DA9-AEDB-52943AD70AD3}" presName="rootComposite" presStyleCnt="0"/>
      <dgm:spPr/>
    </dgm:pt>
    <dgm:pt modelId="{6FB0F370-4D27-45F7-859E-FE642BC1E577}" type="pres">
      <dgm:prSet presAssocID="{62DEB12B-7951-4DA9-AEDB-52943AD70AD3}" presName="rootText" presStyleLbl="node3" presStyleIdx="8" presStyleCnt="12" custScaleX="129359" custLinFactNeighborX="-11069" custLinFactNeighborY="9308">
        <dgm:presLayoutVars>
          <dgm:chPref val="3"/>
        </dgm:presLayoutVars>
      </dgm:prSet>
      <dgm:spPr/>
    </dgm:pt>
    <dgm:pt modelId="{3CF31D66-6AF7-4583-90C5-22F2BD9EFA34}" type="pres">
      <dgm:prSet presAssocID="{62DEB12B-7951-4DA9-AEDB-52943AD70AD3}" presName="rootConnector" presStyleLbl="node3" presStyleIdx="8" presStyleCnt="12"/>
      <dgm:spPr/>
    </dgm:pt>
    <dgm:pt modelId="{9B5EEC78-EF1D-43F7-8755-8E3AE31989A3}" type="pres">
      <dgm:prSet presAssocID="{62DEB12B-7951-4DA9-AEDB-52943AD70AD3}" presName="hierChild4" presStyleCnt="0"/>
      <dgm:spPr/>
    </dgm:pt>
    <dgm:pt modelId="{6A3D4ADB-EB7C-48AB-865E-3FCA42C6777E}" type="pres">
      <dgm:prSet presAssocID="{62DEB12B-7951-4DA9-AEDB-52943AD70AD3}" presName="hierChild5" presStyleCnt="0"/>
      <dgm:spPr/>
    </dgm:pt>
    <dgm:pt modelId="{05592CA1-7C84-45E9-8F12-A7BE48D58FFF}" type="pres">
      <dgm:prSet presAssocID="{694FD11E-F2BF-479C-95A9-DA76FB8FAB56}" presName="Name64" presStyleLbl="parChTrans1D3" presStyleIdx="9" presStyleCnt="12"/>
      <dgm:spPr/>
    </dgm:pt>
    <dgm:pt modelId="{57A178ED-9B2D-4941-B531-F22165487EB2}" type="pres">
      <dgm:prSet presAssocID="{F0DE16A9-60CE-4F1C-BF5D-D4EAEF843CED}" presName="hierRoot2" presStyleCnt="0">
        <dgm:presLayoutVars>
          <dgm:hierBranch val="init"/>
        </dgm:presLayoutVars>
      </dgm:prSet>
      <dgm:spPr/>
    </dgm:pt>
    <dgm:pt modelId="{DD5842F8-ABD4-40C1-96A8-1B14B7DD4608}" type="pres">
      <dgm:prSet presAssocID="{F0DE16A9-60CE-4F1C-BF5D-D4EAEF843CED}" presName="rootComposite" presStyleCnt="0"/>
      <dgm:spPr/>
    </dgm:pt>
    <dgm:pt modelId="{D45FEEC5-2A3C-4CE4-8E28-0E5E824D7500}" type="pres">
      <dgm:prSet presAssocID="{F0DE16A9-60CE-4F1C-BF5D-D4EAEF843CED}" presName="rootText" presStyleLbl="node3" presStyleIdx="9" presStyleCnt="12" custScaleX="129359" custLinFactNeighborX="-11069" custLinFactNeighborY="9308">
        <dgm:presLayoutVars>
          <dgm:chPref val="3"/>
        </dgm:presLayoutVars>
      </dgm:prSet>
      <dgm:spPr/>
    </dgm:pt>
    <dgm:pt modelId="{1A588E66-B100-4A4C-BAB0-EA2432519C77}" type="pres">
      <dgm:prSet presAssocID="{F0DE16A9-60CE-4F1C-BF5D-D4EAEF843CED}" presName="rootConnector" presStyleLbl="node3" presStyleIdx="9" presStyleCnt="12"/>
      <dgm:spPr/>
    </dgm:pt>
    <dgm:pt modelId="{A688D572-AE77-4B0C-B158-7E21F516D63F}" type="pres">
      <dgm:prSet presAssocID="{F0DE16A9-60CE-4F1C-BF5D-D4EAEF843CED}" presName="hierChild4" presStyleCnt="0"/>
      <dgm:spPr/>
    </dgm:pt>
    <dgm:pt modelId="{F9F8DDFC-A24E-4855-B28D-B25D74F5256C}" type="pres">
      <dgm:prSet presAssocID="{F0DE16A9-60CE-4F1C-BF5D-D4EAEF843CED}" presName="hierChild5" presStyleCnt="0"/>
      <dgm:spPr/>
    </dgm:pt>
    <dgm:pt modelId="{CE356C35-C986-4088-A361-550547DB0B3B}" type="pres">
      <dgm:prSet presAssocID="{FE93FCA9-8DE8-43D6-9607-8887855831FE}" presName="Name64" presStyleLbl="parChTrans1D3" presStyleIdx="10" presStyleCnt="12"/>
      <dgm:spPr/>
    </dgm:pt>
    <dgm:pt modelId="{AABC103B-99E1-4E97-96E8-EA605CBADB9F}" type="pres">
      <dgm:prSet presAssocID="{32F58E4D-C8CC-4766-8533-84359E827510}" presName="hierRoot2" presStyleCnt="0">
        <dgm:presLayoutVars>
          <dgm:hierBranch val="init"/>
        </dgm:presLayoutVars>
      </dgm:prSet>
      <dgm:spPr/>
    </dgm:pt>
    <dgm:pt modelId="{0A7CDA19-4519-4FE0-81E2-56A1FA978516}" type="pres">
      <dgm:prSet presAssocID="{32F58E4D-C8CC-4766-8533-84359E827510}" presName="rootComposite" presStyleCnt="0"/>
      <dgm:spPr/>
    </dgm:pt>
    <dgm:pt modelId="{5071C859-C199-4EC6-B43A-5E2B277DDA30}" type="pres">
      <dgm:prSet presAssocID="{32F58E4D-C8CC-4766-8533-84359E827510}" presName="rootText" presStyleLbl="node3" presStyleIdx="10" presStyleCnt="12" custScaleX="129359" custLinFactNeighborX="-11069" custLinFactNeighborY="9308">
        <dgm:presLayoutVars>
          <dgm:chPref val="3"/>
        </dgm:presLayoutVars>
      </dgm:prSet>
      <dgm:spPr/>
    </dgm:pt>
    <dgm:pt modelId="{6BAF9EF1-08C0-4ACD-B84E-CEA1FDD60D28}" type="pres">
      <dgm:prSet presAssocID="{32F58E4D-C8CC-4766-8533-84359E827510}" presName="rootConnector" presStyleLbl="node3" presStyleIdx="10" presStyleCnt="12"/>
      <dgm:spPr/>
    </dgm:pt>
    <dgm:pt modelId="{1255C651-0155-4475-A4DE-3C57BB5936E5}" type="pres">
      <dgm:prSet presAssocID="{32F58E4D-C8CC-4766-8533-84359E827510}" presName="hierChild4" presStyleCnt="0"/>
      <dgm:spPr/>
    </dgm:pt>
    <dgm:pt modelId="{174C3A5F-9C28-4E4E-9DC1-95023CBA9B2B}" type="pres">
      <dgm:prSet presAssocID="{32F58E4D-C8CC-4766-8533-84359E827510}" presName="hierChild5" presStyleCnt="0"/>
      <dgm:spPr/>
    </dgm:pt>
    <dgm:pt modelId="{4C83A39D-DCAD-4BD1-9F20-DBFC66910520}" type="pres">
      <dgm:prSet presAssocID="{9C8CF259-D3A7-4E24-B4DD-69E1DEC1F890}" presName="Name64" presStyleLbl="parChTrans1D3" presStyleIdx="11" presStyleCnt="12"/>
      <dgm:spPr/>
    </dgm:pt>
    <dgm:pt modelId="{6C295F99-8622-4D28-A6D5-64133D849464}" type="pres">
      <dgm:prSet presAssocID="{5CDA660F-1B2A-4815-91DB-4398D1541CBD}" presName="hierRoot2" presStyleCnt="0">
        <dgm:presLayoutVars>
          <dgm:hierBranch val="init"/>
        </dgm:presLayoutVars>
      </dgm:prSet>
      <dgm:spPr/>
    </dgm:pt>
    <dgm:pt modelId="{7C2195CA-EEBA-497E-B1CC-26A7CC1B69C2}" type="pres">
      <dgm:prSet presAssocID="{5CDA660F-1B2A-4815-91DB-4398D1541CBD}" presName="rootComposite" presStyleCnt="0"/>
      <dgm:spPr/>
    </dgm:pt>
    <dgm:pt modelId="{59B67BFC-4CC0-40C9-813C-1A0AA0FD30A6}" type="pres">
      <dgm:prSet presAssocID="{5CDA660F-1B2A-4815-91DB-4398D1541CBD}" presName="rootText" presStyleLbl="node3" presStyleIdx="11" presStyleCnt="12" custScaleX="129359" custLinFactNeighborX="-11069" custLinFactNeighborY="9308">
        <dgm:presLayoutVars>
          <dgm:chPref val="3"/>
        </dgm:presLayoutVars>
      </dgm:prSet>
      <dgm:spPr/>
    </dgm:pt>
    <dgm:pt modelId="{5A460CC2-D082-4F1C-B18C-02C5116455B2}" type="pres">
      <dgm:prSet presAssocID="{5CDA660F-1B2A-4815-91DB-4398D1541CBD}" presName="rootConnector" presStyleLbl="node3" presStyleIdx="11" presStyleCnt="12"/>
      <dgm:spPr/>
    </dgm:pt>
    <dgm:pt modelId="{1FCD127D-EE5A-43BD-A792-2CC3BD114E6D}" type="pres">
      <dgm:prSet presAssocID="{5CDA660F-1B2A-4815-91DB-4398D1541CBD}" presName="hierChild4" presStyleCnt="0"/>
      <dgm:spPr/>
    </dgm:pt>
    <dgm:pt modelId="{55AD76AC-A863-422A-990A-3B60AAF31BFF}" type="pres">
      <dgm:prSet presAssocID="{5CDA660F-1B2A-4815-91DB-4398D1541CBD}" presName="hierChild5" presStyleCnt="0"/>
      <dgm:spPr/>
    </dgm:pt>
    <dgm:pt modelId="{DCC2367A-8CDC-4E3D-8171-84C75225E620}" type="pres">
      <dgm:prSet presAssocID="{23768783-7670-4DCC-ADC9-B6A237D9DC31}" presName="hierChild5" presStyleCnt="0"/>
      <dgm:spPr/>
    </dgm:pt>
    <dgm:pt modelId="{A1A1ED47-9C94-4DA2-949C-8EAA9E659A6F}" type="pres">
      <dgm:prSet presAssocID="{FFB02AF1-1ACD-4F5D-A6D4-2EEB46E410DA}" presName="hierChild3" presStyleCnt="0"/>
      <dgm:spPr/>
    </dgm:pt>
  </dgm:ptLst>
  <dgm:cxnLst>
    <dgm:cxn modelId="{FC6D5201-846E-4577-B9BC-9920816EEBED}" type="presOf" srcId="{AF2299E1-F233-4C35-823B-B9E13951B6EC}" destId="{7CD90DB9-F700-4090-AAC0-4E81FD52B943}" srcOrd="0" destOrd="0" presId="urn:microsoft.com/office/officeart/2009/3/layout/HorizontalOrganizationChart"/>
    <dgm:cxn modelId="{DF706102-FAF4-487C-8803-008475C15228}" type="presOf" srcId="{2B071F9B-5953-43E9-A814-BC591A1C903F}" destId="{00BA40A5-48A7-46FF-8DA7-59B0708DD9D3}" srcOrd="0" destOrd="0" presId="urn:microsoft.com/office/officeart/2009/3/layout/HorizontalOrganizationChart"/>
    <dgm:cxn modelId="{8711CD08-50A4-4E11-B8A7-8F7EA383147C}" type="presOf" srcId="{145F9EC3-928E-4007-9765-FAEC33EC7E8F}" destId="{567D4F1E-61B4-4D8D-9BAE-BB306375F4F7}" srcOrd="0" destOrd="0" presId="urn:microsoft.com/office/officeart/2009/3/layout/HorizontalOrganizationChart"/>
    <dgm:cxn modelId="{C9DD2F0B-6F5E-496F-B16B-0879A92EDE54}" type="presOf" srcId="{62DEB12B-7951-4DA9-AEDB-52943AD70AD3}" destId="{3CF31D66-6AF7-4583-90C5-22F2BD9EFA34}" srcOrd="1" destOrd="0" presId="urn:microsoft.com/office/officeart/2009/3/layout/HorizontalOrganizationChart"/>
    <dgm:cxn modelId="{7261BB0B-4506-4894-A6F8-EF3D0BBB29F0}" srcId="{23768783-7670-4DCC-ADC9-B6A237D9DC31}" destId="{F0DE16A9-60CE-4F1C-BF5D-D4EAEF843CED}" srcOrd="9" destOrd="0" parTransId="{694FD11E-F2BF-479C-95A9-DA76FB8FAB56}" sibTransId="{753C2659-AB0F-4A0F-91CD-625417EE11A2}"/>
    <dgm:cxn modelId="{164ACA0C-FDBD-4EC8-A17B-80F5FBD765B2}" type="presOf" srcId="{D296D5D6-F969-442D-8B26-CC3A3FC30168}" destId="{32DA1396-B95B-4E76-A813-EFE6CB257866}" srcOrd="0" destOrd="0" presId="urn:microsoft.com/office/officeart/2009/3/layout/HorizontalOrganizationChart"/>
    <dgm:cxn modelId="{F1D53213-1276-4D2A-A998-C833313EDC24}" type="presOf" srcId="{DBBEE9AA-B22D-469A-A78D-C908634AA6C8}" destId="{37B231FF-782D-4BA8-9226-B0B9EE39E416}" srcOrd="1" destOrd="0" presId="urn:microsoft.com/office/officeart/2009/3/layout/HorizontalOrganizationChart"/>
    <dgm:cxn modelId="{B5913915-368D-49F6-8232-A958337A358C}" srcId="{23768783-7670-4DCC-ADC9-B6A237D9DC31}" destId="{145F9EC3-928E-4007-9765-FAEC33EC7E8F}" srcOrd="6" destOrd="0" parTransId="{D7775525-A862-4267-A7D1-2ECBF9DD2E04}" sibTransId="{22C4C97A-DBB0-48A5-A023-B699EF4AFABC}"/>
    <dgm:cxn modelId="{5AF94A15-F3B1-428F-AE1D-415E36D7687F}" type="presOf" srcId="{5CDA660F-1B2A-4815-91DB-4398D1541CBD}" destId="{5A460CC2-D082-4F1C-B18C-02C5116455B2}" srcOrd="1" destOrd="0" presId="urn:microsoft.com/office/officeart/2009/3/layout/HorizontalOrganizationChart"/>
    <dgm:cxn modelId="{5650311B-3E20-4B9C-8290-2B52C1B05D71}" type="presOf" srcId="{5CDA660F-1B2A-4815-91DB-4398D1541CBD}" destId="{59B67BFC-4CC0-40C9-813C-1A0AA0FD30A6}" srcOrd="0" destOrd="0" presId="urn:microsoft.com/office/officeart/2009/3/layout/HorizontalOrganizationChart"/>
    <dgm:cxn modelId="{D885ED2A-5245-4CFF-8220-A24A99E06411}" srcId="{23768783-7670-4DCC-ADC9-B6A237D9DC31}" destId="{7C305804-3E5B-4547-9B1D-D04D42545C3C}" srcOrd="0" destOrd="0" parTransId="{E0448EA3-6EA8-4D85-A10F-FD2035E7FDB5}" sibTransId="{E5AFC50F-9D46-4AAE-ADED-164BF4E25056}"/>
    <dgm:cxn modelId="{45C11F35-C0D4-4384-B4A1-E31E0F5FBCEF}" type="presOf" srcId="{23768783-7670-4DCC-ADC9-B6A237D9DC31}" destId="{C8B156EA-ADE0-419E-AB18-02E75A6A42CB}" srcOrd="0" destOrd="0" presId="urn:microsoft.com/office/officeart/2009/3/layout/HorizontalOrganizationChart"/>
    <dgm:cxn modelId="{4C59F337-7C58-4873-9CD3-C724835584B3}" type="presOf" srcId="{F0DE16A9-60CE-4F1C-BF5D-D4EAEF843CED}" destId="{1A588E66-B100-4A4C-BAB0-EA2432519C77}" srcOrd="1" destOrd="0" presId="urn:microsoft.com/office/officeart/2009/3/layout/HorizontalOrganizationChart"/>
    <dgm:cxn modelId="{3972E95D-2335-468A-BCA4-70524D4BAD2D}" srcId="{23768783-7670-4DCC-ADC9-B6A237D9DC31}" destId="{724AADDE-4652-4F41-A9BB-65D0B84691A5}" srcOrd="3" destOrd="0" parTransId="{43AFA767-633B-4B04-B9AD-01581B897D4F}" sibTransId="{7923365F-E834-4A64-93C4-685FF2482328}"/>
    <dgm:cxn modelId="{B1275D5E-CCDA-4ECB-A53A-C43721DC2A6F}" type="presOf" srcId="{B009FB3F-1661-4916-9AE8-DC08235264D2}" destId="{C281A6E3-E39A-400F-BFF2-8E8E7D228AB5}" srcOrd="0" destOrd="0" presId="urn:microsoft.com/office/officeart/2009/3/layout/HorizontalOrganizationChart"/>
    <dgm:cxn modelId="{D0D74160-6FD5-42CD-AFD7-91B3FB4E5D46}" srcId="{23768783-7670-4DCC-ADC9-B6A237D9DC31}" destId="{32F58E4D-C8CC-4766-8533-84359E827510}" srcOrd="10" destOrd="0" parTransId="{FE93FCA9-8DE8-43D6-9607-8887855831FE}" sibTransId="{0E69331B-0008-4BFF-A08D-9CE726799446}"/>
    <dgm:cxn modelId="{DF548B42-2387-48F7-B37B-266EE2B04E05}" type="presOf" srcId="{32F58E4D-C8CC-4766-8533-84359E827510}" destId="{6BAF9EF1-08C0-4ACD-B84E-CEA1FDD60D28}" srcOrd="1" destOrd="0" presId="urn:microsoft.com/office/officeart/2009/3/layout/HorizontalOrganizationChart"/>
    <dgm:cxn modelId="{38149465-F971-4E71-8E97-15AB3CC667A1}" type="presOf" srcId="{694FD11E-F2BF-479C-95A9-DA76FB8FAB56}" destId="{05592CA1-7C84-45E9-8F12-A7BE48D58FFF}" srcOrd="0" destOrd="0" presId="urn:microsoft.com/office/officeart/2009/3/layout/HorizontalOrganizationChart"/>
    <dgm:cxn modelId="{7083E46B-CE84-4DA6-B783-9AE066ADF857}" srcId="{23768783-7670-4DCC-ADC9-B6A237D9DC31}" destId="{DBBEE9AA-B22D-469A-A78D-C908634AA6C8}" srcOrd="7" destOrd="0" parTransId="{75CD8D7D-CF93-4ED3-A4AA-35FC0DCE5D6E}" sibTransId="{4698BA63-7019-482C-9AF6-ADA8DBEEB2B6}"/>
    <dgm:cxn modelId="{5735334C-1403-4EAB-AD16-B1E0AA531360}" type="presOf" srcId="{32F58E4D-C8CC-4766-8533-84359E827510}" destId="{5071C859-C199-4EC6-B43A-5E2B277DDA30}" srcOrd="0" destOrd="0" presId="urn:microsoft.com/office/officeart/2009/3/layout/HorizontalOrganizationChart"/>
    <dgm:cxn modelId="{BD14A96D-367A-42C2-9A66-7625C57911BF}" type="presOf" srcId="{84E66B96-02D9-4A90-9AC4-96A0283C865F}" destId="{C0E850CA-687B-4B36-86EA-15F2E7553B3D}" srcOrd="1" destOrd="0" presId="urn:microsoft.com/office/officeart/2009/3/layout/HorizontalOrganizationChart"/>
    <dgm:cxn modelId="{EB1AEC4F-71C2-46CE-990F-0B85B26A45F3}" type="presOf" srcId="{3FD42A42-C3FA-4082-8CE4-20562331E1F1}" destId="{6C3744AB-FD63-4675-9E48-1F20144209DC}" srcOrd="0" destOrd="0" presId="urn:microsoft.com/office/officeart/2009/3/layout/HorizontalOrganizationChart"/>
    <dgm:cxn modelId="{E1A34A73-BCC6-48C2-AB9C-FC53303F1034}" type="presOf" srcId="{586EED8D-B83C-4436-B5F7-B21C8770504B}" destId="{547CFD1A-BD92-4D1C-BF1D-35CFBF4D6F2B}" srcOrd="0" destOrd="0" presId="urn:microsoft.com/office/officeart/2009/3/layout/HorizontalOrganizationChart"/>
    <dgm:cxn modelId="{438C1957-54F6-4F98-95B1-1E34C1FAE479}" type="presOf" srcId="{D462C421-0A0B-4E9B-A05E-680C18CE430B}" destId="{56F9009F-7467-4DB2-80D6-65EEC47D59A3}" srcOrd="0" destOrd="0" presId="urn:microsoft.com/office/officeart/2009/3/layout/HorizontalOrganizationChart"/>
    <dgm:cxn modelId="{E52E1A77-2658-49A4-A3AF-EC8C7D122139}" srcId="{FFB02AF1-1ACD-4F5D-A6D4-2EEB46E410DA}" destId="{23768783-7670-4DCC-ADC9-B6A237D9DC31}" srcOrd="1" destOrd="0" parTransId="{3FD42A42-C3FA-4082-8CE4-20562331E1F1}" sibTransId="{24E9ED7C-0399-4C75-B167-E6A354930554}"/>
    <dgm:cxn modelId="{6C4C5C58-ED69-442D-B95F-5D19C33055F3}" type="presOf" srcId="{145F9EC3-928E-4007-9765-FAEC33EC7E8F}" destId="{A5479A7B-B906-488A-BE19-D7F5F245B4AF}" srcOrd="1" destOrd="0" presId="urn:microsoft.com/office/officeart/2009/3/layout/HorizontalOrganizationChart"/>
    <dgm:cxn modelId="{34030059-17BD-4742-949E-E7D21A57B5E0}" type="presOf" srcId="{FFB02AF1-1ACD-4F5D-A6D4-2EEB46E410DA}" destId="{B28A6498-7421-4369-A8C7-1CEBA3B053D2}" srcOrd="0" destOrd="0" presId="urn:microsoft.com/office/officeart/2009/3/layout/HorizontalOrganizationChart"/>
    <dgm:cxn modelId="{40F02D7B-E74B-4B7F-B5D3-5827C8A8898D}" type="presOf" srcId="{CFF5810D-77EE-4004-AB41-EFCC41BA0F04}" destId="{196C9283-7558-49B5-98CB-3D8CE3E7118A}" srcOrd="0" destOrd="0" presId="urn:microsoft.com/office/officeart/2009/3/layout/HorizontalOrganizationChart"/>
    <dgm:cxn modelId="{5BFD297F-88C8-4089-B6C7-8FB2274479A6}" type="presOf" srcId="{43AFA767-633B-4B04-B9AD-01581B897D4F}" destId="{ED03712E-6842-45E6-917B-D0F0AF885515}" srcOrd="0" destOrd="0" presId="urn:microsoft.com/office/officeart/2009/3/layout/HorizontalOrganizationChart"/>
    <dgm:cxn modelId="{FEDF1980-7CE7-4ADB-9DE5-551080B137FB}" srcId="{FFB02AF1-1ACD-4F5D-A6D4-2EEB46E410DA}" destId="{82B6C29E-D68A-45F7-9F6E-C4B20FFDF858}" srcOrd="0" destOrd="0" parTransId="{A69F8697-FB03-45B4-B4DA-D156F76664E2}" sibTransId="{825C5344-C23C-4D37-BA41-7E1B700AC4F4}"/>
    <dgm:cxn modelId="{324D1481-5352-4AB3-BF61-47C9993699A9}" type="presOf" srcId="{75CD8D7D-CF93-4ED3-A4AA-35FC0DCE5D6E}" destId="{7364070C-8817-4F5B-8A47-0B9BE604E68C}" srcOrd="0" destOrd="0" presId="urn:microsoft.com/office/officeart/2009/3/layout/HorizontalOrganizationChart"/>
    <dgm:cxn modelId="{433A9F84-CE7D-46A8-B45C-005B7745235F}" srcId="{23768783-7670-4DCC-ADC9-B6A237D9DC31}" destId="{586EED8D-B83C-4436-B5F7-B21C8770504B}" srcOrd="5" destOrd="0" parTransId="{CFF5810D-77EE-4004-AB41-EFCC41BA0F04}" sibTransId="{B6687981-C92B-4E26-AC60-CED79301848D}"/>
    <dgm:cxn modelId="{801B5A87-944A-43E2-B7DC-F52D1905140B}" srcId="{23768783-7670-4DCC-ADC9-B6A237D9DC31}" destId="{EAE84A33-BFB3-4E39-8318-296A054B9A45}" srcOrd="1" destOrd="0" parTransId="{D296D5D6-F969-442D-8B26-CC3A3FC30168}" sibTransId="{AEC4AB42-E712-4EC1-A3F7-98DE8BDE5DD9}"/>
    <dgm:cxn modelId="{71245588-88DA-45D3-992A-05C8DA60BA1C}" type="presOf" srcId="{EAE84A33-BFB3-4E39-8318-296A054B9A45}" destId="{437DAD72-B3E8-4C0A-9636-A3C9077AE866}" srcOrd="0" destOrd="0" presId="urn:microsoft.com/office/officeart/2009/3/layout/HorizontalOrganizationChart"/>
    <dgm:cxn modelId="{F46A2689-D3B7-43CB-9561-4B026B6BCC73}" type="presOf" srcId="{7C305804-3E5B-4547-9B1D-D04D42545C3C}" destId="{99EA0A1A-6083-4AE6-9F60-FF6015B59E1A}" srcOrd="0" destOrd="0" presId="urn:microsoft.com/office/officeart/2009/3/layout/HorizontalOrganizationChart"/>
    <dgm:cxn modelId="{6286E58A-0369-4D3B-97DE-D80BF85450A2}" type="presOf" srcId="{38555FD0-B87B-43AA-BC3C-9FB95AF942D8}" destId="{57480E90-1C4C-4C4A-A026-D9BAA83C191C}" srcOrd="0" destOrd="0" presId="urn:microsoft.com/office/officeart/2009/3/layout/HorizontalOrganizationChart"/>
    <dgm:cxn modelId="{B1B66D8E-BDAB-4230-A279-0FF8ED97D256}" type="presOf" srcId="{84E66B96-02D9-4A90-9AC4-96A0283C865F}" destId="{8BD76FAF-4E50-4B93-9228-6B5BBC845D9F}" srcOrd="0" destOrd="0" presId="urn:microsoft.com/office/officeart/2009/3/layout/HorizontalOrganizationChart"/>
    <dgm:cxn modelId="{970F9795-68F8-430E-82D3-D471E9046417}" type="presOf" srcId="{9C8CF259-D3A7-4E24-B4DD-69E1DEC1F890}" destId="{4C83A39D-DCAD-4BD1-9F20-DBFC66910520}" srcOrd="0" destOrd="0" presId="urn:microsoft.com/office/officeart/2009/3/layout/HorizontalOrganizationChart"/>
    <dgm:cxn modelId="{83A16B9C-1B31-41B7-AA83-95EE709FB99E}" type="presOf" srcId="{23768783-7670-4DCC-ADC9-B6A237D9DC31}" destId="{B6E0A19E-0678-4246-95F6-788A644063C8}" srcOrd="1" destOrd="0" presId="urn:microsoft.com/office/officeart/2009/3/layout/HorizontalOrganizationChart"/>
    <dgm:cxn modelId="{31F74CAB-7A8F-48CF-945A-479099EDF344}" type="presOf" srcId="{2B071F9B-5953-43E9-A814-BC591A1C903F}" destId="{7EAA8B81-8D68-4FC9-BEB5-A27467A6E08A}" srcOrd="1" destOrd="0" presId="urn:microsoft.com/office/officeart/2009/3/layout/HorizontalOrganizationChart"/>
    <dgm:cxn modelId="{60FCD6AB-5440-4E0B-B2D4-B08868E42FC2}" srcId="{23768783-7670-4DCC-ADC9-B6A237D9DC31}" destId="{84E66B96-02D9-4A90-9AC4-96A0283C865F}" srcOrd="4" destOrd="0" parTransId="{AF2299E1-F233-4C35-823B-B9E13951B6EC}" sibTransId="{220725BE-4A50-4C79-98BE-42B7E91EF0F0}"/>
    <dgm:cxn modelId="{596D12B2-D9DA-4702-8CDD-A9E13FE06D19}" type="presOf" srcId="{82B6C29E-D68A-45F7-9F6E-C4B20FFDF858}" destId="{979DF160-5D3C-495E-8973-A3C9D94BD6A4}" srcOrd="0" destOrd="0" presId="urn:microsoft.com/office/officeart/2009/3/layout/HorizontalOrganizationChart"/>
    <dgm:cxn modelId="{81B2ABB3-64E1-42C7-A812-D84AE4B043B7}" srcId="{23768783-7670-4DCC-ADC9-B6A237D9DC31}" destId="{5CDA660F-1B2A-4815-91DB-4398D1541CBD}" srcOrd="11" destOrd="0" parTransId="{9C8CF259-D3A7-4E24-B4DD-69E1DEC1F890}" sibTransId="{CCDB1C13-5BF7-4966-8425-23248380974C}"/>
    <dgm:cxn modelId="{F5C87CC5-EDCE-4E87-9527-12617D96806A}" srcId="{B009FB3F-1661-4916-9AE8-DC08235264D2}" destId="{FFB02AF1-1ACD-4F5D-A6D4-2EEB46E410DA}" srcOrd="0" destOrd="0" parTransId="{E75254F7-79A6-438D-9C44-DA51F704A9C2}" sibTransId="{7615FCAF-2AD6-4F37-BBB3-6A4D6A9997AB}"/>
    <dgm:cxn modelId="{402EB6C6-5CCC-4354-AA3A-A1E4B014F81F}" type="presOf" srcId="{EAE84A33-BFB3-4E39-8318-296A054B9A45}" destId="{59C47185-0C30-45B8-B6A3-ED30EB0E6B2F}" srcOrd="1" destOrd="0" presId="urn:microsoft.com/office/officeart/2009/3/layout/HorizontalOrganizationChart"/>
    <dgm:cxn modelId="{54E338CB-D20D-4D96-8233-35A8CFA2E635}" type="presOf" srcId="{DBBEE9AA-B22D-469A-A78D-C908634AA6C8}" destId="{9D5596FE-E459-4ACD-B4B4-D78F06226B09}" srcOrd="0" destOrd="0" presId="urn:microsoft.com/office/officeart/2009/3/layout/HorizontalOrganizationChart"/>
    <dgm:cxn modelId="{0D5799CC-BB50-44D0-B1CA-8E45421A340E}" type="presOf" srcId="{E0448EA3-6EA8-4D85-A10F-FD2035E7FDB5}" destId="{209D49E8-D09E-4A85-89A3-6C57FCB5CF31}" srcOrd="0" destOrd="0" presId="urn:microsoft.com/office/officeart/2009/3/layout/HorizontalOrganizationChart"/>
    <dgm:cxn modelId="{142F7BD4-B637-4C13-A3B5-A6A3D8E0C9A7}" type="presOf" srcId="{F0DE16A9-60CE-4F1C-BF5D-D4EAEF843CED}" destId="{D45FEEC5-2A3C-4CE4-8E28-0E5E824D7500}" srcOrd="0" destOrd="0" presId="urn:microsoft.com/office/officeart/2009/3/layout/HorizontalOrganizationChart"/>
    <dgm:cxn modelId="{378918D7-50EE-44AD-8A39-7027F03AEF2B}" type="presOf" srcId="{A69F8697-FB03-45B4-B4DA-D156F76664E2}" destId="{E565CD79-58E4-4768-993D-716567E41FF8}" srcOrd="0" destOrd="0" presId="urn:microsoft.com/office/officeart/2009/3/layout/HorizontalOrganizationChart"/>
    <dgm:cxn modelId="{5A60BBD7-220B-4D48-A0C4-99C06F885405}" type="presOf" srcId="{FE93FCA9-8DE8-43D6-9607-8887855831FE}" destId="{CE356C35-C986-4088-A361-550547DB0B3B}" srcOrd="0" destOrd="0" presId="urn:microsoft.com/office/officeart/2009/3/layout/HorizontalOrganizationChart"/>
    <dgm:cxn modelId="{D09F0ADA-6711-4C73-91C0-6A9B9E5CA412}" type="presOf" srcId="{724AADDE-4652-4F41-A9BB-65D0B84691A5}" destId="{60CCDBD8-3BBA-412F-A0B0-FE7823DDF871}" srcOrd="1" destOrd="0" presId="urn:microsoft.com/office/officeart/2009/3/layout/HorizontalOrganizationChart"/>
    <dgm:cxn modelId="{C15741DB-EF2D-4F83-8E02-86C835B0E6F4}" type="presOf" srcId="{62DEB12B-7951-4DA9-AEDB-52943AD70AD3}" destId="{6FB0F370-4D27-45F7-859E-FE642BC1E577}" srcOrd="0" destOrd="0" presId="urn:microsoft.com/office/officeart/2009/3/layout/HorizontalOrganizationChart"/>
    <dgm:cxn modelId="{0A245DDD-829D-4450-9B06-C6B973AA7104}" type="presOf" srcId="{724AADDE-4652-4F41-A9BB-65D0B84691A5}" destId="{8B766186-3197-4575-9A23-B83AEA69DC28}" srcOrd="0" destOrd="0" presId="urn:microsoft.com/office/officeart/2009/3/layout/HorizontalOrganizationChart"/>
    <dgm:cxn modelId="{5CBBFBDF-A0AF-4128-B687-ABB8C92A4CE0}" srcId="{23768783-7670-4DCC-ADC9-B6A237D9DC31}" destId="{62DEB12B-7951-4DA9-AEDB-52943AD70AD3}" srcOrd="8" destOrd="0" parTransId="{38555FD0-B87B-43AA-BC3C-9FB95AF942D8}" sibTransId="{79440411-A887-4333-B5BF-354D350A3547}"/>
    <dgm:cxn modelId="{7A419DE1-A7FF-4CE2-8B58-951ECC376142}" srcId="{23768783-7670-4DCC-ADC9-B6A237D9DC31}" destId="{2B071F9B-5953-43E9-A814-BC591A1C903F}" srcOrd="2" destOrd="0" parTransId="{D462C421-0A0B-4E9B-A05E-680C18CE430B}" sibTransId="{746446EF-878B-4DC7-91A8-01267243E18A}"/>
    <dgm:cxn modelId="{612392E6-ED5A-4479-B7B0-276EB2516A35}" type="presOf" srcId="{82B6C29E-D68A-45F7-9F6E-C4B20FFDF858}" destId="{116B2D68-351D-4701-A493-3CFC393E7A50}" srcOrd="1" destOrd="0" presId="urn:microsoft.com/office/officeart/2009/3/layout/HorizontalOrganizationChart"/>
    <dgm:cxn modelId="{D24558EB-647F-43A2-BDB4-BAF144AAD05F}" type="presOf" srcId="{FFB02AF1-1ACD-4F5D-A6D4-2EEB46E410DA}" destId="{1726EDC6-9EDF-4BA0-913A-1281FBDB3221}" srcOrd="1" destOrd="0" presId="urn:microsoft.com/office/officeart/2009/3/layout/HorizontalOrganizationChart"/>
    <dgm:cxn modelId="{795A81F1-97BC-4212-9BFC-CE24302387AB}" type="presOf" srcId="{586EED8D-B83C-4436-B5F7-B21C8770504B}" destId="{417F5D6B-C520-47F0-BE5F-FA6B40519A99}" srcOrd="1" destOrd="0" presId="urn:microsoft.com/office/officeart/2009/3/layout/HorizontalOrganizationChart"/>
    <dgm:cxn modelId="{E9F7B6F1-2222-4CAA-ABAA-52A20419D1DF}" type="presOf" srcId="{D7775525-A862-4267-A7D1-2ECBF9DD2E04}" destId="{319008AB-64F3-4407-A6A2-5077DF80B914}" srcOrd="0" destOrd="0" presId="urn:microsoft.com/office/officeart/2009/3/layout/HorizontalOrganizationChart"/>
    <dgm:cxn modelId="{474D43F4-9DCC-4045-8701-0AE9C06D1D92}" type="presOf" srcId="{7C305804-3E5B-4547-9B1D-D04D42545C3C}" destId="{529DFB9E-B87D-4BFC-AEBD-3EB13EA0B98F}" srcOrd="1" destOrd="0" presId="urn:microsoft.com/office/officeart/2009/3/layout/HorizontalOrganizationChart"/>
    <dgm:cxn modelId="{42DE0818-8B17-4879-B976-2E3E8EE61245}" type="presParOf" srcId="{C281A6E3-E39A-400F-BFF2-8E8E7D228AB5}" destId="{676029BF-0CDA-4F2C-A329-7FDB17E2248A}" srcOrd="0" destOrd="0" presId="urn:microsoft.com/office/officeart/2009/3/layout/HorizontalOrganizationChart"/>
    <dgm:cxn modelId="{B89F9FEE-8AE5-40AE-918D-A0674ED15298}" type="presParOf" srcId="{676029BF-0CDA-4F2C-A329-7FDB17E2248A}" destId="{6A3CC8A0-F968-45AE-A908-66B613E474A4}" srcOrd="0" destOrd="0" presId="urn:microsoft.com/office/officeart/2009/3/layout/HorizontalOrganizationChart"/>
    <dgm:cxn modelId="{7B8E6115-A889-4E9D-AF89-49B0FECD68A9}" type="presParOf" srcId="{6A3CC8A0-F968-45AE-A908-66B613E474A4}" destId="{B28A6498-7421-4369-A8C7-1CEBA3B053D2}" srcOrd="0" destOrd="0" presId="urn:microsoft.com/office/officeart/2009/3/layout/HorizontalOrganizationChart"/>
    <dgm:cxn modelId="{3B60836A-7C57-440A-A573-1395E1D7A94C}" type="presParOf" srcId="{6A3CC8A0-F968-45AE-A908-66B613E474A4}" destId="{1726EDC6-9EDF-4BA0-913A-1281FBDB3221}" srcOrd="1" destOrd="0" presId="urn:microsoft.com/office/officeart/2009/3/layout/HorizontalOrganizationChart"/>
    <dgm:cxn modelId="{D8A0D2F3-EE77-4C96-B6BD-B76F4A72EFD4}" type="presParOf" srcId="{676029BF-0CDA-4F2C-A329-7FDB17E2248A}" destId="{08E5DE71-8297-41E4-9A1D-26429AC388AD}" srcOrd="1" destOrd="0" presId="urn:microsoft.com/office/officeart/2009/3/layout/HorizontalOrganizationChart"/>
    <dgm:cxn modelId="{BAB4CBB2-A13F-469E-88FB-F80FCDD957D5}" type="presParOf" srcId="{08E5DE71-8297-41E4-9A1D-26429AC388AD}" destId="{E565CD79-58E4-4768-993D-716567E41FF8}" srcOrd="0" destOrd="0" presId="urn:microsoft.com/office/officeart/2009/3/layout/HorizontalOrganizationChart"/>
    <dgm:cxn modelId="{13A61D65-89DA-49FD-8523-E8AFA44C64C9}" type="presParOf" srcId="{08E5DE71-8297-41E4-9A1D-26429AC388AD}" destId="{38300ACE-A9E1-4237-8BF3-48F1A1B1850B}" srcOrd="1" destOrd="0" presId="urn:microsoft.com/office/officeart/2009/3/layout/HorizontalOrganizationChart"/>
    <dgm:cxn modelId="{4669E4EE-FAD1-4291-9FB6-916DCF25374A}" type="presParOf" srcId="{38300ACE-A9E1-4237-8BF3-48F1A1B1850B}" destId="{E5F6266B-A273-4DA9-86DE-F6836AEE9C7D}" srcOrd="0" destOrd="0" presId="urn:microsoft.com/office/officeart/2009/3/layout/HorizontalOrganizationChart"/>
    <dgm:cxn modelId="{0F987ADA-3A0E-4666-BAC6-83F7F1B6DEB6}" type="presParOf" srcId="{E5F6266B-A273-4DA9-86DE-F6836AEE9C7D}" destId="{979DF160-5D3C-495E-8973-A3C9D94BD6A4}" srcOrd="0" destOrd="0" presId="urn:microsoft.com/office/officeart/2009/3/layout/HorizontalOrganizationChart"/>
    <dgm:cxn modelId="{B6BCB0CD-7C5B-487F-87B3-5D86FBF373D5}" type="presParOf" srcId="{E5F6266B-A273-4DA9-86DE-F6836AEE9C7D}" destId="{116B2D68-351D-4701-A493-3CFC393E7A50}" srcOrd="1" destOrd="0" presId="urn:microsoft.com/office/officeart/2009/3/layout/HorizontalOrganizationChart"/>
    <dgm:cxn modelId="{7019AD14-E9B9-49F8-82AD-7D0A55D798B5}" type="presParOf" srcId="{38300ACE-A9E1-4237-8BF3-48F1A1B1850B}" destId="{EA486726-3F71-48CA-A248-DB0132E99B9C}" srcOrd="1" destOrd="0" presId="urn:microsoft.com/office/officeart/2009/3/layout/HorizontalOrganizationChart"/>
    <dgm:cxn modelId="{3E2390D1-CCB1-4B8A-922F-9DD7FE1D72D9}" type="presParOf" srcId="{38300ACE-A9E1-4237-8BF3-48F1A1B1850B}" destId="{40F0084B-E42D-497B-BE14-8EC74DEABD0F}" srcOrd="2" destOrd="0" presId="urn:microsoft.com/office/officeart/2009/3/layout/HorizontalOrganizationChart"/>
    <dgm:cxn modelId="{736CF70E-845E-4890-B28C-34761CB7BB90}" type="presParOf" srcId="{08E5DE71-8297-41E4-9A1D-26429AC388AD}" destId="{6C3744AB-FD63-4675-9E48-1F20144209DC}" srcOrd="2" destOrd="0" presId="urn:microsoft.com/office/officeart/2009/3/layout/HorizontalOrganizationChart"/>
    <dgm:cxn modelId="{BD6BA5F9-B2AE-4939-9C1B-DF4BD5E02D3A}" type="presParOf" srcId="{08E5DE71-8297-41E4-9A1D-26429AC388AD}" destId="{9D6E24CB-C95D-4C07-8500-9B310B4AF3A7}" srcOrd="3" destOrd="0" presId="urn:microsoft.com/office/officeart/2009/3/layout/HorizontalOrganizationChart"/>
    <dgm:cxn modelId="{20FD8D3B-5BD2-4CC0-950F-32A3A3A055C8}" type="presParOf" srcId="{9D6E24CB-C95D-4C07-8500-9B310B4AF3A7}" destId="{A6E89749-0676-499D-8478-B230A8777C1C}" srcOrd="0" destOrd="0" presId="urn:microsoft.com/office/officeart/2009/3/layout/HorizontalOrganizationChart"/>
    <dgm:cxn modelId="{59F8C954-A501-46EB-B8F7-F3322EE90B70}" type="presParOf" srcId="{A6E89749-0676-499D-8478-B230A8777C1C}" destId="{C8B156EA-ADE0-419E-AB18-02E75A6A42CB}" srcOrd="0" destOrd="0" presId="urn:microsoft.com/office/officeart/2009/3/layout/HorizontalOrganizationChart"/>
    <dgm:cxn modelId="{1252E84D-F6B8-44C7-8B93-33E5CE8837A0}" type="presParOf" srcId="{A6E89749-0676-499D-8478-B230A8777C1C}" destId="{B6E0A19E-0678-4246-95F6-788A644063C8}" srcOrd="1" destOrd="0" presId="urn:microsoft.com/office/officeart/2009/3/layout/HorizontalOrganizationChart"/>
    <dgm:cxn modelId="{71FD4B6E-4DCE-4B7D-8442-8FE49C114360}" type="presParOf" srcId="{9D6E24CB-C95D-4C07-8500-9B310B4AF3A7}" destId="{0034AB42-0908-4693-9B56-4256B672F07F}" srcOrd="1" destOrd="0" presId="urn:microsoft.com/office/officeart/2009/3/layout/HorizontalOrganizationChart"/>
    <dgm:cxn modelId="{A7A50A40-3514-4BF5-AD5E-7F7FF2F1BD2F}" type="presParOf" srcId="{0034AB42-0908-4693-9B56-4256B672F07F}" destId="{209D49E8-D09E-4A85-89A3-6C57FCB5CF31}" srcOrd="0" destOrd="0" presId="urn:microsoft.com/office/officeart/2009/3/layout/HorizontalOrganizationChart"/>
    <dgm:cxn modelId="{0164510A-24A7-46F3-8B79-DBCFE3544AF7}" type="presParOf" srcId="{0034AB42-0908-4693-9B56-4256B672F07F}" destId="{2A1BBF90-07A7-4E5A-BEC3-458F1CE246C8}" srcOrd="1" destOrd="0" presId="urn:microsoft.com/office/officeart/2009/3/layout/HorizontalOrganizationChart"/>
    <dgm:cxn modelId="{D83F9C2C-2343-410E-AE6F-64D27A7EC8A9}" type="presParOf" srcId="{2A1BBF90-07A7-4E5A-BEC3-458F1CE246C8}" destId="{391EAEC1-B9CD-401D-AE79-A1B5EC328547}" srcOrd="0" destOrd="0" presId="urn:microsoft.com/office/officeart/2009/3/layout/HorizontalOrganizationChart"/>
    <dgm:cxn modelId="{AE035987-867C-4E3C-A36D-8AAFAA1D2947}" type="presParOf" srcId="{391EAEC1-B9CD-401D-AE79-A1B5EC328547}" destId="{99EA0A1A-6083-4AE6-9F60-FF6015B59E1A}" srcOrd="0" destOrd="0" presId="urn:microsoft.com/office/officeart/2009/3/layout/HorizontalOrganizationChart"/>
    <dgm:cxn modelId="{361B46A1-A7A7-489A-A784-A8B81567B07D}" type="presParOf" srcId="{391EAEC1-B9CD-401D-AE79-A1B5EC328547}" destId="{529DFB9E-B87D-4BFC-AEBD-3EB13EA0B98F}" srcOrd="1" destOrd="0" presId="urn:microsoft.com/office/officeart/2009/3/layout/HorizontalOrganizationChart"/>
    <dgm:cxn modelId="{72820C39-9B8B-4DEB-8280-79AC04AEFFC0}" type="presParOf" srcId="{2A1BBF90-07A7-4E5A-BEC3-458F1CE246C8}" destId="{A9555525-49AA-4B55-A994-C1D8F3A3D121}" srcOrd="1" destOrd="0" presId="urn:microsoft.com/office/officeart/2009/3/layout/HorizontalOrganizationChart"/>
    <dgm:cxn modelId="{CFEB27D0-B18E-4B5E-B994-4D0B21FCEEDD}" type="presParOf" srcId="{2A1BBF90-07A7-4E5A-BEC3-458F1CE246C8}" destId="{1ECF1A46-FA82-48E5-B6A9-BE20FE2065C8}" srcOrd="2" destOrd="0" presId="urn:microsoft.com/office/officeart/2009/3/layout/HorizontalOrganizationChart"/>
    <dgm:cxn modelId="{93803663-EE39-40F3-B08E-524CF269BC56}" type="presParOf" srcId="{0034AB42-0908-4693-9B56-4256B672F07F}" destId="{32DA1396-B95B-4E76-A813-EFE6CB257866}" srcOrd="2" destOrd="0" presId="urn:microsoft.com/office/officeart/2009/3/layout/HorizontalOrganizationChart"/>
    <dgm:cxn modelId="{C9FD3DBE-31F5-4B49-8667-985BEA778CC9}" type="presParOf" srcId="{0034AB42-0908-4693-9B56-4256B672F07F}" destId="{53B90E2F-EA36-4930-9EBB-0F6D32576E9A}" srcOrd="3" destOrd="0" presId="urn:microsoft.com/office/officeart/2009/3/layout/HorizontalOrganizationChart"/>
    <dgm:cxn modelId="{E6ECCF9A-2682-47A2-80BC-3FC403CBE8EC}" type="presParOf" srcId="{53B90E2F-EA36-4930-9EBB-0F6D32576E9A}" destId="{3A681B70-7F8E-45EF-AFAC-3FE46C3752D5}" srcOrd="0" destOrd="0" presId="urn:microsoft.com/office/officeart/2009/3/layout/HorizontalOrganizationChart"/>
    <dgm:cxn modelId="{2FC5927D-E05F-48B8-9E0B-A12472289EBC}" type="presParOf" srcId="{3A681B70-7F8E-45EF-AFAC-3FE46C3752D5}" destId="{437DAD72-B3E8-4C0A-9636-A3C9077AE866}" srcOrd="0" destOrd="0" presId="urn:microsoft.com/office/officeart/2009/3/layout/HorizontalOrganizationChart"/>
    <dgm:cxn modelId="{C9A252FB-19F7-444E-B4D1-1C5ED537E792}" type="presParOf" srcId="{3A681B70-7F8E-45EF-AFAC-3FE46C3752D5}" destId="{59C47185-0C30-45B8-B6A3-ED30EB0E6B2F}" srcOrd="1" destOrd="0" presId="urn:microsoft.com/office/officeart/2009/3/layout/HorizontalOrganizationChart"/>
    <dgm:cxn modelId="{E5FF2B22-B038-405B-9552-FDCEABCF187B}" type="presParOf" srcId="{53B90E2F-EA36-4930-9EBB-0F6D32576E9A}" destId="{E2728B67-F0C8-4C66-8196-0658DC42C494}" srcOrd="1" destOrd="0" presId="urn:microsoft.com/office/officeart/2009/3/layout/HorizontalOrganizationChart"/>
    <dgm:cxn modelId="{670A331A-FD8D-45F6-96DC-0D4CAB88F47A}" type="presParOf" srcId="{53B90E2F-EA36-4930-9EBB-0F6D32576E9A}" destId="{7B30D99D-CD9C-4254-A161-0B75DF467D0B}" srcOrd="2" destOrd="0" presId="urn:microsoft.com/office/officeart/2009/3/layout/HorizontalOrganizationChart"/>
    <dgm:cxn modelId="{17885023-853F-4714-B4A2-6F568285FF07}" type="presParOf" srcId="{0034AB42-0908-4693-9B56-4256B672F07F}" destId="{56F9009F-7467-4DB2-80D6-65EEC47D59A3}" srcOrd="4" destOrd="0" presId="urn:microsoft.com/office/officeart/2009/3/layout/HorizontalOrganizationChart"/>
    <dgm:cxn modelId="{B56A1901-36E6-4766-B714-5BECF94C638B}" type="presParOf" srcId="{0034AB42-0908-4693-9B56-4256B672F07F}" destId="{B8C17449-A79C-43C2-A1EB-64D6739E7F47}" srcOrd="5" destOrd="0" presId="urn:microsoft.com/office/officeart/2009/3/layout/HorizontalOrganizationChart"/>
    <dgm:cxn modelId="{EF17DFBC-20CB-44A8-B5DB-92D81DC1E167}" type="presParOf" srcId="{B8C17449-A79C-43C2-A1EB-64D6739E7F47}" destId="{18E65DD1-815F-45D8-B0E7-9CB4AB77E747}" srcOrd="0" destOrd="0" presId="urn:microsoft.com/office/officeart/2009/3/layout/HorizontalOrganizationChart"/>
    <dgm:cxn modelId="{0FC34408-5BA2-4CC4-94E5-FDE1E9579A6A}" type="presParOf" srcId="{18E65DD1-815F-45D8-B0E7-9CB4AB77E747}" destId="{00BA40A5-48A7-46FF-8DA7-59B0708DD9D3}" srcOrd="0" destOrd="0" presId="urn:microsoft.com/office/officeart/2009/3/layout/HorizontalOrganizationChart"/>
    <dgm:cxn modelId="{1E10BF92-E319-4CE8-B11A-727F3D6CFAE1}" type="presParOf" srcId="{18E65DD1-815F-45D8-B0E7-9CB4AB77E747}" destId="{7EAA8B81-8D68-4FC9-BEB5-A27467A6E08A}" srcOrd="1" destOrd="0" presId="urn:microsoft.com/office/officeart/2009/3/layout/HorizontalOrganizationChart"/>
    <dgm:cxn modelId="{664BF4EC-31BA-4E95-87BE-A71E7D741FE4}" type="presParOf" srcId="{B8C17449-A79C-43C2-A1EB-64D6739E7F47}" destId="{229BB32E-ED0D-41BF-83D6-5A50ED045680}" srcOrd="1" destOrd="0" presId="urn:microsoft.com/office/officeart/2009/3/layout/HorizontalOrganizationChart"/>
    <dgm:cxn modelId="{63B54583-E5CB-460A-8FF3-38A4D15C6618}" type="presParOf" srcId="{B8C17449-A79C-43C2-A1EB-64D6739E7F47}" destId="{21F7DB4D-17C9-47D5-A3DB-B4DA80EF888B}" srcOrd="2" destOrd="0" presId="urn:microsoft.com/office/officeart/2009/3/layout/HorizontalOrganizationChart"/>
    <dgm:cxn modelId="{D613E815-28A3-4FE7-90E6-322D2318BEB9}" type="presParOf" srcId="{0034AB42-0908-4693-9B56-4256B672F07F}" destId="{ED03712E-6842-45E6-917B-D0F0AF885515}" srcOrd="6" destOrd="0" presId="urn:microsoft.com/office/officeart/2009/3/layout/HorizontalOrganizationChart"/>
    <dgm:cxn modelId="{990FE80E-120B-4A18-A508-9C9329F3BD73}" type="presParOf" srcId="{0034AB42-0908-4693-9B56-4256B672F07F}" destId="{04B19D96-DAB9-4995-BE15-FB4F7C924B0B}" srcOrd="7" destOrd="0" presId="urn:microsoft.com/office/officeart/2009/3/layout/HorizontalOrganizationChart"/>
    <dgm:cxn modelId="{D0EBB8C0-B4FB-476D-BCD6-E72BBB976355}" type="presParOf" srcId="{04B19D96-DAB9-4995-BE15-FB4F7C924B0B}" destId="{9399ED5E-CBFD-4392-B9F1-2C96F46FBE76}" srcOrd="0" destOrd="0" presId="urn:microsoft.com/office/officeart/2009/3/layout/HorizontalOrganizationChart"/>
    <dgm:cxn modelId="{38294A24-484D-4E4B-BA36-38704FD67DBA}" type="presParOf" srcId="{9399ED5E-CBFD-4392-B9F1-2C96F46FBE76}" destId="{8B766186-3197-4575-9A23-B83AEA69DC28}" srcOrd="0" destOrd="0" presId="urn:microsoft.com/office/officeart/2009/3/layout/HorizontalOrganizationChart"/>
    <dgm:cxn modelId="{9C6BCA59-32D2-4860-AF1F-271C7E9AE2ED}" type="presParOf" srcId="{9399ED5E-CBFD-4392-B9F1-2C96F46FBE76}" destId="{60CCDBD8-3BBA-412F-A0B0-FE7823DDF871}" srcOrd="1" destOrd="0" presId="urn:microsoft.com/office/officeart/2009/3/layout/HorizontalOrganizationChart"/>
    <dgm:cxn modelId="{3FBB6A1F-FC76-4795-9092-F4F1457E448B}" type="presParOf" srcId="{04B19D96-DAB9-4995-BE15-FB4F7C924B0B}" destId="{5849C783-1F4C-4536-A83A-6ADFB83350BE}" srcOrd="1" destOrd="0" presId="urn:microsoft.com/office/officeart/2009/3/layout/HorizontalOrganizationChart"/>
    <dgm:cxn modelId="{110A2844-B420-4DE5-94FB-DE884637D933}" type="presParOf" srcId="{04B19D96-DAB9-4995-BE15-FB4F7C924B0B}" destId="{1E469655-92CD-4EFB-BD27-C987D2FA4657}" srcOrd="2" destOrd="0" presId="urn:microsoft.com/office/officeart/2009/3/layout/HorizontalOrganizationChart"/>
    <dgm:cxn modelId="{DEDBE37C-739B-4E10-9D55-72667993D0C7}" type="presParOf" srcId="{0034AB42-0908-4693-9B56-4256B672F07F}" destId="{7CD90DB9-F700-4090-AAC0-4E81FD52B943}" srcOrd="8" destOrd="0" presId="urn:microsoft.com/office/officeart/2009/3/layout/HorizontalOrganizationChart"/>
    <dgm:cxn modelId="{6596ECCD-E92F-42B6-97BD-77DCA7DE2624}" type="presParOf" srcId="{0034AB42-0908-4693-9B56-4256B672F07F}" destId="{A21FF5B0-1423-43F0-8ABA-DED606E4BF04}" srcOrd="9" destOrd="0" presId="urn:microsoft.com/office/officeart/2009/3/layout/HorizontalOrganizationChart"/>
    <dgm:cxn modelId="{4DCC95C5-93FF-471A-A001-0D19EC23D8C6}" type="presParOf" srcId="{A21FF5B0-1423-43F0-8ABA-DED606E4BF04}" destId="{2888CEA4-F894-4C7F-9B8D-AFB3BDE79BEA}" srcOrd="0" destOrd="0" presId="urn:microsoft.com/office/officeart/2009/3/layout/HorizontalOrganizationChart"/>
    <dgm:cxn modelId="{23D2F321-3264-4E5B-9088-1C2EE52FE4D8}" type="presParOf" srcId="{2888CEA4-F894-4C7F-9B8D-AFB3BDE79BEA}" destId="{8BD76FAF-4E50-4B93-9228-6B5BBC845D9F}" srcOrd="0" destOrd="0" presId="urn:microsoft.com/office/officeart/2009/3/layout/HorizontalOrganizationChart"/>
    <dgm:cxn modelId="{F35AB01A-592B-4771-9268-65BA107D9F48}" type="presParOf" srcId="{2888CEA4-F894-4C7F-9B8D-AFB3BDE79BEA}" destId="{C0E850CA-687B-4B36-86EA-15F2E7553B3D}" srcOrd="1" destOrd="0" presId="urn:microsoft.com/office/officeart/2009/3/layout/HorizontalOrganizationChart"/>
    <dgm:cxn modelId="{4356A88D-C8D8-4098-8A73-CD0F8AC10C36}" type="presParOf" srcId="{A21FF5B0-1423-43F0-8ABA-DED606E4BF04}" destId="{42637589-3F5A-4A54-A5EB-4E0CC559B2E2}" srcOrd="1" destOrd="0" presId="urn:microsoft.com/office/officeart/2009/3/layout/HorizontalOrganizationChart"/>
    <dgm:cxn modelId="{5494B546-C5CC-4CE1-A2DA-217F40408A1F}" type="presParOf" srcId="{A21FF5B0-1423-43F0-8ABA-DED606E4BF04}" destId="{1A12479A-D51F-473A-9EF0-AA3D50EA277F}" srcOrd="2" destOrd="0" presId="urn:microsoft.com/office/officeart/2009/3/layout/HorizontalOrganizationChart"/>
    <dgm:cxn modelId="{63B670FC-9BC7-4838-A57C-90B038B7E8A4}" type="presParOf" srcId="{0034AB42-0908-4693-9B56-4256B672F07F}" destId="{196C9283-7558-49B5-98CB-3D8CE3E7118A}" srcOrd="10" destOrd="0" presId="urn:microsoft.com/office/officeart/2009/3/layout/HorizontalOrganizationChart"/>
    <dgm:cxn modelId="{7EB53C78-39B9-41E1-9B3C-C4CF9F8B230C}" type="presParOf" srcId="{0034AB42-0908-4693-9B56-4256B672F07F}" destId="{DC210527-446F-4933-A4E3-1C090F296E39}" srcOrd="11" destOrd="0" presId="urn:microsoft.com/office/officeart/2009/3/layout/HorizontalOrganizationChart"/>
    <dgm:cxn modelId="{A72EF235-0A27-43CD-925A-EEC9DA73EB18}" type="presParOf" srcId="{DC210527-446F-4933-A4E3-1C090F296E39}" destId="{BAF54F08-6DE8-43FB-9CD3-3417FF491BEB}" srcOrd="0" destOrd="0" presId="urn:microsoft.com/office/officeart/2009/3/layout/HorizontalOrganizationChart"/>
    <dgm:cxn modelId="{59C545C8-0664-470E-A6C1-8FA9D42C8A6B}" type="presParOf" srcId="{BAF54F08-6DE8-43FB-9CD3-3417FF491BEB}" destId="{547CFD1A-BD92-4D1C-BF1D-35CFBF4D6F2B}" srcOrd="0" destOrd="0" presId="urn:microsoft.com/office/officeart/2009/3/layout/HorizontalOrganizationChart"/>
    <dgm:cxn modelId="{F974CE5A-81AC-4F0F-B30E-0A3B215E5219}" type="presParOf" srcId="{BAF54F08-6DE8-43FB-9CD3-3417FF491BEB}" destId="{417F5D6B-C520-47F0-BE5F-FA6B40519A99}" srcOrd="1" destOrd="0" presId="urn:microsoft.com/office/officeart/2009/3/layout/HorizontalOrganizationChart"/>
    <dgm:cxn modelId="{E1001EB9-6017-4E90-A0B0-BAE66AD4D556}" type="presParOf" srcId="{DC210527-446F-4933-A4E3-1C090F296E39}" destId="{45DA77A6-EF46-41B5-B41A-BCB4F0E14AD6}" srcOrd="1" destOrd="0" presId="urn:microsoft.com/office/officeart/2009/3/layout/HorizontalOrganizationChart"/>
    <dgm:cxn modelId="{0E0213C7-C110-4002-B3B7-0842CF7B2F02}" type="presParOf" srcId="{DC210527-446F-4933-A4E3-1C090F296E39}" destId="{6DCFD962-9446-4D96-9423-894433E63C1A}" srcOrd="2" destOrd="0" presId="urn:microsoft.com/office/officeart/2009/3/layout/HorizontalOrganizationChart"/>
    <dgm:cxn modelId="{A49D6950-66DB-4F7F-985A-A09A288A21A4}" type="presParOf" srcId="{0034AB42-0908-4693-9B56-4256B672F07F}" destId="{319008AB-64F3-4407-A6A2-5077DF80B914}" srcOrd="12" destOrd="0" presId="urn:microsoft.com/office/officeart/2009/3/layout/HorizontalOrganizationChart"/>
    <dgm:cxn modelId="{FB376E2A-4C41-4362-9812-91180633C3D0}" type="presParOf" srcId="{0034AB42-0908-4693-9B56-4256B672F07F}" destId="{6ACE7BF4-CFF1-4553-B4BF-186270B9FAA4}" srcOrd="13" destOrd="0" presId="urn:microsoft.com/office/officeart/2009/3/layout/HorizontalOrganizationChart"/>
    <dgm:cxn modelId="{5096AF3E-2AA2-4658-8302-6602F2642953}" type="presParOf" srcId="{6ACE7BF4-CFF1-4553-B4BF-186270B9FAA4}" destId="{6BA9F0B2-4AA1-4017-8717-B3FF15A414F9}" srcOrd="0" destOrd="0" presId="urn:microsoft.com/office/officeart/2009/3/layout/HorizontalOrganizationChart"/>
    <dgm:cxn modelId="{F0282DC3-A758-45B0-BAD3-8E71A7BAA550}" type="presParOf" srcId="{6BA9F0B2-4AA1-4017-8717-B3FF15A414F9}" destId="{567D4F1E-61B4-4D8D-9BAE-BB306375F4F7}" srcOrd="0" destOrd="0" presId="urn:microsoft.com/office/officeart/2009/3/layout/HorizontalOrganizationChart"/>
    <dgm:cxn modelId="{603EE628-499F-44D8-A974-089C99A438A4}" type="presParOf" srcId="{6BA9F0B2-4AA1-4017-8717-B3FF15A414F9}" destId="{A5479A7B-B906-488A-BE19-D7F5F245B4AF}" srcOrd="1" destOrd="0" presId="urn:microsoft.com/office/officeart/2009/3/layout/HorizontalOrganizationChart"/>
    <dgm:cxn modelId="{76EE779F-8F47-4F43-B26C-324176E3058A}" type="presParOf" srcId="{6ACE7BF4-CFF1-4553-B4BF-186270B9FAA4}" destId="{99162526-5B1D-4A6C-BB1B-97E6755B4C79}" srcOrd="1" destOrd="0" presId="urn:microsoft.com/office/officeart/2009/3/layout/HorizontalOrganizationChart"/>
    <dgm:cxn modelId="{746A0783-F47D-4D52-A735-441B1124EA06}" type="presParOf" srcId="{6ACE7BF4-CFF1-4553-B4BF-186270B9FAA4}" destId="{1AC21957-A333-4E64-9241-787A24B57767}" srcOrd="2" destOrd="0" presId="urn:microsoft.com/office/officeart/2009/3/layout/HorizontalOrganizationChart"/>
    <dgm:cxn modelId="{572A8DE0-2EC7-4A4F-B877-B17537DCAC92}" type="presParOf" srcId="{0034AB42-0908-4693-9B56-4256B672F07F}" destId="{7364070C-8817-4F5B-8A47-0B9BE604E68C}" srcOrd="14" destOrd="0" presId="urn:microsoft.com/office/officeart/2009/3/layout/HorizontalOrganizationChart"/>
    <dgm:cxn modelId="{CE79CBE6-8A4D-49ED-82D0-35EC4CD60AFD}" type="presParOf" srcId="{0034AB42-0908-4693-9B56-4256B672F07F}" destId="{5F20802F-1B5D-48FD-ABD4-7C434C17BBE7}" srcOrd="15" destOrd="0" presId="urn:microsoft.com/office/officeart/2009/3/layout/HorizontalOrganizationChart"/>
    <dgm:cxn modelId="{263BFAB2-F5EA-4EE7-B970-19C36175E8E5}" type="presParOf" srcId="{5F20802F-1B5D-48FD-ABD4-7C434C17BBE7}" destId="{3FE3CE57-31BC-45B3-86F2-384853C53C9C}" srcOrd="0" destOrd="0" presId="urn:microsoft.com/office/officeart/2009/3/layout/HorizontalOrganizationChart"/>
    <dgm:cxn modelId="{4FDC0EA0-D230-44B4-9DF3-63867F5960F5}" type="presParOf" srcId="{3FE3CE57-31BC-45B3-86F2-384853C53C9C}" destId="{9D5596FE-E459-4ACD-B4B4-D78F06226B09}" srcOrd="0" destOrd="0" presId="urn:microsoft.com/office/officeart/2009/3/layout/HorizontalOrganizationChart"/>
    <dgm:cxn modelId="{0C28D409-D2E8-4F6F-A0A2-59D4047D25C4}" type="presParOf" srcId="{3FE3CE57-31BC-45B3-86F2-384853C53C9C}" destId="{37B231FF-782D-4BA8-9226-B0B9EE39E416}" srcOrd="1" destOrd="0" presId="urn:microsoft.com/office/officeart/2009/3/layout/HorizontalOrganizationChart"/>
    <dgm:cxn modelId="{0A162BE6-03B1-4175-B735-23C9356417F7}" type="presParOf" srcId="{5F20802F-1B5D-48FD-ABD4-7C434C17BBE7}" destId="{CEAF5D99-3808-469C-84E8-08A92625B5AF}" srcOrd="1" destOrd="0" presId="urn:microsoft.com/office/officeart/2009/3/layout/HorizontalOrganizationChart"/>
    <dgm:cxn modelId="{BBEA1811-A7A3-4FCB-A515-F692713E1808}" type="presParOf" srcId="{5F20802F-1B5D-48FD-ABD4-7C434C17BBE7}" destId="{87C6ACA0-1F9A-48A7-B4DC-427012509D6E}" srcOrd="2" destOrd="0" presId="urn:microsoft.com/office/officeart/2009/3/layout/HorizontalOrganizationChart"/>
    <dgm:cxn modelId="{2F8A0F36-7F96-475F-B5C1-D85A9A16FFD3}" type="presParOf" srcId="{0034AB42-0908-4693-9B56-4256B672F07F}" destId="{57480E90-1C4C-4C4A-A026-D9BAA83C191C}" srcOrd="16" destOrd="0" presId="urn:microsoft.com/office/officeart/2009/3/layout/HorizontalOrganizationChart"/>
    <dgm:cxn modelId="{E71729C3-BD5F-43C7-9A62-B375307D7034}" type="presParOf" srcId="{0034AB42-0908-4693-9B56-4256B672F07F}" destId="{69B7D6A2-3087-49C3-AC23-DFF78A6C0CD6}" srcOrd="17" destOrd="0" presId="urn:microsoft.com/office/officeart/2009/3/layout/HorizontalOrganizationChart"/>
    <dgm:cxn modelId="{A12EF922-DE30-415A-BC47-61B22303CCAC}" type="presParOf" srcId="{69B7D6A2-3087-49C3-AC23-DFF78A6C0CD6}" destId="{A309437D-1C5F-4E4B-B232-22F5D8D695E3}" srcOrd="0" destOrd="0" presId="urn:microsoft.com/office/officeart/2009/3/layout/HorizontalOrganizationChart"/>
    <dgm:cxn modelId="{0FEA8F50-4E19-4697-9B56-140DBBF78D2B}" type="presParOf" srcId="{A309437D-1C5F-4E4B-B232-22F5D8D695E3}" destId="{6FB0F370-4D27-45F7-859E-FE642BC1E577}" srcOrd="0" destOrd="0" presId="urn:microsoft.com/office/officeart/2009/3/layout/HorizontalOrganizationChart"/>
    <dgm:cxn modelId="{38FE6411-6812-471E-8EBB-7EED8DBEC92C}" type="presParOf" srcId="{A309437D-1C5F-4E4B-B232-22F5D8D695E3}" destId="{3CF31D66-6AF7-4583-90C5-22F2BD9EFA34}" srcOrd="1" destOrd="0" presId="urn:microsoft.com/office/officeart/2009/3/layout/HorizontalOrganizationChart"/>
    <dgm:cxn modelId="{15418BD8-4FEA-462B-9DBC-49F73B8917DC}" type="presParOf" srcId="{69B7D6A2-3087-49C3-AC23-DFF78A6C0CD6}" destId="{9B5EEC78-EF1D-43F7-8755-8E3AE31989A3}" srcOrd="1" destOrd="0" presId="urn:microsoft.com/office/officeart/2009/3/layout/HorizontalOrganizationChart"/>
    <dgm:cxn modelId="{566844C7-9071-485F-A0E2-8EA687169AC5}" type="presParOf" srcId="{69B7D6A2-3087-49C3-AC23-DFF78A6C0CD6}" destId="{6A3D4ADB-EB7C-48AB-865E-3FCA42C6777E}" srcOrd="2" destOrd="0" presId="urn:microsoft.com/office/officeart/2009/3/layout/HorizontalOrganizationChart"/>
    <dgm:cxn modelId="{9B14C934-F51F-499C-9812-A532A258CC2C}" type="presParOf" srcId="{0034AB42-0908-4693-9B56-4256B672F07F}" destId="{05592CA1-7C84-45E9-8F12-A7BE48D58FFF}" srcOrd="18" destOrd="0" presId="urn:microsoft.com/office/officeart/2009/3/layout/HorizontalOrganizationChart"/>
    <dgm:cxn modelId="{66D6BD3D-1203-4EF3-ABEA-ED29145402B4}" type="presParOf" srcId="{0034AB42-0908-4693-9B56-4256B672F07F}" destId="{57A178ED-9B2D-4941-B531-F22165487EB2}" srcOrd="19" destOrd="0" presId="urn:microsoft.com/office/officeart/2009/3/layout/HorizontalOrganizationChart"/>
    <dgm:cxn modelId="{2C15892F-BD2E-4F40-9251-C7ABBB9DEB25}" type="presParOf" srcId="{57A178ED-9B2D-4941-B531-F22165487EB2}" destId="{DD5842F8-ABD4-40C1-96A8-1B14B7DD4608}" srcOrd="0" destOrd="0" presId="urn:microsoft.com/office/officeart/2009/3/layout/HorizontalOrganizationChart"/>
    <dgm:cxn modelId="{365E2649-D9B1-4B1F-B1EB-796565BD5219}" type="presParOf" srcId="{DD5842F8-ABD4-40C1-96A8-1B14B7DD4608}" destId="{D45FEEC5-2A3C-4CE4-8E28-0E5E824D7500}" srcOrd="0" destOrd="0" presId="urn:microsoft.com/office/officeart/2009/3/layout/HorizontalOrganizationChart"/>
    <dgm:cxn modelId="{2AC7BDCE-20A4-412A-AAB9-1E5128DE16A2}" type="presParOf" srcId="{DD5842F8-ABD4-40C1-96A8-1B14B7DD4608}" destId="{1A588E66-B100-4A4C-BAB0-EA2432519C77}" srcOrd="1" destOrd="0" presId="urn:microsoft.com/office/officeart/2009/3/layout/HorizontalOrganizationChart"/>
    <dgm:cxn modelId="{EA5EE44B-7485-4A09-8B93-E28F5D046CAB}" type="presParOf" srcId="{57A178ED-9B2D-4941-B531-F22165487EB2}" destId="{A688D572-AE77-4B0C-B158-7E21F516D63F}" srcOrd="1" destOrd="0" presId="urn:microsoft.com/office/officeart/2009/3/layout/HorizontalOrganizationChart"/>
    <dgm:cxn modelId="{3EAF22CD-DEB9-4E5B-AAC8-2E69BD46F99A}" type="presParOf" srcId="{57A178ED-9B2D-4941-B531-F22165487EB2}" destId="{F9F8DDFC-A24E-4855-B28D-B25D74F5256C}" srcOrd="2" destOrd="0" presId="urn:microsoft.com/office/officeart/2009/3/layout/HorizontalOrganizationChart"/>
    <dgm:cxn modelId="{BB7E3ECF-B90C-4CD7-BF01-4B2BA08AE3D1}" type="presParOf" srcId="{0034AB42-0908-4693-9B56-4256B672F07F}" destId="{CE356C35-C986-4088-A361-550547DB0B3B}" srcOrd="20" destOrd="0" presId="urn:microsoft.com/office/officeart/2009/3/layout/HorizontalOrganizationChart"/>
    <dgm:cxn modelId="{AA50566A-97DE-46A8-A937-54A82DF0106B}" type="presParOf" srcId="{0034AB42-0908-4693-9B56-4256B672F07F}" destId="{AABC103B-99E1-4E97-96E8-EA605CBADB9F}" srcOrd="21" destOrd="0" presId="urn:microsoft.com/office/officeart/2009/3/layout/HorizontalOrganizationChart"/>
    <dgm:cxn modelId="{F3D9AFF5-0AAB-44BD-8090-17581CD3F98E}" type="presParOf" srcId="{AABC103B-99E1-4E97-96E8-EA605CBADB9F}" destId="{0A7CDA19-4519-4FE0-81E2-56A1FA978516}" srcOrd="0" destOrd="0" presId="urn:microsoft.com/office/officeart/2009/3/layout/HorizontalOrganizationChart"/>
    <dgm:cxn modelId="{FE713415-55E4-4FB0-8552-24352CFDF883}" type="presParOf" srcId="{0A7CDA19-4519-4FE0-81E2-56A1FA978516}" destId="{5071C859-C199-4EC6-B43A-5E2B277DDA30}" srcOrd="0" destOrd="0" presId="urn:microsoft.com/office/officeart/2009/3/layout/HorizontalOrganizationChart"/>
    <dgm:cxn modelId="{0F04A482-0687-4B81-9606-8C97335F32F9}" type="presParOf" srcId="{0A7CDA19-4519-4FE0-81E2-56A1FA978516}" destId="{6BAF9EF1-08C0-4ACD-B84E-CEA1FDD60D28}" srcOrd="1" destOrd="0" presId="urn:microsoft.com/office/officeart/2009/3/layout/HorizontalOrganizationChart"/>
    <dgm:cxn modelId="{AD94AFAB-04CF-4C45-A2EF-6B2DAAA5DC86}" type="presParOf" srcId="{AABC103B-99E1-4E97-96E8-EA605CBADB9F}" destId="{1255C651-0155-4475-A4DE-3C57BB5936E5}" srcOrd="1" destOrd="0" presId="urn:microsoft.com/office/officeart/2009/3/layout/HorizontalOrganizationChart"/>
    <dgm:cxn modelId="{F1B5C74F-C4BC-4EF2-914C-AEF62C55B47B}" type="presParOf" srcId="{AABC103B-99E1-4E97-96E8-EA605CBADB9F}" destId="{174C3A5F-9C28-4E4E-9DC1-95023CBA9B2B}" srcOrd="2" destOrd="0" presId="urn:microsoft.com/office/officeart/2009/3/layout/HorizontalOrganizationChart"/>
    <dgm:cxn modelId="{AF2A7ADC-A66D-4AAB-8A61-7D394392E6C4}" type="presParOf" srcId="{0034AB42-0908-4693-9B56-4256B672F07F}" destId="{4C83A39D-DCAD-4BD1-9F20-DBFC66910520}" srcOrd="22" destOrd="0" presId="urn:microsoft.com/office/officeart/2009/3/layout/HorizontalOrganizationChart"/>
    <dgm:cxn modelId="{77210968-594D-4DA2-9366-15DD5CC4C028}" type="presParOf" srcId="{0034AB42-0908-4693-9B56-4256B672F07F}" destId="{6C295F99-8622-4D28-A6D5-64133D849464}" srcOrd="23" destOrd="0" presId="urn:microsoft.com/office/officeart/2009/3/layout/HorizontalOrganizationChart"/>
    <dgm:cxn modelId="{4DD94E8C-EE77-4315-82F7-D0D1877C5A9B}" type="presParOf" srcId="{6C295F99-8622-4D28-A6D5-64133D849464}" destId="{7C2195CA-EEBA-497E-B1CC-26A7CC1B69C2}" srcOrd="0" destOrd="0" presId="urn:microsoft.com/office/officeart/2009/3/layout/HorizontalOrganizationChart"/>
    <dgm:cxn modelId="{182C8A00-CD26-4F56-B3D1-17FA9C46AB81}" type="presParOf" srcId="{7C2195CA-EEBA-497E-B1CC-26A7CC1B69C2}" destId="{59B67BFC-4CC0-40C9-813C-1A0AA0FD30A6}" srcOrd="0" destOrd="0" presId="urn:microsoft.com/office/officeart/2009/3/layout/HorizontalOrganizationChart"/>
    <dgm:cxn modelId="{F057913B-2DD5-4BBD-A635-8A153DCDE107}" type="presParOf" srcId="{7C2195CA-EEBA-497E-B1CC-26A7CC1B69C2}" destId="{5A460CC2-D082-4F1C-B18C-02C5116455B2}" srcOrd="1" destOrd="0" presId="urn:microsoft.com/office/officeart/2009/3/layout/HorizontalOrganizationChart"/>
    <dgm:cxn modelId="{2C544CC3-56E6-421E-B84E-EF92D69FD0A0}" type="presParOf" srcId="{6C295F99-8622-4D28-A6D5-64133D849464}" destId="{1FCD127D-EE5A-43BD-A792-2CC3BD114E6D}" srcOrd="1" destOrd="0" presId="urn:microsoft.com/office/officeart/2009/3/layout/HorizontalOrganizationChart"/>
    <dgm:cxn modelId="{9B249E7B-30BB-4FC9-A2CE-D123166CA86D}" type="presParOf" srcId="{6C295F99-8622-4D28-A6D5-64133D849464}" destId="{55AD76AC-A863-422A-990A-3B60AAF31BFF}" srcOrd="2" destOrd="0" presId="urn:microsoft.com/office/officeart/2009/3/layout/HorizontalOrganizationChart"/>
    <dgm:cxn modelId="{647BA30E-2F7D-4C02-84D0-B7401460DE77}" type="presParOf" srcId="{9D6E24CB-C95D-4C07-8500-9B310B4AF3A7}" destId="{DCC2367A-8CDC-4E3D-8171-84C75225E620}" srcOrd="2" destOrd="0" presId="urn:microsoft.com/office/officeart/2009/3/layout/HorizontalOrganizationChart"/>
    <dgm:cxn modelId="{B74C968A-A16C-4DC8-B076-EC99D07B1031}" type="presParOf" srcId="{676029BF-0CDA-4F2C-A329-7FDB17E2248A}" destId="{A1A1ED47-9C94-4DA2-949C-8EAA9E659A6F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83A39D-DCAD-4BD1-9F20-DBFC66910520}">
      <dsp:nvSpPr>
        <dsp:cNvPr id="0" name=""/>
        <dsp:cNvSpPr/>
      </dsp:nvSpPr>
      <dsp:spPr>
        <a:xfrm>
          <a:off x="6324332" y="3573115"/>
          <a:ext cx="341460" cy="30099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4015497"/>
              </a:lnTo>
              <a:lnTo>
                <a:pt x="339576" y="4015497"/>
              </a:lnTo>
            </a:path>
          </a:pathLst>
        </a:custGeom>
        <a:noFill/>
        <a:ln w="25400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356C35-C986-4088-A361-550547DB0B3B}">
      <dsp:nvSpPr>
        <dsp:cNvPr id="0" name=""/>
        <dsp:cNvSpPr/>
      </dsp:nvSpPr>
      <dsp:spPr>
        <a:xfrm>
          <a:off x="6324332" y="3573115"/>
          <a:ext cx="341460" cy="24655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3285406"/>
              </a:lnTo>
              <a:lnTo>
                <a:pt x="339576" y="3285406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592CA1-7C84-45E9-8F12-A7BE48D58FFF}">
      <dsp:nvSpPr>
        <dsp:cNvPr id="0" name=""/>
        <dsp:cNvSpPr/>
      </dsp:nvSpPr>
      <dsp:spPr>
        <a:xfrm>
          <a:off x="6324332" y="3573115"/>
          <a:ext cx="341460" cy="18863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2555316"/>
              </a:lnTo>
              <a:lnTo>
                <a:pt x="339576" y="2555316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480E90-1C4C-4C4A-A026-D9BAA83C191C}">
      <dsp:nvSpPr>
        <dsp:cNvPr id="0" name=""/>
        <dsp:cNvSpPr/>
      </dsp:nvSpPr>
      <dsp:spPr>
        <a:xfrm>
          <a:off x="6324332" y="3573115"/>
          <a:ext cx="341460" cy="13072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1825226"/>
              </a:lnTo>
              <a:lnTo>
                <a:pt x="339576" y="1825226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64070C-8817-4F5B-8A47-0B9BE604E68C}">
      <dsp:nvSpPr>
        <dsp:cNvPr id="0" name=""/>
        <dsp:cNvSpPr/>
      </dsp:nvSpPr>
      <dsp:spPr>
        <a:xfrm>
          <a:off x="6324332" y="3573115"/>
          <a:ext cx="341460" cy="7280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1095135"/>
              </a:lnTo>
              <a:lnTo>
                <a:pt x="339576" y="1095135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9008AB-64F3-4407-A6A2-5077DF80B914}">
      <dsp:nvSpPr>
        <dsp:cNvPr id="0" name=""/>
        <dsp:cNvSpPr/>
      </dsp:nvSpPr>
      <dsp:spPr>
        <a:xfrm>
          <a:off x="6324332" y="3573115"/>
          <a:ext cx="341460" cy="1489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9788" y="0"/>
              </a:lnTo>
              <a:lnTo>
                <a:pt x="169788" y="365045"/>
              </a:lnTo>
              <a:lnTo>
                <a:pt x="339576" y="365045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6C9283-7558-49B5-98CB-3D8CE3E7118A}">
      <dsp:nvSpPr>
        <dsp:cNvPr id="0" name=""/>
        <dsp:cNvSpPr/>
      </dsp:nvSpPr>
      <dsp:spPr>
        <a:xfrm>
          <a:off x="6324332" y="3142871"/>
          <a:ext cx="341460" cy="430243"/>
        </a:xfrm>
        <a:custGeom>
          <a:avLst/>
          <a:gdLst/>
          <a:ahLst/>
          <a:cxnLst/>
          <a:rect l="0" t="0" r="0" b="0"/>
          <a:pathLst>
            <a:path>
              <a:moveTo>
                <a:pt x="0" y="365045"/>
              </a:moveTo>
              <a:lnTo>
                <a:pt x="169788" y="365045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D90DB9-F700-4090-AAC0-4E81FD52B943}">
      <dsp:nvSpPr>
        <dsp:cNvPr id="0" name=""/>
        <dsp:cNvSpPr/>
      </dsp:nvSpPr>
      <dsp:spPr>
        <a:xfrm>
          <a:off x="6324332" y="2563714"/>
          <a:ext cx="341460" cy="1009400"/>
        </a:xfrm>
        <a:custGeom>
          <a:avLst/>
          <a:gdLst/>
          <a:ahLst/>
          <a:cxnLst/>
          <a:rect l="0" t="0" r="0" b="0"/>
          <a:pathLst>
            <a:path>
              <a:moveTo>
                <a:pt x="0" y="1095135"/>
              </a:moveTo>
              <a:lnTo>
                <a:pt x="169788" y="1095135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03712E-6842-45E6-917B-D0F0AF885515}">
      <dsp:nvSpPr>
        <dsp:cNvPr id="0" name=""/>
        <dsp:cNvSpPr/>
      </dsp:nvSpPr>
      <dsp:spPr>
        <a:xfrm>
          <a:off x="6324332" y="1984557"/>
          <a:ext cx="341460" cy="1588557"/>
        </a:xfrm>
        <a:custGeom>
          <a:avLst/>
          <a:gdLst/>
          <a:ahLst/>
          <a:cxnLst/>
          <a:rect l="0" t="0" r="0" b="0"/>
          <a:pathLst>
            <a:path>
              <a:moveTo>
                <a:pt x="0" y="1825226"/>
              </a:moveTo>
              <a:lnTo>
                <a:pt x="169788" y="1825226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F9009F-7467-4DB2-80D6-65EEC47D59A3}">
      <dsp:nvSpPr>
        <dsp:cNvPr id="0" name=""/>
        <dsp:cNvSpPr/>
      </dsp:nvSpPr>
      <dsp:spPr>
        <a:xfrm>
          <a:off x="6324332" y="1405400"/>
          <a:ext cx="341460" cy="2167714"/>
        </a:xfrm>
        <a:custGeom>
          <a:avLst/>
          <a:gdLst/>
          <a:ahLst/>
          <a:cxnLst/>
          <a:rect l="0" t="0" r="0" b="0"/>
          <a:pathLst>
            <a:path>
              <a:moveTo>
                <a:pt x="0" y="2555316"/>
              </a:moveTo>
              <a:lnTo>
                <a:pt x="169788" y="2555316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DA1396-B95B-4E76-A813-EFE6CB257866}">
      <dsp:nvSpPr>
        <dsp:cNvPr id="0" name=""/>
        <dsp:cNvSpPr/>
      </dsp:nvSpPr>
      <dsp:spPr>
        <a:xfrm>
          <a:off x="6324332" y="826244"/>
          <a:ext cx="341460" cy="2746871"/>
        </a:xfrm>
        <a:custGeom>
          <a:avLst/>
          <a:gdLst/>
          <a:ahLst/>
          <a:cxnLst/>
          <a:rect l="0" t="0" r="0" b="0"/>
          <a:pathLst>
            <a:path>
              <a:moveTo>
                <a:pt x="0" y="3285406"/>
              </a:moveTo>
              <a:lnTo>
                <a:pt x="169788" y="3285406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9D49E8-D09E-4A85-89A3-6C57FCB5CF31}">
      <dsp:nvSpPr>
        <dsp:cNvPr id="0" name=""/>
        <dsp:cNvSpPr/>
      </dsp:nvSpPr>
      <dsp:spPr>
        <a:xfrm>
          <a:off x="6324332" y="243636"/>
          <a:ext cx="341460" cy="3329478"/>
        </a:xfrm>
        <a:custGeom>
          <a:avLst/>
          <a:gdLst/>
          <a:ahLst/>
          <a:cxnLst/>
          <a:rect l="0" t="0" r="0" b="0"/>
          <a:pathLst>
            <a:path>
              <a:moveTo>
                <a:pt x="0" y="4015497"/>
              </a:moveTo>
              <a:lnTo>
                <a:pt x="169788" y="4015497"/>
              </a:lnTo>
              <a:lnTo>
                <a:pt x="169788" y="0"/>
              </a:lnTo>
              <a:lnTo>
                <a:pt x="339576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3744AB-FD63-4675-9E48-1F20144209DC}">
      <dsp:nvSpPr>
        <dsp:cNvPr id="0" name=""/>
        <dsp:cNvSpPr/>
      </dsp:nvSpPr>
      <dsp:spPr>
        <a:xfrm>
          <a:off x="4630675" y="2608950"/>
          <a:ext cx="346780" cy="9641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2156" y="0"/>
              </a:lnTo>
              <a:lnTo>
                <a:pt x="172156" y="380285"/>
              </a:lnTo>
              <a:lnTo>
                <a:pt x="341945" y="380285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65CD79-58E4-4768-993D-716567E41FF8}">
      <dsp:nvSpPr>
        <dsp:cNvPr id="0" name=""/>
        <dsp:cNvSpPr/>
      </dsp:nvSpPr>
      <dsp:spPr>
        <a:xfrm>
          <a:off x="4630675" y="1791698"/>
          <a:ext cx="300474" cy="817251"/>
        </a:xfrm>
        <a:custGeom>
          <a:avLst/>
          <a:gdLst/>
          <a:ahLst/>
          <a:cxnLst/>
          <a:rect l="0" t="0" r="0" b="0"/>
          <a:pathLst>
            <a:path>
              <a:moveTo>
                <a:pt x="0" y="349804"/>
              </a:moveTo>
              <a:lnTo>
                <a:pt x="172156" y="349804"/>
              </a:lnTo>
              <a:lnTo>
                <a:pt x="172156" y="0"/>
              </a:lnTo>
              <a:lnTo>
                <a:pt x="341945" y="0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8A6498-7421-4369-A8C7-1CEBA3B053D2}">
      <dsp:nvSpPr>
        <dsp:cNvPr id="0" name=""/>
        <dsp:cNvSpPr/>
      </dsp:nvSpPr>
      <dsp:spPr>
        <a:xfrm>
          <a:off x="310273" y="1282212"/>
          <a:ext cx="4320402" cy="2653475"/>
        </a:xfrm>
        <a:prstGeom prst="rect">
          <a:avLst/>
        </a:prstGeom>
        <a:solidFill>
          <a:srgbClr val="FF5050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  <a:sp3d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КОНСОЛИДИРОВАННЫЙ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БЮДЖЕТ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ПРУЖАНСКОГО РАЙОНА</a:t>
          </a:r>
        </a:p>
      </dsp:txBody>
      <dsp:txXfrm>
        <a:off x="310273" y="1282212"/>
        <a:ext cx="4320402" cy="2653475"/>
      </dsp:txXfrm>
    </dsp:sp>
    <dsp:sp modelId="{979DF160-5D3C-495E-8973-A3C9D94BD6A4}">
      <dsp:nvSpPr>
        <dsp:cNvPr id="0" name=""/>
        <dsp:cNvSpPr/>
      </dsp:nvSpPr>
      <dsp:spPr>
        <a:xfrm>
          <a:off x="4931150" y="1122583"/>
          <a:ext cx="1439474" cy="1338229"/>
        </a:xfrm>
        <a:prstGeom prst="rect">
          <a:avLst/>
        </a:prstGeom>
        <a:solidFill>
          <a:srgbClr val="3399FF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  <a:bevelB w="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  <a:sp3d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РАЙОННЫЙ БЮДЖЕТ</a:t>
          </a:r>
        </a:p>
      </dsp:txBody>
      <dsp:txXfrm>
        <a:off x="4931150" y="1122583"/>
        <a:ext cx="1439474" cy="1338229"/>
      </dsp:txXfrm>
    </dsp:sp>
    <dsp:sp modelId="{C8B156EA-ADE0-419E-AB18-02E75A6A42CB}">
      <dsp:nvSpPr>
        <dsp:cNvPr id="0" name=""/>
        <dsp:cNvSpPr/>
      </dsp:nvSpPr>
      <dsp:spPr>
        <a:xfrm>
          <a:off x="4977456" y="2818020"/>
          <a:ext cx="1346876" cy="1510189"/>
        </a:xfrm>
        <a:prstGeom prst="rect">
          <a:avLst/>
        </a:prstGeom>
        <a:solidFill>
          <a:srgbClr val="3CF4AA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>
          <a:softEdge rad="279400"/>
        </a:effectLst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  <a:sp3d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СЕЛЬСКИЙ </a:t>
          </a:r>
          <a:r>
            <a:rPr lang="ru-RU" sz="1800" b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effectLst>
                <a:reflection stA="45000" endPos="0" dist="50800" dir="5400000" sy="-100000" algn="bl" rotWithShape="0"/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БЮДЖЕТ</a:t>
          </a:r>
        </a:p>
      </dsp:txBody>
      <dsp:txXfrm>
        <a:off x="4977456" y="2818020"/>
        <a:ext cx="1346876" cy="1510189"/>
      </dsp:txXfrm>
    </dsp:sp>
    <dsp:sp modelId="{99EA0A1A-6083-4AE6-9F60-FF6015B59E1A}">
      <dsp:nvSpPr>
        <dsp:cNvPr id="0" name=""/>
        <dsp:cNvSpPr/>
      </dsp:nvSpPr>
      <dsp:spPr>
        <a:xfrm>
          <a:off x="6665792" y="38237"/>
          <a:ext cx="1742305" cy="410797"/>
        </a:xfrm>
        <a:prstGeom prst="rect">
          <a:avLst/>
        </a:prstGeom>
        <a:solidFill>
          <a:srgbClr val="FF99FF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Великосельский</a:t>
          </a:r>
        </a:p>
      </dsp:txBody>
      <dsp:txXfrm>
        <a:off x="6665792" y="38237"/>
        <a:ext cx="1742305" cy="410797"/>
      </dsp:txXfrm>
    </dsp:sp>
    <dsp:sp modelId="{437DAD72-B3E8-4C0A-9636-A3C9077AE866}">
      <dsp:nvSpPr>
        <dsp:cNvPr id="0" name=""/>
        <dsp:cNvSpPr/>
      </dsp:nvSpPr>
      <dsp:spPr>
        <a:xfrm>
          <a:off x="6665792" y="620845"/>
          <a:ext cx="1742305" cy="410797"/>
        </a:xfrm>
        <a:prstGeom prst="rect">
          <a:avLst/>
        </a:prstGeom>
        <a:solidFill>
          <a:srgbClr val="FFFF00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Зеленевичский</a:t>
          </a:r>
        </a:p>
      </dsp:txBody>
      <dsp:txXfrm>
        <a:off x="6665792" y="620845"/>
        <a:ext cx="1742305" cy="410797"/>
      </dsp:txXfrm>
    </dsp:sp>
    <dsp:sp modelId="{00BA40A5-48A7-46FF-8DA7-59B0708DD9D3}">
      <dsp:nvSpPr>
        <dsp:cNvPr id="0" name=""/>
        <dsp:cNvSpPr/>
      </dsp:nvSpPr>
      <dsp:spPr>
        <a:xfrm>
          <a:off x="6665792" y="1200002"/>
          <a:ext cx="1742305" cy="410797"/>
        </a:xfrm>
        <a:prstGeom prst="rect">
          <a:avLst/>
        </a:prstGeom>
        <a:solidFill>
          <a:srgbClr val="99FF99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Линовский</a:t>
          </a:r>
        </a:p>
      </dsp:txBody>
      <dsp:txXfrm>
        <a:off x="6665792" y="1200002"/>
        <a:ext cx="1742305" cy="410797"/>
      </dsp:txXfrm>
    </dsp:sp>
    <dsp:sp modelId="{8B766186-3197-4575-9A23-B83AEA69DC28}">
      <dsp:nvSpPr>
        <dsp:cNvPr id="0" name=""/>
        <dsp:cNvSpPr/>
      </dsp:nvSpPr>
      <dsp:spPr>
        <a:xfrm>
          <a:off x="6665792" y="1779159"/>
          <a:ext cx="1742305" cy="410797"/>
        </a:xfrm>
        <a:prstGeom prst="rect">
          <a:avLst/>
        </a:prstGeom>
        <a:solidFill>
          <a:srgbClr val="FF0066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Мокровский</a:t>
          </a:r>
        </a:p>
      </dsp:txBody>
      <dsp:txXfrm>
        <a:off x="6665792" y="1779159"/>
        <a:ext cx="1742305" cy="410797"/>
      </dsp:txXfrm>
    </dsp:sp>
    <dsp:sp modelId="{8BD76FAF-4E50-4B93-9228-6B5BBC845D9F}">
      <dsp:nvSpPr>
        <dsp:cNvPr id="0" name=""/>
        <dsp:cNvSpPr/>
      </dsp:nvSpPr>
      <dsp:spPr>
        <a:xfrm>
          <a:off x="6665792" y="2358316"/>
          <a:ext cx="1742305" cy="410797"/>
        </a:xfrm>
        <a:prstGeom prst="rect">
          <a:avLst/>
        </a:prstGeom>
        <a:solidFill>
          <a:srgbClr val="00B0F0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Новозасимовичский</a:t>
          </a:r>
        </a:p>
      </dsp:txBody>
      <dsp:txXfrm>
        <a:off x="6665792" y="2358316"/>
        <a:ext cx="1742305" cy="410797"/>
      </dsp:txXfrm>
    </dsp:sp>
    <dsp:sp modelId="{547CFD1A-BD92-4D1C-BF1D-35CFBF4D6F2B}">
      <dsp:nvSpPr>
        <dsp:cNvPr id="0" name=""/>
        <dsp:cNvSpPr/>
      </dsp:nvSpPr>
      <dsp:spPr>
        <a:xfrm>
          <a:off x="6665792" y="2937472"/>
          <a:ext cx="1742305" cy="410797"/>
        </a:xfrm>
        <a:prstGeom prst="rect">
          <a:avLst/>
        </a:prstGeom>
        <a:solidFill>
          <a:srgbClr val="92D050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Пружанский</a:t>
          </a:r>
        </a:p>
      </dsp:txBody>
      <dsp:txXfrm>
        <a:off x="6665792" y="2937472"/>
        <a:ext cx="1742305" cy="410797"/>
      </dsp:txXfrm>
    </dsp:sp>
    <dsp:sp modelId="{567D4F1E-61B4-4D8D-9BAE-BB306375F4F7}">
      <dsp:nvSpPr>
        <dsp:cNvPr id="0" name=""/>
        <dsp:cNvSpPr/>
      </dsp:nvSpPr>
      <dsp:spPr>
        <a:xfrm>
          <a:off x="6665792" y="3516629"/>
          <a:ext cx="1742305" cy="410797"/>
        </a:xfrm>
        <a:prstGeom prst="rect">
          <a:avLst/>
        </a:prstGeom>
        <a:solidFill>
          <a:srgbClr val="D60093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Ружанский</a:t>
          </a:r>
        </a:p>
      </dsp:txBody>
      <dsp:txXfrm>
        <a:off x="6665792" y="3516629"/>
        <a:ext cx="1742305" cy="410797"/>
      </dsp:txXfrm>
    </dsp:sp>
    <dsp:sp modelId="{9D5596FE-E459-4ACD-B4B4-D78F06226B09}">
      <dsp:nvSpPr>
        <dsp:cNvPr id="0" name=""/>
        <dsp:cNvSpPr/>
      </dsp:nvSpPr>
      <dsp:spPr>
        <a:xfrm>
          <a:off x="6665792" y="4095786"/>
          <a:ext cx="1742305" cy="410797"/>
        </a:xfrm>
        <a:prstGeom prst="rect">
          <a:avLst/>
        </a:prstGeom>
        <a:solidFill>
          <a:srgbClr val="66FFFF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Сухопольский</a:t>
          </a:r>
        </a:p>
      </dsp:txBody>
      <dsp:txXfrm>
        <a:off x="6665792" y="4095786"/>
        <a:ext cx="1742305" cy="410797"/>
      </dsp:txXfrm>
    </dsp:sp>
    <dsp:sp modelId="{6FB0F370-4D27-45F7-859E-FE642BC1E577}">
      <dsp:nvSpPr>
        <dsp:cNvPr id="0" name=""/>
        <dsp:cNvSpPr/>
      </dsp:nvSpPr>
      <dsp:spPr>
        <a:xfrm>
          <a:off x="6665792" y="4674943"/>
          <a:ext cx="1742305" cy="410797"/>
        </a:xfrm>
        <a:prstGeom prst="rect">
          <a:avLst/>
        </a:prstGeom>
        <a:solidFill>
          <a:srgbClr val="FF9900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Хоревской</a:t>
          </a:r>
        </a:p>
      </dsp:txBody>
      <dsp:txXfrm>
        <a:off x="6665792" y="4674943"/>
        <a:ext cx="1742305" cy="410797"/>
      </dsp:txXfrm>
    </dsp:sp>
    <dsp:sp modelId="{D45FEEC5-2A3C-4CE4-8E28-0E5E824D7500}">
      <dsp:nvSpPr>
        <dsp:cNvPr id="0" name=""/>
        <dsp:cNvSpPr/>
      </dsp:nvSpPr>
      <dsp:spPr>
        <a:xfrm>
          <a:off x="6665792" y="5254100"/>
          <a:ext cx="1742305" cy="410797"/>
        </a:xfrm>
        <a:prstGeom prst="rect">
          <a:avLst/>
        </a:prstGeom>
        <a:solidFill>
          <a:srgbClr val="00CCFF">
            <a:alpha val="9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Шеневской</a:t>
          </a:r>
        </a:p>
      </dsp:txBody>
      <dsp:txXfrm>
        <a:off x="6665792" y="5254100"/>
        <a:ext cx="1742305" cy="410797"/>
      </dsp:txXfrm>
    </dsp:sp>
    <dsp:sp modelId="{5071C859-C199-4EC6-B43A-5E2B277DDA30}">
      <dsp:nvSpPr>
        <dsp:cNvPr id="0" name=""/>
        <dsp:cNvSpPr/>
      </dsp:nvSpPr>
      <dsp:spPr>
        <a:xfrm>
          <a:off x="6665792" y="5833257"/>
          <a:ext cx="1742305" cy="410797"/>
        </a:xfrm>
        <a:prstGeom prst="rect">
          <a:avLst/>
        </a:prstGeom>
        <a:solidFill>
          <a:srgbClr val="CC99FF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Шерешевский</a:t>
          </a:r>
        </a:p>
      </dsp:txBody>
      <dsp:txXfrm>
        <a:off x="6665792" y="5833257"/>
        <a:ext cx="1742305" cy="410797"/>
      </dsp:txXfrm>
    </dsp:sp>
    <dsp:sp modelId="{59B67BFC-4CC0-40C9-813C-1A0AA0FD30A6}">
      <dsp:nvSpPr>
        <dsp:cNvPr id="0" name=""/>
        <dsp:cNvSpPr/>
      </dsp:nvSpPr>
      <dsp:spPr>
        <a:xfrm>
          <a:off x="6665792" y="6377628"/>
          <a:ext cx="1742305" cy="410797"/>
        </a:xfrm>
        <a:prstGeom prst="rect">
          <a:avLst/>
        </a:prstGeom>
        <a:solidFill>
          <a:srgbClr val="FF6600">
            <a:alpha val="89804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reezing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  <a:sp3d>
            <a:bevelB w="44450" h="50800" prst="slope"/>
          </a:sp3d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i="1" kern="1200" dirty="0">
              <a:solidFill>
                <a:sysClr val="windowText" lastClr="000000">
                  <a:hueOff val="0"/>
                  <a:satOff val="0"/>
                  <a:lumOff val="0"/>
                  <a:alpha val="80000"/>
                </a:sysClr>
              </a:solidFill>
              <a:latin typeface="Calibri"/>
              <a:ea typeface="+mn-ea"/>
              <a:cs typeface="+mn-cs"/>
            </a:rPr>
            <a:t>Щерчовский</a:t>
          </a:r>
        </a:p>
      </dsp:txBody>
      <dsp:txXfrm>
        <a:off x="6665792" y="6377628"/>
        <a:ext cx="1742305" cy="4107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0.86091</cdr:x>
      <cdr:y>0.03013</cdr:y>
    </cdr:from>
    <cdr:to>
      <cdr:x>0.97556</cdr:x>
      <cdr:y>0.08514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id="{94E6419C-8D5D-4CF4-B3EC-A5D318BF052C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8351520" y="205740"/>
          <a:ext cx="1123322" cy="373380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6BDB146-7050-4B5F-8AD1-721510665847}"/>
              </a:ext>
            </a:extLst>
          </p:cNvPr>
          <p:cNvGrpSpPr/>
          <p:nvPr/>
        </p:nvGrpSpPr>
        <p:grpSpPr>
          <a:xfrm>
            <a:off x="320670" y="1531238"/>
            <a:ext cx="3625115" cy="4316974"/>
            <a:chOff x="441291" y="7595"/>
            <a:chExt cx="3625115" cy="3883042"/>
          </a:xfrm>
        </p:grpSpPr>
        <p:sp>
          <p:nvSpPr>
            <p:cNvPr id="3" name="Стрелка: шеврон 2">
              <a:extLst>
                <a:ext uri="{FF2B5EF4-FFF2-40B4-BE49-F238E27FC236}">
                  <a16:creationId xmlns:a16="http://schemas.microsoft.com/office/drawing/2014/main" id="{4F1FCE42-1084-4616-AA62-B2ECA1F18763}"/>
                </a:ext>
              </a:extLst>
            </p:cNvPr>
            <p:cNvSpPr/>
            <p:nvPr/>
          </p:nvSpPr>
          <p:spPr>
            <a:xfrm rot="5400000">
              <a:off x="320958" y="145188"/>
              <a:ext cx="3883042" cy="3607855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" name="Стрелка: шеврон 4">
              <a:extLst>
                <a:ext uri="{FF2B5EF4-FFF2-40B4-BE49-F238E27FC236}">
                  <a16:creationId xmlns:a16="http://schemas.microsoft.com/office/drawing/2014/main" id="{6E26FFDA-F563-446A-A8E6-D1008E1EDD09}"/>
                </a:ext>
              </a:extLst>
            </p:cNvPr>
            <p:cNvSpPr txBox="1"/>
            <p:nvPr/>
          </p:nvSpPr>
          <p:spPr>
            <a:xfrm>
              <a:off x="441291" y="1673928"/>
              <a:ext cx="3607855" cy="2751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396000" rIns="17780" bIns="17780" numCol="1" spcCol="1270" anchor="ctr" anchorCtr="0">
              <a:noAutofit/>
            </a:bodyPr>
            <a:lstStyle/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ru-RU" sz="2800" b="1" kern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2800" b="1" kern="12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БЮЛЛЕТЕНЬ ОБ ИСПОЛНЕНИИ БЮДЖЕТА </a:t>
              </a:r>
            </a:p>
          </p:txBody>
        </p:sp>
      </p:grp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6D084040-6AC2-40AD-872F-C5F86FA08066}"/>
              </a:ext>
            </a:extLst>
          </p:cNvPr>
          <p:cNvGrpSpPr/>
          <p:nvPr/>
        </p:nvGrpSpPr>
        <p:grpSpPr>
          <a:xfrm>
            <a:off x="3778549" y="1531237"/>
            <a:ext cx="5594050" cy="2525305"/>
            <a:chOff x="3861857" y="3797"/>
            <a:chExt cx="6843090" cy="2525305"/>
          </a:xfrm>
        </p:grpSpPr>
        <p:sp>
          <p:nvSpPr>
            <p:cNvPr id="6" name="Прямоугольник: скругленные верхние углы 5">
              <a:extLst>
                <a:ext uri="{FF2B5EF4-FFF2-40B4-BE49-F238E27FC236}">
                  <a16:creationId xmlns:a16="http://schemas.microsoft.com/office/drawing/2014/main" id="{1D7B4AFE-3077-4CCF-8D31-2B7077352817}"/>
                </a:ext>
              </a:extLst>
            </p:cNvPr>
            <p:cNvSpPr/>
            <p:nvPr/>
          </p:nvSpPr>
          <p:spPr>
            <a:xfrm rot="5400000">
              <a:off x="6129276" y="-2046568"/>
              <a:ext cx="2525305" cy="6626036"/>
            </a:xfrm>
            <a:prstGeom prst="round2SameRect">
              <a:avLst/>
            </a:prstGeom>
            <a:solidFill>
              <a:schemeClr val="accent1">
                <a:alpha val="9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Прямоугольник: скругленные верхние углы 4">
              <a:extLst>
                <a:ext uri="{FF2B5EF4-FFF2-40B4-BE49-F238E27FC236}">
                  <a16:creationId xmlns:a16="http://schemas.microsoft.com/office/drawing/2014/main" id="{18425F96-A2DA-43CA-96E1-074C0CD89973}"/>
                </a:ext>
              </a:extLst>
            </p:cNvPr>
            <p:cNvSpPr txBox="1"/>
            <p:nvPr/>
          </p:nvSpPr>
          <p:spPr>
            <a:xfrm>
              <a:off x="3861857" y="36500"/>
              <a:ext cx="6502761" cy="227875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12928" tIns="27940" rIns="27940" bIns="27940" numCol="1" spcCol="1270" anchor="ctr" anchorCtr="0">
              <a:noAutofit/>
            </a:bodyPr>
            <a:lstStyle/>
            <a:p>
              <a:pPr marL="0" lvl="1" algn="l" defTabSz="1955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ru-RU" sz="3200" b="1" kern="12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ПРУЖАНСКОГО РАЙОНА ЗА 1 КВАРТАЛ 2023 ГОДА</a:t>
              </a:r>
              <a:endParaRPr lang="ru-RU" sz="32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681827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2">
            <a:extLst>
              <a:ext uri="{FF2B5EF4-FFF2-40B4-BE49-F238E27FC236}">
                <a16:creationId xmlns:a16="http://schemas.microsoft.com/office/drawing/2014/main" id="{CFCC4538-1E82-4B53-8AE3-25A9FAE5D2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1910310"/>
              </p:ext>
            </p:extLst>
          </p:nvPr>
        </p:nvGraphicFramePr>
        <p:xfrm>
          <a:off x="350353" y="89453"/>
          <a:ext cx="9698107" cy="6689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25909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84E22C2B-16FB-4AED-9C76-1DFDDDD56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387120"/>
              </p:ext>
            </p:extLst>
          </p:nvPr>
        </p:nvGraphicFramePr>
        <p:xfrm>
          <a:off x="1162878" y="-9935"/>
          <a:ext cx="7027279" cy="68679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4616">
                  <a:extLst>
                    <a:ext uri="{9D8B030D-6E8A-4147-A177-3AD203B41FA5}">
                      <a16:colId xmlns:a16="http://schemas.microsoft.com/office/drawing/2014/main" val="3618046679"/>
                    </a:ext>
                  </a:extLst>
                </a:gridCol>
                <a:gridCol w="3840722">
                  <a:extLst>
                    <a:ext uri="{9D8B030D-6E8A-4147-A177-3AD203B41FA5}">
                      <a16:colId xmlns:a16="http://schemas.microsoft.com/office/drawing/2014/main" val="1569127610"/>
                    </a:ext>
                  </a:extLst>
                </a:gridCol>
                <a:gridCol w="1383247">
                  <a:extLst>
                    <a:ext uri="{9D8B030D-6E8A-4147-A177-3AD203B41FA5}">
                      <a16:colId xmlns:a16="http://schemas.microsoft.com/office/drawing/2014/main" val="2859439445"/>
                    </a:ext>
                  </a:extLst>
                </a:gridCol>
                <a:gridCol w="1618694">
                  <a:extLst>
                    <a:ext uri="{9D8B030D-6E8A-4147-A177-3AD203B41FA5}">
                      <a16:colId xmlns:a16="http://schemas.microsoft.com/office/drawing/2014/main" val="1547641481"/>
                    </a:ext>
                  </a:extLst>
                </a:gridCol>
              </a:tblGrid>
              <a:tr h="18729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РЕЕСТР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028940"/>
                  </a:ext>
                </a:extLst>
              </a:tr>
              <a:tr h="18729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долга органов местного управления и самоуправления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192308"/>
                  </a:ext>
                </a:extLst>
              </a:tr>
              <a:tr h="18729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долга, гарантированного местными исполнительными и распорядительными органами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049958"/>
                  </a:ext>
                </a:extLst>
              </a:tr>
              <a:tr h="18729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Пружанскому району по состоянию на 1 апреля 2023 года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360387"/>
                  </a:ext>
                </a:extLst>
              </a:tr>
              <a:tr h="18798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674100857"/>
                  </a:ext>
                </a:extLst>
              </a:tr>
              <a:tr h="31331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обязательств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начало года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отчетную дату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49480969"/>
                  </a:ext>
                </a:extLst>
              </a:tr>
              <a:tr h="1879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726347947"/>
                  </a:ext>
                </a:extLst>
              </a:tr>
              <a:tr h="555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Ценные бумаги, размещенные местными исполнительными и распорядительными органами на внутреннем финансовом рынке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77932569"/>
                  </a:ext>
                </a:extLst>
              </a:tr>
              <a:tr h="555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2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Обязательства, подлежащие исполнению по выданным гарантиям местных исполнительных и распорядительных органов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37943090"/>
                  </a:ext>
                </a:extLst>
              </a:tr>
              <a:tr h="1872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3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Бюджетные кредиты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777504699"/>
                  </a:ext>
                </a:extLst>
              </a:tr>
              <a:tr h="555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4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Иные долговые обязательства, ранее отнесенные в соответствии с законодательством на долг органов местного управления и самоуправления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793934769"/>
                  </a:ext>
                </a:extLst>
              </a:tr>
              <a:tr h="2767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I</a:t>
                      </a:r>
                      <a:endParaRPr lang="en-US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 органов местного управления и самоуправления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087012677"/>
                  </a:ext>
                </a:extLst>
              </a:tr>
              <a:tr h="1872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разрезе валют: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490588493"/>
                  </a:ext>
                </a:extLst>
              </a:tr>
              <a:tr h="1872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а)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национальной валюте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12609260"/>
                  </a:ext>
                </a:extLst>
              </a:tr>
              <a:tr h="1872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б)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иностранной валюте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502585379"/>
                  </a:ext>
                </a:extLst>
              </a:tr>
              <a:tr h="1872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Справочно: в долл.США в эквиваленте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37199538"/>
                  </a:ext>
                </a:extLst>
              </a:tr>
              <a:tr h="18729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срокам погашения: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58513519"/>
                  </a:ext>
                </a:extLst>
              </a:tr>
              <a:tr h="1872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в)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краткосрочный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17551729"/>
                  </a:ext>
                </a:extLst>
              </a:tr>
              <a:tr h="1872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г)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долгосрочный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24192556"/>
                  </a:ext>
                </a:extLst>
              </a:tr>
              <a:tr h="4125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II</a:t>
                      </a:r>
                      <a:endParaRPr lang="en-US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Долг, гарантированный местными исполнительными и распорядительными органами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1 828,80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1 488,47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811186296"/>
                  </a:ext>
                </a:extLst>
              </a:tr>
              <a:tr h="1872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разрезе валют: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14543644"/>
                  </a:ext>
                </a:extLst>
              </a:tr>
              <a:tr h="1872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а)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национальной валюте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1 828,80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1 488,47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335270677"/>
                  </a:ext>
                </a:extLst>
              </a:tr>
              <a:tr h="1872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б)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иностранной валюте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348170624"/>
                  </a:ext>
                </a:extLst>
              </a:tr>
              <a:tr h="1872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Справочно: в долл.США в эквиваленте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936753789"/>
                  </a:ext>
                </a:extLst>
              </a:tr>
              <a:tr h="18729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08" marR="3408" marT="3408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срокам погашения: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58539376"/>
                  </a:ext>
                </a:extLst>
              </a:tr>
              <a:tr h="1872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в)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краткосрочный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962011089"/>
                  </a:ext>
                </a:extLst>
              </a:tr>
              <a:tr h="1872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г)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долгосрочный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1 828,80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1 488,47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065444"/>
                  </a:ext>
                </a:extLst>
              </a:tr>
              <a:tr h="26580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III</a:t>
                      </a:r>
                      <a:endParaRPr lang="en-US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(стр.I + стр.II)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1 828,80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1 488,47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" marR="3408" marT="3408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054607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0156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Рисунок 1">
            <a:extLst>
              <a:ext uri="{FF2B5EF4-FFF2-40B4-BE49-F238E27FC236}">
                <a16:creationId xmlns:a16="http://schemas.microsoft.com/office/drawing/2014/main" id="{FDBBFB8A-F1A3-4592-BCFA-E2DFA5201E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5425671"/>
              </p:ext>
            </p:extLst>
          </p:nvPr>
        </p:nvGraphicFramePr>
        <p:xfrm>
          <a:off x="445106" y="34787"/>
          <a:ext cx="9166033" cy="6788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5125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853CB58-9003-48A9-A015-10F0F8CC47B2}"/>
              </a:ext>
            </a:extLst>
          </p:cNvPr>
          <p:cNvSpPr/>
          <p:nvPr/>
        </p:nvSpPr>
        <p:spPr>
          <a:xfrm>
            <a:off x="5940425" y="3244850"/>
            <a:ext cx="311150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</a:rPr>
              <a:t> </a:t>
            </a:r>
            <a:r>
              <a:rPr lang="ru-RU" dirty="0"/>
              <a:t> 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9D259AF-A2FF-460C-91D7-61B3EC407842}"/>
              </a:ext>
            </a:extLst>
          </p:cNvPr>
          <p:cNvSpPr/>
          <p:nvPr/>
        </p:nvSpPr>
        <p:spPr>
          <a:xfrm>
            <a:off x="5940348" y="3244334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</a:rPr>
              <a:t> </a:t>
            </a:r>
            <a:r>
              <a:rPr lang="ru-RU" dirty="0"/>
              <a:t> </a:t>
            </a: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76FB3C32-C729-4BA9-B6E4-382F2F82FC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5552095"/>
              </p:ext>
            </p:extLst>
          </p:nvPr>
        </p:nvGraphicFramePr>
        <p:xfrm>
          <a:off x="0" y="0"/>
          <a:ext cx="7086600" cy="45819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1C269CE5-A837-4CE3-8514-6B157877A79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1235437"/>
              </p:ext>
            </p:extLst>
          </p:nvPr>
        </p:nvGraphicFramePr>
        <p:xfrm>
          <a:off x="4919870" y="2604052"/>
          <a:ext cx="7272129" cy="42539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7543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7B0DE2EE-9D37-4687-A424-CF7FEF49E0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4292199"/>
              </p:ext>
            </p:extLst>
          </p:nvPr>
        </p:nvGraphicFramePr>
        <p:xfrm>
          <a:off x="426129" y="-1"/>
          <a:ext cx="8913179" cy="68580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20935">
                  <a:extLst>
                    <a:ext uri="{9D8B030D-6E8A-4147-A177-3AD203B41FA5}">
                      <a16:colId xmlns:a16="http://schemas.microsoft.com/office/drawing/2014/main" val="3140779260"/>
                    </a:ext>
                  </a:extLst>
                </a:gridCol>
                <a:gridCol w="1597614">
                  <a:extLst>
                    <a:ext uri="{9D8B030D-6E8A-4147-A177-3AD203B41FA5}">
                      <a16:colId xmlns:a16="http://schemas.microsoft.com/office/drawing/2014/main" val="1060588410"/>
                    </a:ext>
                  </a:extLst>
                </a:gridCol>
                <a:gridCol w="1740988">
                  <a:extLst>
                    <a:ext uri="{9D8B030D-6E8A-4147-A177-3AD203B41FA5}">
                      <a16:colId xmlns:a16="http://schemas.microsoft.com/office/drawing/2014/main" val="4035976346"/>
                    </a:ext>
                  </a:extLst>
                </a:gridCol>
                <a:gridCol w="1853642">
                  <a:extLst>
                    <a:ext uri="{9D8B030D-6E8A-4147-A177-3AD203B41FA5}">
                      <a16:colId xmlns:a16="http://schemas.microsoft.com/office/drawing/2014/main" val="3784284912"/>
                    </a:ext>
                  </a:extLst>
                </a:gridCol>
              </a:tblGrid>
              <a:tr h="800882">
                <a:tc gridSpan="4">
                  <a:txBody>
                    <a:bodyPr/>
                    <a:lstStyle/>
                    <a:p>
                      <a:pPr algn="ctr" fontAlgn="auto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Исполнение бюджета Пружанского района</a:t>
                      </a:r>
                      <a:b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 I квартал 2023 года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97865"/>
                  </a:ext>
                </a:extLst>
              </a:tr>
              <a:tr h="307120"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b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b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b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b"/>
                </a:tc>
                <a:extLst>
                  <a:ext uri="{0D108BD9-81ED-4DB2-BD59-A6C34878D82A}">
                    <a16:rowId xmlns:a16="http://schemas.microsoft.com/office/drawing/2014/main" val="3387311681"/>
                  </a:ext>
                </a:extLst>
              </a:tr>
              <a:tr h="313749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руб.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b"/>
                </a:tc>
                <a:extLst>
                  <a:ext uri="{0D108BD9-81ED-4DB2-BD59-A6C34878D82A}">
                    <a16:rowId xmlns:a16="http://schemas.microsoft.com/office/drawing/2014/main" val="3427908177"/>
                  </a:ext>
                </a:extLst>
              </a:tr>
              <a:tr h="916473"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исполнения к плану на год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 роста к I кварталу 2022 г.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40842524"/>
                  </a:ext>
                </a:extLst>
              </a:tr>
              <a:tr h="55617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23 878,9 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21,9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119,3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91762326"/>
                  </a:ext>
                </a:extLst>
              </a:tr>
              <a:tr h="55617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Собственные доходы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14 502,7 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22,3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119,3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0110890"/>
                  </a:ext>
                </a:extLst>
              </a:tr>
              <a:tr h="55617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поступления 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9 376,2 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21,3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119,3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264609029"/>
                  </a:ext>
                </a:extLst>
              </a:tr>
              <a:tr h="55617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т.ч. дотация</a:t>
                      </a:r>
                      <a:endParaRPr lang="ru-RU" sz="1800" b="1" i="1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9 063,6 </a:t>
                      </a:r>
                      <a:endParaRPr lang="ru-RU" sz="1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22,0</a:t>
                      </a:r>
                      <a:endParaRPr lang="ru-RU" sz="1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118,1</a:t>
                      </a:r>
                      <a:endParaRPr lang="ru-RU" sz="1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369383"/>
                  </a:ext>
                </a:extLst>
              </a:tr>
              <a:tr h="61923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на сельское  хозяйство</a:t>
                      </a:r>
                      <a:endParaRPr lang="ru-RU" sz="1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156,7 </a:t>
                      </a:r>
                      <a:endParaRPr lang="ru-RU" sz="1800" b="1" i="1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  <a:endParaRPr lang="ru-RU" sz="1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88,4</a:t>
                      </a:r>
                      <a:endParaRPr lang="ru-RU" sz="1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050574392"/>
                  </a:ext>
                </a:extLst>
              </a:tr>
              <a:tr h="563507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иные безвозмездные поступления</a:t>
                      </a:r>
                      <a:endParaRPr lang="ru-RU" sz="1800" b="1" i="1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155,9 </a:t>
                      </a:r>
                      <a:endParaRPr lang="ru-RU" sz="1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13,2</a:t>
                      </a: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28,9 раз</a:t>
                      </a:r>
                      <a:endParaRPr lang="ru-RU" sz="18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739072165"/>
                  </a:ext>
                </a:extLst>
              </a:tr>
              <a:tr h="55617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24 236,3 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22,2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112,9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622158424"/>
                  </a:ext>
                </a:extLst>
              </a:tr>
              <a:tr h="55617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357,4 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52" marR="5052" marT="5052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516905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5900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2DD2FF67-84B2-4B4D-9143-47637176CC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39817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05615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395D5092-4E10-4C41-9672-B1E710EADF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6664230"/>
              </p:ext>
            </p:extLst>
          </p:nvPr>
        </p:nvGraphicFramePr>
        <p:xfrm>
          <a:off x="476250" y="0"/>
          <a:ext cx="98679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30775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6374374"/>
              </p:ext>
            </p:extLst>
          </p:nvPr>
        </p:nvGraphicFramePr>
        <p:xfrm>
          <a:off x="0" y="0"/>
          <a:ext cx="7167282" cy="6199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DBDF7AB5-E26A-42DF-A5EC-D85C9EEC25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4795926"/>
              </p:ext>
            </p:extLst>
          </p:nvPr>
        </p:nvGraphicFramePr>
        <p:xfrm>
          <a:off x="321200" y="32740"/>
          <a:ext cx="4986296" cy="6656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9ED168BD-CE46-4A6E-BF7A-7AEC95041A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3603359"/>
              </p:ext>
            </p:extLst>
          </p:nvPr>
        </p:nvGraphicFramePr>
        <p:xfrm>
          <a:off x="5426764" y="153890"/>
          <a:ext cx="5277679" cy="63860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74303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1424DB41-947E-4EE8-A2DA-EC362D79D6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673125"/>
              </p:ext>
            </p:extLst>
          </p:nvPr>
        </p:nvGraphicFramePr>
        <p:xfrm>
          <a:off x="576914" y="0"/>
          <a:ext cx="8268912" cy="68626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5072">
                  <a:extLst>
                    <a:ext uri="{9D8B030D-6E8A-4147-A177-3AD203B41FA5}">
                      <a16:colId xmlns:a16="http://schemas.microsoft.com/office/drawing/2014/main" val="4021395851"/>
                    </a:ext>
                  </a:extLst>
                </a:gridCol>
                <a:gridCol w="1576990">
                  <a:extLst>
                    <a:ext uri="{9D8B030D-6E8A-4147-A177-3AD203B41FA5}">
                      <a16:colId xmlns:a16="http://schemas.microsoft.com/office/drawing/2014/main" val="2604782421"/>
                    </a:ext>
                  </a:extLst>
                </a:gridCol>
                <a:gridCol w="1508425">
                  <a:extLst>
                    <a:ext uri="{9D8B030D-6E8A-4147-A177-3AD203B41FA5}">
                      <a16:colId xmlns:a16="http://schemas.microsoft.com/office/drawing/2014/main" val="3140693168"/>
                    </a:ext>
                  </a:extLst>
                </a:gridCol>
                <a:gridCol w="1508425">
                  <a:extLst>
                    <a:ext uri="{9D8B030D-6E8A-4147-A177-3AD203B41FA5}">
                      <a16:colId xmlns:a16="http://schemas.microsoft.com/office/drawing/2014/main" val="2957754860"/>
                    </a:ext>
                  </a:extLst>
                </a:gridCol>
              </a:tblGrid>
              <a:tr h="738887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Динамика роста расходов бюджета Пружанского района за I квартал 2023 и соответствующий период 2022 гг.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193988"/>
                  </a:ext>
                </a:extLst>
              </a:tr>
              <a:tr h="3538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900191414"/>
                  </a:ext>
                </a:extLst>
              </a:tr>
              <a:tr h="279717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65532716"/>
                  </a:ext>
                </a:extLst>
              </a:tr>
              <a:tr h="8260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расходов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за </a:t>
                      </a:r>
                    </a:p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квартал 2022 года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за I квартал 2023 года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 роста, %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96902589"/>
                  </a:ext>
                </a:extLst>
              </a:tr>
              <a:tr h="51772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Заработная плата с отчислениями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13 228,0 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14 612,2 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110,5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27582884"/>
                  </a:ext>
                </a:extLst>
              </a:tr>
              <a:tr h="51772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Лекарственные средства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466,8 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522,4 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111,9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57653574"/>
                  </a:ext>
                </a:extLst>
              </a:tr>
              <a:tr h="51772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Продукты питания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722,3 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908,7 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125,8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37842043"/>
                  </a:ext>
                </a:extLst>
              </a:tr>
              <a:tr h="51772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Коммунальные услуги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2 540,3 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2 751,0 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108,3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398313535"/>
                  </a:ext>
                </a:extLst>
              </a:tr>
              <a:tr h="51772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Бюджетные трансферты населению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668,4 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756,1 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113,1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53353488"/>
                  </a:ext>
                </a:extLst>
              </a:tr>
              <a:tr h="51772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2 478,2 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3 097,9 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125,0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936532501"/>
                  </a:ext>
                </a:extLst>
              </a:tr>
              <a:tr h="51772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Капитальные расходы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123,5 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174,5 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141,3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909264963"/>
                  </a:ext>
                </a:extLst>
              </a:tr>
              <a:tr h="51772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расходы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1 239,5 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1 413,5 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114,0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527904824"/>
                  </a:ext>
                </a:extLst>
              </a:tr>
              <a:tr h="51772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21 467,0 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24 236,3 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112,9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9" marR="6579" marT="6579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773733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8839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791B3D73-A43B-4B49-9723-9952187A12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8019465"/>
              </p:ext>
            </p:extLst>
          </p:nvPr>
        </p:nvGraphicFramePr>
        <p:xfrm>
          <a:off x="347041" y="351514"/>
          <a:ext cx="10325100" cy="5836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2521578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Override1.xml><?xml version="1.0" encoding="utf-8"?>
<a:themeOverride xmlns:a="http://schemas.openxmlformats.org/drawingml/2006/main">
  <a:clrScheme name="Синий">
    <a:dk1>
      <a:sysClr val="windowText" lastClr="000000"/>
    </a:dk1>
    <a:lt1>
      <a:sysClr val="window" lastClr="FFFFFF"/>
    </a:lt1>
    <a:dk2>
      <a:srgbClr val="17406D"/>
    </a:dk2>
    <a:lt2>
      <a:srgbClr val="DBEF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1378</TotalTime>
  <Words>608</Words>
  <Application>Microsoft Office PowerPoint</Application>
  <PresentationFormat>Широкоэкранный</PresentationFormat>
  <Paragraphs>280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Arial Cyr</vt:lpstr>
      <vt:lpstr>Calibri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Мураталиева Елена Михайловна</dc:creator>
  <cp:lastModifiedBy>Мураталиева Елена Михайловна</cp:lastModifiedBy>
  <cp:revision>127</cp:revision>
  <dcterms:created xsi:type="dcterms:W3CDTF">2021-03-03T11:12:29Z</dcterms:created>
  <dcterms:modified xsi:type="dcterms:W3CDTF">2023-08-23T11:22:21Z</dcterms:modified>
</cp:coreProperties>
</file>