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drawings/drawing2.xml" ContentType="application/vnd.openxmlformats-officedocument.drawingml.chartshape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drawings/drawing3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6" r:id="rId3"/>
    <p:sldId id="265" r:id="rId4"/>
    <p:sldId id="266" r:id="rId5"/>
    <p:sldId id="264" r:id="rId6"/>
    <p:sldId id="272" r:id="rId7"/>
    <p:sldId id="269" r:id="rId8"/>
    <p:sldId id="270" r:id="rId9"/>
    <p:sldId id="268" r:id="rId10"/>
    <p:sldId id="267" r:id="rId11"/>
    <p:sldId id="273" r:id="rId12"/>
    <p:sldId id="274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N\Desktop\I%20&#1087;&#1086;&#1083;&#1091;&#1075;&#1086;&#1076;&#1080;&#1077;%202021%20&#1075;&#1086;&#1076;&#1072;%20.xls" TargetMode="Externa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C:\Users\DN\Desktop\I%20&#1087;&#1086;&#1083;&#1091;&#1075;&#1086;&#1076;&#1080;&#1077;%202021%20&#1075;&#1086;&#1076;&#1072;%20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N\Desktop\I%20&#1087;&#1086;&#1083;&#1091;&#1075;&#1086;&#1076;&#1080;&#1077;%202021%20&#1075;&#1086;&#1076;&#1072;%20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N\Desktop\I%20&#1087;&#1086;&#1083;&#1091;&#1075;&#1086;&#1076;&#1080;&#1077;%202021%20&#1075;&#1086;&#1076;&#1072;%20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N\Desktop\I%20&#1087;&#1086;&#1083;&#1091;&#1075;&#1086;&#1076;&#1080;&#1077;%202021%20&#1075;&#1086;&#1076;&#1072;%20.xls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DN\Desktop\I%20&#1087;&#1086;&#1083;&#1091;&#1075;&#1086;&#1076;&#1080;&#1077;%202021%20&#1075;&#1086;&#1076;&#1072;%20.xls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DN\Desktop\I%20&#1087;&#1086;&#1083;&#1091;&#1075;&#1086;&#1076;&#1080;&#1077;%202021%20&#1075;&#1086;&#1076;&#1072;%20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N\Desktop\I%20&#1087;&#1086;&#1083;&#1091;&#1075;&#1086;&#1076;&#1080;&#1077;%202021%20&#1075;&#1086;&#1076;&#1072;%20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N\Desktop\I%20&#1087;&#1086;&#1083;&#1091;&#1075;&#1086;&#1076;&#1080;&#1077;%202021%20&#1075;&#1086;&#1076;&#1072;%20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N\Desktop\I%20&#1087;&#1086;&#1083;&#1091;&#1075;&#1086;&#1076;&#1080;&#1077;%202021%20&#1075;&#1086;&#1076;&#1072;%20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 sz="2400" b="0" i="0" u="none" strike="noStrike" baseline="0" dirty="0">
                <a:solidFill>
                  <a:srgbClr val="000000"/>
                </a:solidFill>
                <a:latin typeface="Calibri"/>
                <a:cs typeface="Calibri"/>
              </a:rPr>
              <a:t>январь-июнь</a:t>
            </a:r>
            <a:r>
              <a:rPr lang="ru-RU" sz="2400" b="1" i="0" u="none" strike="noStrike" baseline="0" dirty="0">
                <a:solidFill>
                  <a:srgbClr val="000000"/>
                </a:solidFill>
                <a:latin typeface="Calibri"/>
                <a:cs typeface="Calibri"/>
              </a:rPr>
              <a:t> 2021г.</a:t>
            </a:r>
          </a:p>
        </c:rich>
      </c:tx>
      <c:layout>
        <c:manualLayout>
          <c:xMode val="edge"/>
          <c:yMode val="edge"/>
          <c:x val="0.20899692916066781"/>
          <c:y val="8.4521120253226778E-2"/>
        </c:manualLayout>
      </c:layout>
      <c:overlay val="0"/>
      <c:spPr>
        <a:noFill/>
        <a:ln w="25400">
          <a:noFill/>
        </a:ln>
      </c:spPr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44240981505219"/>
          <c:y val="0.18939420689005801"/>
          <c:w val="0.60426684265594321"/>
          <c:h val="0.79710145782339015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1-25D2-4E5F-BE56-6B1D287DAADD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3-25D2-4E5F-BE56-6B1D287DAADD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5-25D2-4E5F-BE56-6B1D287DAADD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6-25D2-4E5F-BE56-6B1D287DAADD}"/>
              </c:ext>
            </c:extLst>
          </c:dPt>
          <c:dLbls>
            <c:dLbl>
              <c:idx val="0"/>
              <c:layout>
                <c:manualLayout>
                  <c:x val="-0.2447756119082308"/>
                  <c:y val="-9.4646259105252289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800" b="1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5D2-4E5F-BE56-6B1D287DAADD}"/>
                </c:ext>
              </c:extLst>
            </c:dLbl>
            <c:dLbl>
              <c:idx val="1"/>
              <c:layout>
                <c:manualLayout>
                  <c:x val="8.876618870409779E-2"/>
                  <c:y val="-2.4745642749712466E-3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8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591866384600535"/>
                      <c:h val="0.1720974765794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25D2-4E5F-BE56-6B1D287DAADD}"/>
                </c:ext>
              </c:extLst>
            </c:dLbl>
            <c:dLbl>
              <c:idx val="2"/>
              <c:layout>
                <c:manualLayout>
                  <c:x val="0.21849180108675942"/>
                  <c:y val="7.7312807809136221E-3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800" b="1" i="0" u="none" strike="noStrike" baseline="0">
                      <a:solidFill>
                        <a:schemeClr val="bg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5D2-4E5F-BE56-6B1D287DAADD}"/>
                </c:ext>
              </c:extLst>
            </c:dLbl>
            <c:dLbl>
              <c:idx val="3"/>
              <c:layout>
                <c:manualLayout>
                  <c:x val="1.0148177479040704E-2"/>
                  <c:y val="-9.9595977469108948E-3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8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5D2-4E5F-BE56-6B1D287DAADD}"/>
                </c:ext>
              </c:extLst>
            </c:dLbl>
            <c:numFmt formatCode="0.0%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 algn="l">
                  <a:defRPr sz="18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'Структура доходов2021'!$A$8:$A$11</c:f>
              <c:strCache>
                <c:ptCount val="4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Дотации</c:v>
                </c:pt>
                <c:pt idx="3">
                  <c:v>Субвенции</c:v>
                </c:pt>
              </c:strCache>
            </c:strRef>
          </c:cat>
          <c:val>
            <c:numRef>
              <c:f>'Структура доходов2021'!$C$8:$C$11</c:f>
              <c:numCache>
                <c:formatCode>#,##0.0</c:formatCode>
                <c:ptCount val="4"/>
                <c:pt idx="0">
                  <c:v>20372.5</c:v>
                </c:pt>
                <c:pt idx="1">
                  <c:v>2218.3000000000002</c:v>
                </c:pt>
                <c:pt idx="2">
                  <c:v>16786</c:v>
                </c:pt>
                <c:pt idx="3">
                  <c:v>252.8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25D2-4E5F-BE56-6B1D287DAA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zero"/>
    <c:showDLblsOverMax val="0"/>
  </c:chart>
  <c:spPr>
    <a:noFill/>
    <a:scene3d>
      <a:camera prst="orthographicFront"/>
      <a:lightRig rig="threePt" dir="t"/>
    </a:scene3d>
    <a:sp3d>
      <a:bevelT w="152400" h="50800" prst="softRound"/>
    </a:sp3d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0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2000" b="1" i="0" u="none" strike="noStrike" baseline="0">
                <a:solidFill>
                  <a:srgbClr val="000000"/>
                </a:solidFill>
                <a:latin typeface="Arial Cyr"/>
                <a:cs typeface="Arial Cyr"/>
              </a:rPr>
              <a:t>Сравнительный анализ доходов от внебюджетной деятельности за </a:t>
            </a:r>
          </a:p>
          <a:p>
            <a:pPr>
              <a:defRPr sz="20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2000" b="1" i="0" u="none" strike="noStrike" baseline="0">
                <a:solidFill>
                  <a:srgbClr val="000000"/>
                </a:solidFill>
                <a:latin typeface="Arial Cyr"/>
                <a:cs typeface="Arial Cyr"/>
              </a:rPr>
              <a:t>I полугодие 2021 г. и соответствующий период 2020 г.</a:t>
            </a:r>
          </a:p>
        </c:rich>
      </c:tx>
      <c:layout>
        <c:manualLayout>
          <c:xMode val="edge"/>
          <c:yMode val="edge"/>
          <c:x val="0.133726616179347"/>
          <c:y val="9.2022134633398863E-3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46847455635209778"/>
          <c:y val="0.11326540824463363"/>
          <c:w val="0.50619158661726593"/>
          <c:h val="0.73373332076005471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Внебюджет!$D$3</c:f>
              <c:strCache>
                <c:ptCount val="1"/>
                <c:pt idx="0">
                  <c:v>I полугодие 2020 г.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6.3093154204114116E-3"/>
                  <c:y val="-2.5515491375387696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C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B4F-4C5D-873C-F5CFB9D919FB}"/>
                </c:ext>
              </c:extLst>
            </c:dLbl>
            <c:dLbl>
              <c:idx val="1"/>
              <c:layout>
                <c:manualLayout>
                  <c:x val="-1.1581029786830361E-2"/>
                  <c:y val="8.4066982402107484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C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4F-4C5D-873C-F5CFB9D919FB}"/>
                </c:ext>
              </c:extLst>
            </c:dLbl>
            <c:dLbl>
              <c:idx val="2"/>
              <c:layout>
                <c:manualLayout>
                  <c:x val="-4.1607757177931486E-4"/>
                  <c:y val="1.6662244072760078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C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B4F-4C5D-873C-F5CFB9D919FB}"/>
                </c:ext>
              </c:extLst>
            </c:dLbl>
            <c:dLbl>
              <c:idx val="3"/>
              <c:layout>
                <c:manualLayout>
                  <c:x val="-3.927729772191673E-3"/>
                  <c:y val="0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C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B4F-4C5D-873C-F5CFB9D919FB}"/>
                </c:ext>
              </c:extLst>
            </c:dLbl>
            <c:dLbl>
              <c:idx val="4"/>
              <c:layout>
                <c:manualLayout>
                  <c:x val="3.4692472160540028E-2"/>
                  <c:y val="1.2827962925298544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C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B4F-4C5D-873C-F5CFB9D919FB}"/>
                </c:ext>
              </c:extLst>
            </c:dLbl>
            <c:dLbl>
              <c:idx val="5"/>
              <c:layout>
                <c:manualLayout>
                  <c:x val="1.3404279885281426E-2"/>
                  <c:y val="5.692438814151846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C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B4F-4C5D-873C-F5CFB9D919FB}"/>
                </c:ext>
              </c:extLst>
            </c:dLbl>
            <c:dLbl>
              <c:idx val="6"/>
              <c:layout>
                <c:manualLayout>
                  <c:x val="-5.271611276398777E-3"/>
                  <c:y val="2.433067637762954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C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B4F-4C5D-873C-F5CFB9D919FB}"/>
                </c:ext>
              </c:extLst>
            </c:dLbl>
            <c:dLbl>
              <c:idx val="7"/>
              <c:layout>
                <c:manualLayout>
                  <c:x val="-3.0028567009285638E-6"/>
                  <c:y val="3.7751314846318886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C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B4F-4C5D-873C-F5CFB9D919FB}"/>
                </c:ext>
              </c:extLst>
            </c:dLbl>
            <c:dLbl>
              <c:idx val="8"/>
              <c:layout>
                <c:manualLayout>
                  <c:x val="-1.717988136355264E-2"/>
                  <c:y val="-3.8109452030275437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C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B4F-4C5D-873C-F5CFB9D919FB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rgbClr val="C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Внебюджет!$A$4:$A$12</c:f>
              <c:strCache>
                <c:ptCount val="9"/>
                <c:pt idx="0">
                  <c:v>УЗ "Пружанская ЦРБ"</c:v>
                </c:pt>
                <c:pt idx="1">
                  <c:v>ГУ "ДЮСШ № 2 г.Пружаны"</c:v>
                </c:pt>
                <c:pt idx="2">
                  <c:v>Отдел по образованию райисполкома</c:v>
                </c:pt>
                <c:pt idx="3">
                  <c:v>Отдел идеологической работы, культуры и по делам молодежи райисполкома</c:v>
                </c:pt>
                <c:pt idx="4">
                  <c:v>Учреждение "Пружанская райветстанция"</c:v>
                </c:pt>
                <c:pt idx="5">
                  <c:v>ГУ "Пружанский территориальный центр социального обслуживания населения"</c:v>
                </c:pt>
                <c:pt idx="6">
                  <c:v>ГУДОВ "Учебный центр подготовки, повышения квалификации и переподготовки кадров УСХиП райисполкома</c:v>
                </c:pt>
                <c:pt idx="7">
                  <c:v>У "ДЮСШ № 1 г.Пружаны"</c:v>
                </c:pt>
                <c:pt idx="8">
                  <c:v>Центр по обеспечению деятельности бюджетных организаций Пружанского района</c:v>
                </c:pt>
              </c:strCache>
            </c:strRef>
          </c:cat>
          <c:val>
            <c:numRef>
              <c:f>Внебюджет!$D$4:$D$12</c:f>
              <c:numCache>
                <c:formatCode>_(* #,##0.0_);_(* \(#,##0.0\);_(* "-"??_);_(@_)</c:formatCode>
                <c:ptCount val="9"/>
                <c:pt idx="0">
                  <c:v>275.2</c:v>
                </c:pt>
                <c:pt idx="1">
                  <c:v>130.9</c:v>
                </c:pt>
                <c:pt idx="2">
                  <c:v>63.7</c:v>
                </c:pt>
                <c:pt idx="3">
                  <c:v>94</c:v>
                </c:pt>
                <c:pt idx="4">
                  <c:v>97.2</c:v>
                </c:pt>
                <c:pt idx="5">
                  <c:v>39.200000000000003</c:v>
                </c:pt>
                <c:pt idx="6">
                  <c:v>20.2</c:v>
                </c:pt>
                <c:pt idx="7">
                  <c:v>10.4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FB4F-4C5D-873C-F5CFB9D919FB}"/>
            </c:ext>
          </c:extLst>
        </c:ser>
        <c:ser>
          <c:idx val="0"/>
          <c:order val="1"/>
          <c:tx>
            <c:strRef>
              <c:f>Внебюджет!$C$3</c:f>
              <c:strCache>
                <c:ptCount val="1"/>
                <c:pt idx="0">
                  <c:v>I полугодие 2021 г.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8.5670899542896924E-3"/>
                  <c:y val="-7.8648148686212768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B4F-4C5D-873C-F5CFB9D919FB}"/>
                </c:ext>
              </c:extLst>
            </c:dLbl>
            <c:dLbl>
              <c:idx val="1"/>
              <c:layout>
                <c:manualLayout>
                  <c:x val="3.4187537241269723E-2"/>
                  <c:y val="-6.0065600656007308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B4F-4C5D-873C-F5CFB9D919FB}"/>
                </c:ext>
              </c:extLst>
            </c:dLbl>
            <c:dLbl>
              <c:idx val="2"/>
              <c:layout>
                <c:manualLayout>
                  <c:x val="2.2663000510183364E-3"/>
                  <c:y val="-5.1808119353095126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B4F-4C5D-873C-F5CFB9D919FB}"/>
                </c:ext>
              </c:extLst>
            </c:dLbl>
            <c:dLbl>
              <c:idx val="3"/>
              <c:layout>
                <c:manualLayout>
                  <c:x val="2.2583002929818376E-2"/>
                  <c:y val="-1.257292100480135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B4F-4C5D-873C-F5CFB9D919FB}"/>
                </c:ext>
              </c:extLst>
            </c:dLbl>
            <c:dLbl>
              <c:idx val="4"/>
              <c:layout>
                <c:manualLayout>
                  <c:x val="-2.0854080199912165E-3"/>
                  <c:y val="-2.4816547378072205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B4F-4C5D-873C-F5CFB9D919FB}"/>
                </c:ext>
              </c:extLst>
            </c:dLbl>
            <c:dLbl>
              <c:idx val="5"/>
              <c:layout>
                <c:manualLayout>
                  <c:x val="1.2406368489092046E-2"/>
                  <c:y val="-6.3857331486708209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B4F-4C5D-873C-F5CFB9D919FB}"/>
                </c:ext>
              </c:extLst>
            </c:dLbl>
            <c:dLbl>
              <c:idx val="6"/>
              <c:layout>
                <c:manualLayout>
                  <c:x val="3.8037124778098732E-3"/>
                  <c:y val="-5.947642153586890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B4F-4C5D-873C-F5CFB9D919FB}"/>
                </c:ext>
              </c:extLst>
            </c:dLbl>
            <c:dLbl>
              <c:idx val="7"/>
              <c:layout>
                <c:manualLayout>
                  <c:x val="2.3849572909950857E-3"/>
                  <c:y val="-4.6056483378588628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B4F-4C5D-873C-F5CFB9D919FB}"/>
                </c:ext>
              </c:extLst>
            </c:dLbl>
            <c:dLbl>
              <c:idx val="8"/>
              <c:layout>
                <c:manualLayout>
                  <c:x val="1.3716371391076116E-2"/>
                  <c:y val="-2.9142757238663931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B4F-4C5D-873C-F5CFB9D919FB}"/>
                </c:ext>
              </c:extLst>
            </c:dLbl>
            <c:dLbl>
              <c:idx val="9"/>
              <c:layout>
                <c:manualLayout>
                  <c:x val="-1.5216809201661907E-2"/>
                  <c:y val="-5.426436607594759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B4F-4C5D-873C-F5CFB9D919FB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Внебюджет!$A$4:$A$12</c:f>
              <c:strCache>
                <c:ptCount val="9"/>
                <c:pt idx="0">
                  <c:v>УЗ "Пружанская ЦРБ"</c:v>
                </c:pt>
                <c:pt idx="1">
                  <c:v>ГУ "ДЮСШ № 2 г.Пружаны"</c:v>
                </c:pt>
                <c:pt idx="2">
                  <c:v>Отдел по образованию райисполкома</c:v>
                </c:pt>
                <c:pt idx="3">
                  <c:v>Отдел идеологической работы, культуры и по делам молодежи райисполкома</c:v>
                </c:pt>
                <c:pt idx="4">
                  <c:v>Учреждение "Пружанская райветстанция"</c:v>
                </c:pt>
                <c:pt idx="5">
                  <c:v>ГУ "Пружанский территориальный центр социального обслуживания населения"</c:v>
                </c:pt>
                <c:pt idx="6">
                  <c:v>ГУДОВ "Учебный центр подготовки, повышения квалификации и переподготовки кадров УСХиП райисполкома</c:v>
                </c:pt>
                <c:pt idx="7">
                  <c:v>У "ДЮСШ № 1 г.Пружаны"</c:v>
                </c:pt>
                <c:pt idx="8">
                  <c:v>Центр по обеспечению деятельности бюджетных организаций Пружанского района</c:v>
                </c:pt>
              </c:strCache>
            </c:strRef>
          </c:cat>
          <c:val>
            <c:numRef>
              <c:f>Внебюджет!$C$4:$C$12</c:f>
              <c:numCache>
                <c:formatCode>_(* #,##0.0_);_(* \(#,##0.0\);_(* "-"??_);_(@_)</c:formatCode>
                <c:ptCount val="9"/>
                <c:pt idx="0">
                  <c:v>271.8</c:v>
                </c:pt>
                <c:pt idx="1">
                  <c:v>176.7</c:v>
                </c:pt>
                <c:pt idx="2">
                  <c:v>90.6</c:v>
                </c:pt>
                <c:pt idx="3">
                  <c:v>132.4</c:v>
                </c:pt>
                <c:pt idx="4">
                  <c:v>135</c:v>
                </c:pt>
                <c:pt idx="5">
                  <c:v>44.5</c:v>
                </c:pt>
                <c:pt idx="6">
                  <c:v>16.5</c:v>
                </c:pt>
                <c:pt idx="7">
                  <c:v>12</c:v>
                </c:pt>
                <c:pt idx="8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FB4F-4C5D-873C-F5CFB9D919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1277072"/>
        <c:axId val="1"/>
      </c:barChart>
      <c:catAx>
        <c:axId val="3212770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  <c:max val="300"/>
          <c:min val="0"/>
        </c:scaling>
        <c:delete val="0"/>
        <c:axPos val="b"/>
        <c:majorGridlines>
          <c:spPr>
            <a:ln w="3175">
              <a:noFill/>
              <a:prstDash val="solid"/>
            </a:ln>
          </c:spPr>
        </c:majorGridlines>
        <c:numFmt formatCode="_(* #,##0.0_);_(* \(#,##0.0\);_(* &quot;-&quot;??_);_(@_)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321277072"/>
        <c:crosses val="autoZero"/>
        <c:crossBetween val="between"/>
        <c:majorUnit val="30"/>
      </c:valAx>
      <c:spPr>
        <a:noFill/>
        <a:ln w="12700">
          <a:noFill/>
          <a:prstDash val="solid"/>
        </a:ln>
      </c:spPr>
    </c:plotArea>
    <c:legend>
      <c:legendPos val="r"/>
      <c:layout>
        <c:manualLayout>
          <c:xMode val="edge"/>
          <c:yMode val="edge"/>
          <c:x val="0.48705179282868527"/>
          <c:y val="0.89927071401026037"/>
          <c:w val="0.38247011952191234"/>
          <c:h val="5.2554781987612618E-2"/>
        </c:manualLayout>
      </c:layout>
      <c:overlay val="0"/>
      <c:spPr>
        <a:noFill/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800" b="1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3175">
      <a:noFill/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 sz="2400" b="0" i="0" u="none" strike="noStrike" baseline="0" dirty="0">
                <a:solidFill>
                  <a:srgbClr val="000000"/>
                </a:solidFill>
                <a:latin typeface="Calibri"/>
                <a:cs typeface="Calibri"/>
              </a:rPr>
              <a:t>январь-июнь</a:t>
            </a:r>
            <a:r>
              <a:rPr lang="ru-RU" sz="2400" b="1" i="0" u="none" strike="noStrike" baseline="0" dirty="0">
                <a:solidFill>
                  <a:srgbClr val="000000"/>
                </a:solidFill>
                <a:latin typeface="Calibri"/>
                <a:cs typeface="Calibri"/>
              </a:rPr>
              <a:t> 2020г.</a:t>
            </a:r>
          </a:p>
        </c:rich>
      </c:tx>
      <c:layout>
        <c:manualLayout>
          <c:xMode val="edge"/>
          <c:yMode val="edge"/>
          <c:x val="0.34599424498543185"/>
          <c:y val="3.8980785798721725E-2"/>
        </c:manualLayout>
      </c:layout>
      <c:overlay val="0"/>
      <c:spPr>
        <a:noFill/>
        <a:ln w="25400">
          <a:noFill/>
        </a:ln>
      </c:spPr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6205780365768285"/>
          <c:y val="0.18431298412393576"/>
          <c:w val="0.59933559361751676"/>
          <c:h val="0.79348961150848518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1-62F0-4540-A861-D7807CDE1743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3-62F0-4540-A861-D7807CDE1743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5-62F0-4540-A861-D7807CDE1743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6-62F0-4540-A861-D7807CDE1743}"/>
              </c:ext>
            </c:extLst>
          </c:dPt>
          <c:dLbls>
            <c:dLbl>
              <c:idx val="0"/>
              <c:layout>
                <c:manualLayout>
                  <c:x val="-0.25374112257292869"/>
                  <c:y val="-2.7276351906393381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800" b="1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2F0-4540-A861-D7807CDE1743}"/>
                </c:ext>
              </c:extLst>
            </c:dLbl>
            <c:dLbl>
              <c:idx val="1"/>
              <c:layout>
                <c:manualLayout>
                  <c:x val="3.7775972303646863E-2"/>
                  <c:y val="-9.3298328486253379E-17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8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2F0-4540-A861-D7807CDE1743}"/>
                </c:ext>
              </c:extLst>
            </c:dLbl>
            <c:dLbl>
              <c:idx val="2"/>
              <c:layout>
                <c:manualLayout>
                  <c:x val="0.19196139194300391"/>
                  <c:y val="-3.2910580833884315E-3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800" b="1" i="0" u="none" strike="noStrike" baseline="0">
                      <a:solidFill>
                        <a:schemeClr val="bg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2F0-4540-A861-D7807CDE1743}"/>
                </c:ext>
              </c:extLst>
            </c:dLbl>
            <c:dLbl>
              <c:idx val="3"/>
              <c:layout>
                <c:manualLayout>
                  <c:x val="2.4447901225085986E-2"/>
                  <c:y val="-2.9991384664703404E-3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8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2F0-4540-A861-D7807CDE1743}"/>
                </c:ext>
              </c:extLst>
            </c:dLbl>
            <c:numFmt formatCode="0.0%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 algn="l">
                  <a:defRPr sz="18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'Структура доходов2020 '!$A$8:$A$11</c:f>
              <c:strCache>
                <c:ptCount val="4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Дотации</c:v>
                </c:pt>
                <c:pt idx="3">
                  <c:v>Субвенции</c:v>
                </c:pt>
              </c:strCache>
            </c:strRef>
          </c:cat>
          <c:val>
            <c:numRef>
              <c:f>'Структура доходов2020 '!$C$8:$C$11</c:f>
              <c:numCache>
                <c:formatCode>#,##0.0</c:formatCode>
                <c:ptCount val="4"/>
                <c:pt idx="0">
                  <c:v>17279.900000000001</c:v>
                </c:pt>
                <c:pt idx="1">
                  <c:v>1955.5</c:v>
                </c:pt>
                <c:pt idx="2">
                  <c:v>16227.3</c:v>
                </c:pt>
                <c:pt idx="3">
                  <c:v>568.9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62F0-4540-A861-D7807CDE17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zero"/>
    <c:showDLblsOverMax val="0"/>
  </c:chart>
  <c:spPr>
    <a:noFill/>
    <a:scene3d>
      <a:camera prst="orthographicFront"/>
      <a:lightRig rig="threePt" dir="t"/>
    </a:scene3d>
    <a:sp3d>
      <a:bevelT w="152400" h="50800" prst="softRound"/>
    </a:sp3d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725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dirty="0"/>
              <a:t>январь-июнь 2021 г.</a:t>
            </a:r>
          </a:p>
        </c:rich>
      </c:tx>
      <c:layout>
        <c:manualLayout>
          <c:xMode val="edge"/>
          <c:yMode val="edge"/>
          <c:x val="7.0043079647481493E-2"/>
          <c:y val="2.7923211169284468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1647250002530006"/>
          <c:y val="0.11321125198814615"/>
          <c:w val="0.44066665614667666"/>
          <c:h val="0.80056528191617626"/>
        </c:manualLayout>
      </c:layout>
      <c:pieChart>
        <c:varyColors val="1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0"/>
            <c:bubble3D val="0"/>
            <c:explosion val="6"/>
            <c:spPr>
              <a:solidFill>
                <a:schemeClr val="tx2">
                  <a:lumMod val="60000"/>
                  <a:lumOff val="40000"/>
                </a:schemeClr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33CE-48CB-B309-9B6E5EDC5025}"/>
              </c:ext>
            </c:extLst>
          </c:dPt>
          <c:dPt>
            <c:idx val="1"/>
            <c:bubble3D val="0"/>
            <c:explosion val="4"/>
            <c:spPr>
              <a:solidFill>
                <a:srgbClr val="FF660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33CE-48CB-B309-9B6E5EDC5025}"/>
              </c:ext>
            </c:extLst>
          </c:dPt>
          <c:dPt>
            <c:idx val="2"/>
            <c:bubble3D val="0"/>
            <c:explosion val="11"/>
            <c:spPr>
              <a:solidFill>
                <a:srgbClr val="FFFF99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33CE-48CB-B309-9B6E5EDC5025}"/>
              </c:ext>
            </c:extLst>
          </c:dPt>
          <c:dPt>
            <c:idx val="3"/>
            <c:bubble3D val="0"/>
            <c:explosion val="5"/>
            <c:spPr>
              <a:solidFill>
                <a:srgbClr val="CCFFFF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33CE-48CB-B309-9B6E5EDC5025}"/>
              </c:ext>
            </c:extLst>
          </c:dPt>
          <c:dPt>
            <c:idx val="4"/>
            <c:bubble3D val="0"/>
            <c:explosion val="13"/>
            <c:spPr>
              <a:solidFill>
                <a:srgbClr val="0066CC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33CE-48CB-B309-9B6E5EDC5025}"/>
              </c:ext>
            </c:extLst>
          </c:dPt>
          <c:dPt>
            <c:idx val="5"/>
            <c:bubble3D val="0"/>
            <c:explosion val="4"/>
            <c:spPr>
              <a:solidFill>
                <a:srgbClr val="FF808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B-33CE-48CB-B309-9B6E5EDC5025}"/>
              </c:ext>
            </c:extLst>
          </c:dPt>
          <c:dPt>
            <c:idx val="6"/>
            <c:bubble3D val="0"/>
            <c:explosion val="10"/>
            <c:spPr>
              <a:solidFill>
                <a:srgbClr val="339966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D-33CE-48CB-B309-9B6E5EDC5025}"/>
              </c:ext>
            </c:extLst>
          </c:dPt>
          <c:dPt>
            <c:idx val="7"/>
            <c:bubble3D val="0"/>
            <c:explosion val="4"/>
            <c:spPr>
              <a:solidFill>
                <a:srgbClr val="FFC00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F-33CE-48CB-B309-9B6E5EDC5025}"/>
              </c:ext>
            </c:extLst>
          </c:dPt>
          <c:dPt>
            <c:idx val="8"/>
            <c:bubble3D val="0"/>
            <c:explosion val="8"/>
            <c:spPr>
              <a:solidFill>
                <a:srgbClr val="92D05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1-33CE-48CB-B309-9B6E5EDC5025}"/>
              </c:ext>
            </c:extLst>
          </c:dPt>
          <c:dLbls>
            <c:dLbl>
              <c:idx val="0"/>
              <c:layout>
                <c:manualLayout>
                  <c:x val="-6.5118132698950074E-2"/>
                  <c:y val="-0.1889199521133654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00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3CE-48CB-B309-9B6E5EDC5025}"/>
                </c:ext>
              </c:extLst>
            </c:dLbl>
            <c:dLbl>
              <c:idx val="1"/>
              <c:layout>
                <c:manualLayout>
                  <c:x val="-7.9640197979703578E-2"/>
                  <c:y val="-4.0891115025716289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00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3CE-48CB-B309-9B6E5EDC5025}"/>
                </c:ext>
              </c:extLst>
            </c:dLbl>
            <c:dLbl>
              <c:idx val="2"/>
              <c:layout>
                <c:manualLayout>
                  <c:x val="-3.1528189910979229E-3"/>
                  <c:y val="5.1036073321023548E-3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00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3CE-48CB-B309-9B6E5EDC5025}"/>
                </c:ext>
              </c:extLst>
            </c:dLbl>
            <c:dLbl>
              <c:idx val="3"/>
              <c:layout>
                <c:manualLayout>
                  <c:x val="-1.5962697726582396E-2"/>
                  <c:y val="1.3973371253121498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00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3CE-48CB-B309-9B6E5EDC5025}"/>
                </c:ext>
              </c:extLst>
            </c:dLbl>
            <c:dLbl>
              <c:idx val="4"/>
              <c:layout>
                <c:manualLayout>
                  <c:x val="7.7349707951965907E-3"/>
                  <c:y val="1.2770993937811436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00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3CE-48CB-B309-9B6E5EDC5025}"/>
                </c:ext>
              </c:extLst>
            </c:dLbl>
            <c:dLbl>
              <c:idx val="5"/>
              <c:layout>
                <c:manualLayout>
                  <c:x val="9.1826844841345363E-3"/>
                  <c:y val="-2.096872024342775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00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3CE-48CB-B309-9B6E5EDC5025}"/>
                </c:ext>
              </c:extLst>
            </c:dLbl>
            <c:dLbl>
              <c:idx val="6"/>
              <c:layout>
                <c:manualLayout>
                  <c:x val="-1.6263734286976621E-2"/>
                  <c:y val="-1.2562446016945488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00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3CE-48CB-B309-9B6E5EDC5025}"/>
                </c:ext>
              </c:extLst>
            </c:dLbl>
            <c:dLbl>
              <c:idx val="7"/>
              <c:layout>
                <c:manualLayout>
                  <c:x val="6.7344836717368782E-3"/>
                  <c:y val="-1.5687190044640666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00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3CE-48CB-B309-9B6E5EDC5025}"/>
                </c:ext>
              </c:extLst>
            </c:dLbl>
            <c:dLbl>
              <c:idx val="8"/>
              <c:layout>
                <c:manualLayout>
                  <c:x val="1.5158286299429806E-2"/>
                  <c:y val="1.2820457745260808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00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33CE-48CB-B309-9B6E5EDC5025}"/>
                </c:ext>
              </c:extLst>
            </c:dLbl>
            <c:numFmt formatCode="0.0%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00" b="1" i="0" u="none" strike="noStrike" baseline="0">
                    <a:solidFill>
                      <a:srgbClr val="0000FF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'Уд. вес собств дох'!$A$19:$A$27</c:f>
              <c:strCache>
                <c:ptCount val="9"/>
                <c:pt idx="0">
                  <c:v>Подоходный налог</c:v>
                </c:pt>
                <c:pt idx="1">
                  <c:v>Налог на добавленную стоимость</c:v>
                </c:pt>
                <c:pt idx="2">
                  <c:v>Налог на прибыль</c:v>
                </c:pt>
                <c:pt idx="3">
                  <c:v>Налог на недвижимость</c:v>
                </c:pt>
                <c:pt idx="4">
                  <c:v>Земельный налог</c:v>
                </c:pt>
                <c:pt idx="5">
                  <c:v>Другие налоги от выручки</c:v>
                </c:pt>
                <c:pt idx="6">
                  <c:v>Дивиденды</c:v>
                </c:pt>
                <c:pt idx="7">
                  <c:v>Компенсация расходов государства</c:v>
                </c:pt>
                <c:pt idx="8">
                  <c:v>Иные доходы</c:v>
                </c:pt>
              </c:strCache>
            </c:strRef>
          </c:cat>
          <c:val>
            <c:numRef>
              <c:f>'Уд. вес собств дох'!$E$19:$E$27</c:f>
              <c:numCache>
                <c:formatCode>0.0</c:formatCode>
                <c:ptCount val="9"/>
                <c:pt idx="0">
                  <c:v>9878.4</c:v>
                </c:pt>
                <c:pt idx="1">
                  <c:v>4816.1000000000004</c:v>
                </c:pt>
                <c:pt idx="2">
                  <c:v>1135.5</c:v>
                </c:pt>
                <c:pt idx="3">
                  <c:v>1272.5</c:v>
                </c:pt>
                <c:pt idx="4">
                  <c:v>323.3</c:v>
                </c:pt>
                <c:pt idx="5">
                  <c:v>2742.5</c:v>
                </c:pt>
                <c:pt idx="6">
                  <c:v>475.7</c:v>
                </c:pt>
                <c:pt idx="7">
                  <c:v>976.1</c:v>
                </c:pt>
                <c:pt idx="8">
                  <c:v>970.69999999999902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33CE-48CB-B309-9B6E5EDC50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55792400370713624"/>
          <c:y val="6.4572535879785467E-2"/>
          <c:w val="0.42910101946246526"/>
          <c:h val="0.88656346559273014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400" b="0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zero"/>
    <c:showDLblsOverMax val="0"/>
  </c:chart>
  <c:spPr>
    <a:noFill/>
    <a:ln w="3175">
      <a:noFill/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5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baseline="0" dirty="0"/>
              <a:t>январь-июнь</a:t>
            </a:r>
            <a:r>
              <a:rPr lang="ru-RU" dirty="0"/>
              <a:t> 2020 г.</a:t>
            </a:r>
          </a:p>
        </c:rich>
      </c:tx>
      <c:layout>
        <c:manualLayout>
          <c:xMode val="edge"/>
          <c:yMode val="edge"/>
          <c:x val="0.23818417753750931"/>
          <c:y val="1.2387038576699651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8.6069651741293537E-2"/>
          <c:y val="0.20769815744862877"/>
          <c:w val="0.43880597514600583"/>
          <c:h val="0.76067271376191858"/>
        </c:manualLayout>
      </c:layout>
      <c:pieChart>
        <c:varyColors val="1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explosion val="10"/>
          <c:dPt>
            <c:idx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3C12-4953-8B6D-972EF1434462}"/>
              </c:ext>
            </c:extLst>
          </c:dPt>
          <c:dPt>
            <c:idx val="1"/>
            <c:bubble3D val="0"/>
            <c:explosion val="17"/>
            <c:spPr>
              <a:solidFill>
                <a:srgbClr val="FF660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3C12-4953-8B6D-972EF1434462}"/>
              </c:ext>
            </c:extLst>
          </c:dPt>
          <c:dPt>
            <c:idx val="2"/>
            <c:bubble3D val="0"/>
            <c:explosion val="13"/>
            <c:spPr>
              <a:solidFill>
                <a:srgbClr val="FFFF99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3C12-4953-8B6D-972EF1434462}"/>
              </c:ext>
            </c:extLst>
          </c:dPt>
          <c:dPt>
            <c:idx val="3"/>
            <c:bubble3D val="0"/>
            <c:spPr>
              <a:solidFill>
                <a:srgbClr val="CCFFFF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3C12-4953-8B6D-972EF1434462}"/>
              </c:ext>
            </c:extLst>
          </c:dPt>
          <c:dPt>
            <c:idx val="4"/>
            <c:bubble3D val="0"/>
            <c:explosion val="15"/>
            <c:spPr>
              <a:solidFill>
                <a:srgbClr val="0066CC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3C12-4953-8B6D-972EF1434462}"/>
              </c:ext>
            </c:extLst>
          </c:dPt>
          <c:dPt>
            <c:idx val="5"/>
            <c:bubble3D val="0"/>
            <c:spPr>
              <a:solidFill>
                <a:srgbClr val="FF808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B-3C12-4953-8B6D-972EF1434462}"/>
              </c:ext>
            </c:extLst>
          </c:dPt>
          <c:dPt>
            <c:idx val="6"/>
            <c:bubble3D val="0"/>
            <c:explosion val="16"/>
            <c:spPr>
              <a:solidFill>
                <a:srgbClr val="339966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D-3C12-4953-8B6D-972EF1434462}"/>
              </c:ext>
            </c:extLst>
          </c:dPt>
          <c:dPt>
            <c:idx val="7"/>
            <c:bubble3D val="0"/>
            <c:spPr>
              <a:solidFill>
                <a:srgbClr val="FFC00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F-3C12-4953-8B6D-972EF1434462}"/>
              </c:ext>
            </c:extLst>
          </c:dPt>
          <c:dPt>
            <c:idx val="8"/>
            <c:bubble3D val="0"/>
            <c:explosion val="13"/>
            <c:spPr>
              <a:solidFill>
                <a:srgbClr val="92D05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1-3C12-4953-8B6D-972EF1434462}"/>
              </c:ext>
            </c:extLst>
          </c:dPt>
          <c:dLbls>
            <c:dLbl>
              <c:idx val="0"/>
              <c:layout>
                <c:manualLayout>
                  <c:x val="-5.0929701884279394E-2"/>
                  <c:y val="-0.14253990939488728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C12-4953-8B6D-972EF1434462}"/>
                </c:ext>
              </c:extLst>
            </c:dLbl>
            <c:dLbl>
              <c:idx val="1"/>
              <c:layout>
                <c:manualLayout>
                  <c:x val="-5.6001947454193592E-3"/>
                  <c:y val="1.1089497273840091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C12-4953-8B6D-972EF1434462}"/>
                </c:ext>
              </c:extLst>
            </c:dLbl>
            <c:dLbl>
              <c:idx val="2"/>
              <c:layout>
                <c:manualLayout>
                  <c:x val="1.5186636846807362E-2"/>
                  <c:y val="7.2126806555558387E-3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C12-4953-8B6D-972EF1434462}"/>
                </c:ext>
              </c:extLst>
            </c:dLbl>
            <c:dLbl>
              <c:idx val="3"/>
              <c:layout>
                <c:manualLayout>
                  <c:x val="-7.7971363654170097E-3"/>
                  <c:y val="7.0937435637446729E-3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C12-4953-8B6D-972EF1434462}"/>
                </c:ext>
              </c:extLst>
            </c:dLbl>
            <c:dLbl>
              <c:idx val="4"/>
              <c:layout>
                <c:manualLayout>
                  <c:x val="1.7070161005993654E-3"/>
                  <c:y val="-8.3534012473793495E-3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C12-4953-8B6D-972EF1434462}"/>
                </c:ext>
              </c:extLst>
            </c:dLbl>
            <c:dLbl>
              <c:idx val="5"/>
              <c:layout>
                <c:manualLayout>
                  <c:x val="3.6622233263746413E-3"/>
                  <c:y val="-2.5531880388165215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C12-4953-8B6D-972EF1434462}"/>
                </c:ext>
              </c:extLst>
            </c:dLbl>
            <c:dLbl>
              <c:idx val="6"/>
              <c:layout>
                <c:manualLayout>
                  <c:x val="-1.4016335644611588E-2"/>
                  <c:y val="3.5154496533003491E-3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C12-4953-8B6D-972EF1434462}"/>
                </c:ext>
              </c:extLst>
            </c:dLbl>
            <c:dLbl>
              <c:idx val="7"/>
              <c:layout>
                <c:manualLayout>
                  <c:x val="1.479913425000977E-2"/>
                  <c:y val="-1.0066435357552167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C12-4953-8B6D-972EF1434462}"/>
                </c:ext>
              </c:extLst>
            </c:dLbl>
            <c:dLbl>
              <c:idx val="8"/>
              <c:layout>
                <c:manualLayout>
                  <c:x val="1.331624358522349E-2"/>
                  <c:y val="-1.0359400497473028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3C12-4953-8B6D-972EF1434462}"/>
                </c:ext>
              </c:extLst>
            </c:dLbl>
            <c:numFmt formatCode="0.0%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25" b="1" i="0" u="none" strike="noStrike" baseline="0">
                    <a:solidFill>
                      <a:srgbClr val="0000FF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'Уд. вес собств дох'!$A$6:$A$14</c:f>
              <c:strCache>
                <c:ptCount val="9"/>
                <c:pt idx="0">
                  <c:v>Подоходный налог</c:v>
                </c:pt>
                <c:pt idx="1">
                  <c:v>Налог на добавленную стоимость</c:v>
                </c:pt>
                <c:pt idx="2">
                  <c:v>Налог на прибыль</c:v>
                </c:pt>
                <c:pt idx="3">
                  <c:v>Налог на недвижимость</c:v>
                </c:pt>
                <c:pt idx="4">
                  <c:v>Земельный налог</c:v>
                </c:pt>
                <c:pt idx="5">
                  <c:v>Другие налоги от выручки</c:v>
                </c:pt>
                <c:pt idx="6">
                  <c:v>Дивиденды</c:v>
                </c:pt>
                <c:pt idx="7">
                  <c:v>Компенсация расходов государства</c:v>
                </c:pt>
                <c:pt idx="8">
                  <c:v>Иные доходы</c:v>
                </c:pt>
              </c:strCache>
            </c:strRef>
          </c:cat>
          <c:val>
            <c:numRef>
              <c:f>'Уд. вес собств дох'!$D$6:$D$14</c:f>
              <c:numCache>
                <c:formatCode>0.0</c:formatCode>
                <c:ptCount val="9"/>
                <c:pt idx="0">
                  <c:v>8749.6</c:v>
                </c:pt>
                <c:pt idx="1">
                  <c:v>4237.8999999999996</c:v>
                </c:pt>
                <c:pt idx="2">
                  <c:v>184.1</c:v>
                </c:pt>
                <c:pt idx="3">
                  <c:v>1153.0999999999999</c:v>
                </c:pt>
                <c:pt idx="4">
                  <c:v>345.7</c:v>
                </c:pt>
                <c:pt idx="5">
                  <c:v>2359.4</c:v>
                </c:pt>
                <c:pt idx="6">
                  <c:v>527</c:v>
                </c:pt>
                <c:pt idx="7">
                  <c:v>885.7</c:v>
                </c:pt>
                <c:pt idx="8">
                  <c:v>792.90000000000077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3C12-4953-8B6D-972EF14344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plotVisOnly val="1"/>
    <c:dispBlanksAs val="zero"/>
    <c:showDLblsOverMax val="0"/>
  </c:chart>
  <c:spPr>
    <a:ln w="3175">
      <a:noFill/>
      <a:prstDash val="solid"/>
    </a:ln>
  </c:spPr>
  <c:txPr>
    <a:bodyPr/>
    <a:lstStyle/>
    <a:p>
      <a:pPr>
        <a:defRPr sz="155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600" dirty="0"/>
              <a:t>Сравнительный анализ поступления </a:t>
            </a:r>
            <a:r>
              <a:rPr lang="ru-RU" sz="2400" dirty="0"/>
              <a:t>налоговых</a:t>
            </a:r>
            <a:r>
              <a:rPr lang="ru-RU" sz="1600" dirty="0"/>
              <a:t>  доходов за январь-июнь 2020-2021 г.</a:t>
            </a:r>
          </a:p>
        </c:rich>
      </c:tx>
      <c:layout>
        <c:manualLayout>
          <c:xMode val="edge"/>
          <c:yMode val="edge"/>
          <c:x val="0.13687411458504925"/>
          <c:y val="3.8567171178530646E-2"/>
        </c:manualLayout>
      </c:layout>
      <c:overlay val="0"/>
      <c:spPr>
        <a:noFill/>
        <a:ln w="25400">
          <a:noFill/>
        </a:ln>
      </c:spPr>
    </c:title>
    <c:autoTitleDeleted val="0"/>
    <c:view3D>
      <c:rotX val="0"/>
      <c:rotY val="0"/>
      <c:depthPercent val="100"/>
      <c:rAngAx val="0"/>
      <c:perspective val="0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noFill/>
        <a:ln w="12700">
          <a:solidFill>
            <a:srgbClr val="808080"/>
          </a:solidFill>
          <a:prstDash val="solid"/>
        </a:ln>
      </c:spPr>
    </c:sideWall>
    <c:backWall>
      <c:thickness val="0"/>
      <c:spPr>
        <a:noFill/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6.7678853754940718E-2"/>
          <c:y val="0.16136116090675987"/>
          <c:w val="0.93232111220472436"/>
          <c:h val="0.7254342938207308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'Анализ поступ дох '!$D$3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EE6112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5.8841863517058459E-4"/>
                  <c:y val="1.005092464653397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1" i="0" u="none" strike="noStrike" baseline="0">
                      <a:solidFill>
                        <a:srgbClr val="C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61E-47C9-AFD8-0BD34B57A6E4}"/>
                </c:ext>
              </c:extLst>
            </c:dLbl>
            <c:dLbl>
              <c:idx val="1"/>
              <c:layout>
                <c:manualLayout>
                  <c:x val="-5.3215735784213495E-3"/>
                  <c:y val="-4.161473059110856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1" i="0" u="none" strike="noStrike" baseline="0">
                      <a:solidFill>
                        <a:srgbClr val="C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61E-47C9-AFD8-0BD34B57A6E4}"/>
                </c:ext>
              </c:extLst>
            </c:dLbl>
            <c:dLbl>
              <c:idx val="2"/>
              <c:layout>
                <c:manualLayout>
                  <c:x val="-2.2125800847954953E-3"/>
                  <c:y val="-1.8903206008607693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1" i="0" u="none" strike="noStrike" baseline="0">
                      <a:solidFill>
                        <a:srgbClr val="C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61E-47C9-AFD8-0BD34B57A6E4}"/>
                </c:ext>
              </c:extLst>
            </c:dLbl>
            <c:dLbl>
              <c:idx val="3"/>
              <c:layout>
                <c:manualLayout>
                  <c:x val="-1.1375680918011827E-5"/>
                  <c:y val="-1.5881633335654836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1" i="0" u="none" strike="noStrike" baseline="0">
                      <a:solidFill>
                        <a:srgbClr val="C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61E-47C9-AFD8-0BD34B57A6E4}"/>
                </c:ext>
              </c:extLst>
            </c:dLbl>
            <c:dLbl>
              <c:idx val="4"/>
              <c:layout>
                <c:manualLayout>
                  <c:x val="4.34936355076182E-3"/>
                  <c:y val="-1.4902746122584546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1" i="0" u="none" strike="noStrike" baseline="0">
                      <a:solidFill>
                        <a:srgbClr val="C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61E-47C9-AFD8-0BD34B57A6E4}"/>
                </c:ext>
              </c:extLst>
            </c:dLbl>
            <c:dLbl>
              <c:idx val="5"/>
              <c:layout>
                <c:manualLayout>
                  <c:x val="5.0506069553806539E-3"/>
                  <c:y val="-3.3019495952685426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1" i="0" u="none" strike="noStrike" baseline="0">
                      <a:solidFill>
                        <a:srgbClr val="C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61E-47C9-AFD8-0BD34B57A6E4}"/>
                </c:ext>
              </c:extLst>
            </c:dLbl>
            <c:dLbl>
              <c:idx val="6"/>
              <c:layout>
                <c:manualLayout>
                  <c:x val="-2.5944061679790027E-3"/>
                  <c:y val="-1.8482578387693887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1" i="0" u="none" strike="noStrike" baseline="0">
                      <a:solidFill>
                        <a:srgbClr val="C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61E-47C9-AFD8-0BD34B57A6E4}"/>
                </c:ext>
              </c:extLst>
            </c:dLbl>
            <c:dLbl>
              <c:idx val="7"/>
              <c:layout>
                <c:manualLayout>
                  <c:x val="-4.4537401574803152E-4"/>
                  <c:y val="-1.4527427964587112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1" i="0" u="none" strike="noStrike" baseline="0">
                      <a:solidFill>
                        <a:srgbClr val="C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61E-47C9-AFD8-0BD34B57A6E4}"/>
                </c:ext>
              </c:extLst>
            </c:dLbl>
            <c:dLbl>
              <c:idx val="8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1" i="0" u="none" strike="noStrike" baseline="0">
                      <a:solidFill>
                        <a:srgbClr val="C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8-561E-47C9-AFD8-0BD34B57A6E4}"/>
                </c:ext>
              </c:extLst>
            </c:dLbl>
            <c:dLbl>
              <c:idx val="9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1" i="0" u="none" strike="noStrike" baseline="0">
                      <a:solidFill>
                        <a:srgbClr val="C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561E-47C9-AFD8-0BD34B57A6E4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 i="0" u="none" strike="noStrike" baseline="0">
                    <a:solidFill>
                      <a:srgbClr val="C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'Анализ поступ дох '!$A$4:$C$11</c:f>
              <c:strCache>
                <c:ptCount val="8"/>
                <c:pt idx="0">
                  <c:v>Подоходный налог</c:v>
                </c:pt>
                <c:pt idx="1">
                  <c:v>Налог на добавленную стоимость</c:v>
                </c:pt>
                <c:pt idx="2">
                  <c:v>Налог на прибыль</c:v>
                </c:pt>
                <c:pt idx="3">
                  <c:v>Налог на недвижимость</c:v>
                </c:pt>
                <c:pt idx="4">
                  <c:v>Земельный налог</c:v>
                </c:pt>
                <c:pt idx="5">
                  <c:v>Другие налоги от выручки</c:v>
                </c:pt>
                <c:pt idx="6">
                  <c:v>Государственная пошлина</c:v>
                </c:pt>
                <c:pt idx="7">
                  <c:v>Иные налоговые доходы</c:v>
                </c:pt>
              </c:strCache>
            </c:strRef>
          </c:cat>
          <c:val>
            <c:numRef>
              <c:f>'Анализ поступ дох '!$D$4:$D$11</c:f>
              <c:numCache>
                <c:formatCode>0.0</c:formatCode>
                <c:ptCount val="8"/>
                <c:pt idx="0">
                  <c:v>9878.4</c:v>
                </c:pt>
                <c:pt idx="1">
                  <c:v>4816.1000000000004</c:v>
                </c:pt>
                <c:pt idx="2">
                  <c:v>1135.5</c:v>
                </c:pt>
                <c:pt idx="3">
                  <c:v>1272.5</c:v>
                </c:pt>
                <c:pt idx="4">
                  <c:v>323.3</c:v>
                </c:pt>
                <c:pt idx="5">
                  <c:v>2742.5</c:v>
                </c:pt>
                <c:pt idx="6">
                  <c:v>95.8</c:v>
                </c:pt>
                <c:pt idx="7">
                  <c:v>108.39999999999982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61E-47C9-AFD8-0BD34B57A6E4}"/>
            </c:ext>
          </c:extLst>
        </c:ser>
        <c:ser>
          <c:idx val="1"/>
          <c:order val="1"/>
          <c:tx>
            <c:strRef>
              <c:f>'Анализ поступ дох '!$E$3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00B05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1.9296300811193171E-2"/>
                  <c:y val="-2.2733509354685318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1" i="0" u="none" strike="noStrike" baseline="0">
                      <a:solidFill>
                        <a:schemeClr val="bg1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61E-47C9-AFD8-0BD34B57A6E4}"/>
                </c:ext>
              </c:extLst>
            </c:dLbl>
            <c:dLbl>
              <c:idx val="1"/>
              <c:layout>
                <c:manualLayout>
                  <c:x val="2.1315203566258489E-2"/>
                  <c:y val="-4.1994142624063903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1" i="0" u="none" strike="noStrike" baseline="0">
                      <a:solidFill>
                        <a:schemeClr val="bg1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561E-47C9-AFD8-0BD34B57A6E4}"/>
                </c:ext>
              </c:extLst>
            </c:dLbl>
            <c:dLbl>
              <c:idx val="2"/>
              <c:layout>
                <c:manualLayout>
                  <c:x val="1.43987592600784E-2"/>
                  <c:y val="-2.0118509518399105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1" i="0" u="none" strike="noStrike" baseline="0">
                      <a:solidFill>
                        <a:schemeClr val="bg1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61E-47C9-AFD8-0BD34B57A6E4}"/>
                </c:ext>
              </c:extLst>
            </c:dLbl>
            <c:dLbl>
              <c:idx val="3"/>
              <c:layout>
                <c:manualLayout>
                  <c:x val="1.8689939659527088E-2"/>
                  <c:y val="-1.308015003921619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1" i="0" u="none" strike="noStrike" baseline="0">
                      <a:solidFill>
                        <a:schemeClr val="bg1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561E-47C9-AFD8-0BD34B57A6E4}"/>
                </c:ext>
              </c:extLst>
            </c:dLbl>
            <c:dLbl>
              <c:idx val="4"/>
              <c:layout>
                <c:manualLayout>
                  <c:x val="1.1585793963254517E-2"/>
                  <c:y val="-2.0488334836812078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1" i="0" u="none" strike="noStrike" baseline="0">
                      <a:solidFill>
                        <a:schemeClr val="bg1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561E-47C9-AFD8-0BD34B57A6E4}"/>
                </c:ext>
              </c:extLst>
            </c:dLbl>
            <c:dLbl>
              <c:idx val="5"/>
              <c:layout>
                <c:manualLayout>
                  <c:x val="2.0189878608923885E-2"/>
                  <c:y val="-1.3564952432659063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1" i="0" u="none" strike="noStrike" baseline="0">
                      <a:solidFill>
                        <a:schemeClr val="bg1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561E-47C9-AFD8-0BD34B57A6E4}"/>
                </c:ext>
              </c:extLst>
            </c:dLbl>
            <c:dLbl>
              <c:idx val="6"/>
              <c:layout>
                <c:manualLayout>
                  <c:x val="9.8405511811023617E-3"/>
                  <c:y val="-2.807225094184284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1" i="0" u="none" strike="noStrike" baseline="0">
                      <a:solidFill>
                        <a:schemeClr val="bg1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561E-47C9-AFD8-0BD34B57A6E4}"/>
                </c:ext>
              </c:extLst>
            </c:dLbl>
            <c:dLbl>
              <c:idx val="7"/>
              <c:layout>
                <c:manualLayout>
                  <c:x val="3.6889763779526033E-3"/>
                  <c:y val="-3.4671549114002151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1" i="0" u="none" strike="noStrike" baseline="0">
                      <a:solidFill>
                        <a:schemeClr val="bg1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561E-47C9-AFD8-0BD34B57A6E4}"/>
                </c:ext>
              </c:extLst>
            </c:dLbl>
            <c:dLbl>
              <c:idx val="8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1" i="0" u="none" strike="noStrike" baseline="0">
                      <a:solidFill>
                        <a:schemeClr val="bg1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3-561E-47C9-AFD8-0BD34B57A6E4}"/>
                </c:ext>
              </c:extLst>
            </c:dLbl>
            <c:dLbl>
              <c:idx val="9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100" b="1" i="0" u="none" strike="noStrike" baseline="0">
                      <a:solidFill>
                        <a:schemeClr val="bg1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4-561E-47C9-AFD8-0BD34B57A6E4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 i="0" u="none" strike="noStrike" baseline="0">
                    <a:solidFill>
                      <a:schemeClr val="bg1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'Анализ поступ дох '!$A$4:$C$11</c:f>
              <c:strCache>
                <c:ptCount val="8"/>
                <c:pt idx="0">
                  <c:v>Подоходный налог</c:v>
                </c:pt>
                <c:pt idx="1">
                  <c:v>Налог на добавленную стоимость</c:v>
                </c:pt>
                <c:pt idx="2">
                  <c:v>Налог на прибыль</c:v>
                </c:pt>
                <c:pt idx="3">
                  <c:v>Налог на недвижимость</c:v>
                </c:pt>
                <c:pt idx="4">
                  <c:v>Земельный налог</c:v>
                </c:pt>
                <c:pt idx="5">
                  <c:v>Другие налоги от выручки</c:v>
                </c:pt>
                <c:pt idx="6">
                  <c:v>Государственная пошлина</c:v>
                </c:pt>
                <c:pt idx="7">
                  <c:v>Иные налоговые доходы</c:v>
                </c:pt>
              </c:strCache>
            </c:strRef>
          </c:cat>
          <c:val>
            <c:numRef>
              <c:f>'Анализ поступ дох '!$E$4:$E$11</c:f>
              <c:numCache>
                <c:formatCode>0.0</c:formatCode>
                <c:ptCount val="8"/>
                <c:pt idx="0">
                  <c:v>8749.6</c:v>
                </c:pt>
                <c:pt idx="1">
                  <c:v>4237.8999999999996</c:v>
                </c:pt>
                <c:pt idx="2">
                  <c:v>184.1</c:v>
                </c:pt>
                <c:pt idx="3">
                  <c:v>1153.0999999999999</c:v>
                </c:pt>
                <c:pt idx="4">
                  <c:v>345.7</c:v>
                </c:pt>
                <c:pt idx="5">
                  <c:v>2359.4</c:v>
                </c:pt>
                <c:pt idx="6">
                  <c:v>140.19999999999999</c:v>
                </c:pt>
                <c:pt idx="7">
                  <c:v>109.90000000000128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561E-47C9-AFD8-0BD34B57A6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07143848"/>
        <c:axId val="1"/>
        <c:axId val="0"/>
      </c:bar3DChart>
      <c:dateAx>
        <c:axId val="3071438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1"/>
        <c:crosses val="autoZero"/>
        <c:auto val="0"/>
        <c:lblOffset val="100"/>
        <c:baseTimeUnit val="days"/>
        <c:majorUnit val="1"/>
        <c:minorUnit val="1"/>
      </c:dateAx>
      <c:valAx>
        <c:axId val="1"/>
        <c:scaling>
          <c:orientation val="minMax"/>
        </c:scaling>
        <c:delete val="0"/>
        <c:axPos val="l"/>
        <c:title>
          <c:tx>
            <c:rich>
              <a:bodyPr rot="0" vert="horz"/>
              <a:lstStyle/>
              <a:p>
                <a:pPr algn="ctr">
                  <a:defRPr sz="925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/>
                  <a:t>тыс. руб.</a:t>
                </a:r>
              </a:p>
            </c:rich>
          </c:tx>
          <c:layout>
            <c:manualLayout>
              <c:xMode val="edge"/>
              <c:yMode val="edge"/>
              <c:x val="5.5423802493438319E-2"/>
              <c:y val="6.5377883077195595E-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30714384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 w="3175">
      <a:solidFill>
        <a:srgbClr val="000000"/>
      </a:solidFill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600" dirty="0"/>
              <a:t>Сравнительный анализ поступления </a:t>
            </a:r>
            <a:r>
              <a:rPr lang="ru-RU" sz="2400" dirty="0"/>
              <a:t>неналоговых</a:t>
            </a:r>
            <a:r>
              <a:rPr lang="ru-RU" sz="1600" dirty="0"/>
              <a:t> доходов за январь-июнь 2020-2021 г.</a:t>
            </a:r>
          </a:p>
        </c:rich>
      </c:tx>
      <c:layout>
        <c:manualLayout>
          <c:xMode val="edge"/>
          <c:yMode val="edge"/>
          <c:x val="0.12990641731215657"/>
          <c:y val="2.414745312524557E-2"/>
        </c:manualLayout>
      </c:layout>
      <c:overlay val="0"/>
      <c:spPr>
        <a:noFill/>
        <a:ln w="25400">
          <a:noFill/>
        </a:ln>
      </c:spPr>
    </c:title>
    <c:autoTitleDeleted val="0"/>
    <c:view3D>
      <c:rotX val="2"/>
      <c:rotY val="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noFill/>
        <a:ln w="12700">
          <a:solidFill>
            <a:srgbClr val="808080"/>
          </a:solidFill>
          <a:prstDash val="solid"/>
        </a:ln>
      </c:spPr>
    </c:sideWall>
    <c:backWall>
      <c:thickness val="0"/>
      <c:spPr>
        <a:noFill/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5.0559301181102363E-2"/>
          <c:y val="0.1589597058172916"/>
          <c:w val="0.94920209973753278"/>
          <c:h val="0.7254342938207308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'Анализ поступ дох '!$B$40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E35D0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4948808206679293E-3"/>
                  <c:y val="-1.186133632896012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C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946-4890-AB81-0C63431AAA61}"/>
                </c:ext>
              </c:extLst>
            </c:dLbl>
            <c:dLbl>
              <c:idx val="1"/>
              <c:layout>
                <c:manualLayout>
                  <c:x val="-5.3215735784213495E-3"/>
                  <c:y val="-4.161473059110856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C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946-4890-AB81-0C63431AAA61}"/>
                </c:ext>
              </c:extLst>
            </c:dLbl>
            <c:dLbl>
              <c:idx val="2"/>
              <c:layout>
                <c:manualLayout>
                  <c:x val="-2.2125800847954953E-3"/>
                  <c:y val="-1.8903206008607693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C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946-4890-AB81-0C63431AAA61}"/>
                </c:ext>
              </c:extLst>
            </c:dLbl>
            <c:dLbl>
              <c:idx val="3"/>
              <c:layout>
                <c:manualLayout>
                  <c:x val="-1.1400918635170604E-5"/>
                  <c:y val="-5.1367236717954237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C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946-4890-AB81-0C63431AAA61}"/>
                </c:ext>
              </c:extLst>
            </c:dLbl>
            <c:dLbl>
              <c:idx val="4"/>
              <c:layout>
                <c:manualLayout>
                  <c:x val="4.34936355076182E-3"/>
                  <c:y val="-1.4902746122584546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C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946-4890-AB81-0C63431AAA61}"/>
                </c:ext>
              </c:extLst>
            </c:dLbl>
            <c:dLbl>
              <c:idx val="5"/>
              <c:layout>
                <c:manualLayout>
                  <c:x val="-1.5772637795283229E-4"/>
                  <c:y val="-2.2089279740931556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C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946-4890-AB81-0C63431AAA61}"/>
                </c:ext>
              </c:extLst>
            </c:dLbl>
            <c:dLbl>
              <c:idx val="6"/>
              <c:layout>
                <c:manualLayout>
                  <c:x val="5.3059383202099734E-4"/>
                  <c:y val="-7.543639502679218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C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946-4890-AB81-0C63431AAA61}"/>
                </c:ext>
              </c:extLst>
            </c:dLbl>
            <c:dLbl>
              <c:idx val="7"/>
              <c:layout>
                <c:manualLayout>
                  <c:x val="-4.4537401574803152E-4"/>
                  <c:y val="-2.1831657064627783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C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946-4890-AB81-0C63431AAA61}"/>
                </c:ext>
              </c:extLst>
            </c:dLbl>
            <c:dLbl>
              <c:idx val="8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C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8-A946-4890-AB81-0C63431AAA61}"/>
                </c:ext>
              </c:extLst>
            </c:dLbl>
            <c:dLbl>
              <c:idx val="9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rgbClr val="C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A946-4890-AB81-0C63431AAA61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 i="0" u="none" strike="noStrike" baseline="0">
                    <a:solidFill>
                      <a:srgbClr val="C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'Анализ поступ дох '!$A$41:$A$48</c:f>
              <c:strCache>
                <c:ptCount val="8"/>
                <c:pt idx="0">
                  <c:v>Дивиденды</c:v>
                </c:pt>
                <c:pt idx="1">
                  <c:v>Доходы от сдачи в аренду земельных участков</c:v>
                </c:pt>
                <c:pt idx="2">
                  <c:v>Доходы от сдачи варенду имущества</c:v>
                </c:pt>
                <c:pt idx="3">
                  <c:v>Компенсация расходов государства</c:v>
                </c:pt>
                <c:pt idx="4">
                  <c:v>Доходы от приватизации</c:v>
                </c:pt>
                <c:pt idx="5">
                  <c:v>Доходы от отчуждения имущества</c:v>
                </c:pt>
                <c:pt idx="6">
                  <c:v>Штрафы</c:v>
                </c:pt>
                <c:pt idx="7">
                  <c:v>Иные неналоговые доходы</c:v>
                </c:pt>
              </c:strCache>
            </c:strRef>
          </c:cat>
          <c:val>
            <c:numRef>
              <c:f>'Анализ поступ дох '!$B$41:$B$48</c:f>
              <c:numCache>
                <c:formatCode>0.0</c:formatCode>
                <c:ptCount val="8"/>
                <c:pt idx="0">
                  <c:v>475.7</c:v>
                </c:pt>
                <c:pt idx="1">
                  <c:v>36.1</c:v>
                </c:pt>
                <c:pt idx="2">
                  <c:v>59.3</c:v>
                </c:pt>
                <c:pt idx="3">
                  <c:v>976.1</c:v>
                </c:pt>
                <c:pt idx="4">
                  <c:v>281.5</c:v>
                </c:pt>
                <c:pt idx="5">
                  <c:v>45.9</c:v>
                </c:pt>
                <c:pt idx="6">
                  <c:v>27.2</c:v>
                </c:pt>
                <c:pt idx="7">
                  <c:v>316.60000000000014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946-4890-AB81-0C63431AAA61}"/>
            </c:ext>
          </c:extLst>
        </c:ser>
        <c:ser>
          <c:idx val="1"/>
          <c:order val="1"/>
          <c:tx>
            <c:strRef>
              <c:f>'Анализ поступ дох '!$C$40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00B05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1.0273129921259843E-2"/>
                  <c:y val="-4.0519628954493736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chemeClr val="bg1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946-4890-AB81-0C63431AAA61}"/>
                </c:ext>
              </c:extLst>
            </c:dLbl>
            <c:dLbl>
              <c:idx val="1"/>
              <c:layout>
                <c:manualLayout>
                  <c:x val="-9.5308398950131234E-4"/>
                  <c:y val="-1.7997439838793747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chemeClr val="bg1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A946-4890-AB81-0C63431AAA61}"/>
                </c:ext>
              </c:extLst>
            </c:dLbl>
            <c:dLbl>
              <c:idx val="2"/>
              <c:layout>
                <c:manualLayout>
                  <c:x val="1.2646817585301837E-3"/>
                  <c:y val="-1.1593307318606956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chemeClr val="bg1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A946-4890-AB81-0C63431AAA61}"/>
                </c:ext>
              </c:extLst>
            </c:dLbl>
            <c:dLbl>
              <c:idx val="3"/>
              <c:layout>
                <c:manualLayout>
                  <c:x val="1.8689939659527088E-2"/>
                  <c:y val="-1.308015003921619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chemeClr val="bg1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A946-4890-AB81-0C63431AAA61}"/>
                </c:ext>
              </c:extLst>
            </c:dLbl>
            <c:dLbl>
              <c:idx val="4"/>
              <c:layout>
                <c:manualLayout>
                  <c:x val="2.0960812599791091E-2"/>
                  <c:y val="-2.0488464317272109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chemeClr val="bg1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A946-4890-AB81-0C63431AAA61}"/>
                </c:ext>
              </c:extLst>
            </c:dLbl>
            <c:dLbl>
              <c:idx val="5"/>
              <c:layout>
                <c:manualLayout>
                  <c:x val="3.523211942257218E-3"/>
                  <c:y val="-2.6347512908387887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chemeClr val="bg1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A946-4890-AB81-0C63431AAA61}"/>
                </c:ext>
              </c:extLst>
            </c:dLbl>
            <c:dLbl>
              <c:idx val="6"/>
              <c:layout>
                <c:manualLayout>
                  <c:x val="4.6555118110236219E-4"/>
                  <c:y val="-2.8037552091133018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chemeClr val="bg1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A946-4890-AB81-0C63431AAA61}"/>
                </c:ext>
              </c:extLst>
            </c:dLbl>
            <c:dLbl>
              <c:idx val="7"/>
              <c:layout>
                <c:manualLayout>
                  <c:x val="8.8973097112860899E-3"/>
                  <c:y val="-2.372395013021714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chemeClr val="bg1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A946-4890-AB81-0C63431AAA61}"/>
                </c:ext>
              </c:extLst>
            </c:dLbl>
            <c:dLbl>
              <c:idx val="8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chemeClr val="bg1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3-A946-4890-AB81-0C63431AAA61}"/>
                </c:ext>
              </c:extLst>
            </c:dLbl>
            <c:dLbl>
              <c:idx val="9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200" b="1" i="0" u="none" strike="noStrike" baseline="0">
                      <a:solidFill>
                        <a:schemeClr val="bg1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4-A946-4890-AB81-0C63431AAA61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 i="0" u="none" strike="noStrike" baseline="0">
                    <a:solidFill>
                      <a:schemeClr val="bg1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'Анализ поступ дох '!$A$41:$A$48</c:f>
              <c:strCache>
                <c:ptCount val="8"/>
                <c:pt idx="0">
                  <c:v>Дивиденды</c:v>
                </c:pt>
                <c:pt idx="1">
                  <c:v>Доходы от сдачи в аренду земельных участков</c:v>
                </c:pt>
                <c:pt idx="2">
                  <c:v>Доходы от сдачи варенду имущества</c:v>
                </c:pt>
                <c:pt idx="3">
                  <c:v>Компенсация расходов государства</c:v>
                </c:pt>
                <c:pt idx="4">
                  <c:v>Доходы от приватизации</c:v>
                </c:pt>
                <c:pt idx="5">
                  <c:v>Доходы от отчуждения имущества</c:v>
                </c:pt>
                <c:pt idx="6">
                  <c:v>Штрафы</c:v>
                </c:pt>
                <c:pt idx="7">
                  <c:v>Иные неналоговые доходы</c:v>
                </c:pt>
              </c:strCache>
            </c:strRef>
          </c:cat>
          <c:val>
            <c:numRef>
              <c:f>'Анализ поступ дох '!$C$41:$C$48</c:f>
              <c:numCache>
                <c:formatCode>0.0</c:formatCode>
                <c:ptCount val="8"/>
                <c:pt idx="0">
                  <c:v>527</c:v>
                </c:pt>
                <c:pt idx="1">
                  <c:v>34.799999999999997</c:v>
                </c:pt>
                <c:pt idx="2">
                  <c:v>49.1</c:v>
                </c:pt>
                <c:pt idx="3">
                  <c:v>885.7</c:v>
                </c:pt>
                <c:pt idx="4">
                  <c:v>247.3</c:v>
                </c:pt>
                <c:pt idx="5">
                  <c:v>8.5269999999999992</c:v>
                </c:pt>
                <c:pt idx="6">
                  <c:v>48.2</c:v>
                </c:pt>
                <c:pt idx="7">
                  <c:v>154.87300000000002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A946-4890-AB81-0C63431AAA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22556312"/>
        <c:axId val="1"/>
        <c:axId val="0"/>
      </c:bar3DChart>
      <c:catAx>
        <c:axId val="3225563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</c:scaling>
        <c:delete val="0"/>
        <c:axPos val="l"/>
        <c:title>
          <c:tx>
            <c:rich>
              <a:bodyPr rot="0" vert="horz"/>
              <a:lstStyle/>
              <a:p>
                <a:pPr algn="ctr">
                  <a:defRPr sz="925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/>
                  <a:t>тыс. руб.</a:t>
                </a:r>
              </a:p>
            </c:rich>
          </c:tx>
          <c:layout>
            <c:manualLayout>
              <c:xMode val="edge"/>
              <c:yMode val="edge"/>
              <c:x val="6.8965550380246418E-2"/>
              <c:y val="9.4594590346865334E-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322556312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90929019028871372"/>
          <c:y val="0"/>
          <c:w val="8.9065124671916004E-2"/>
          <c:h val="0.15130684696811389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600" b="1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3175">
      <a:solidFill>
        <a:srgbClr val="000000"/>
      </a:solidFill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sz="1800" dirty="0"/>
              <a:t>I </a:t>
            </a:r>
            <a:r>
              <a:rPr lang="ru-RU" sz="1800" dirty="0"/>
              <a:t>полугодие 2021 года</a:t>
            </a:r>
          </a:p>
        </c:rich>
      </c:tx>
      <c:layout>
        <c:manualLayout>
          <c:xMode val="edge"/>
          <c:yMode val="edge"/>
          <c:x val="0.29994360198092895"/>
          <c:y val="8.7134687111479481E-2"/>
        </c:manualLayout>
      </c:layout>
      <c:overlay val="0"/>
      <c:spPr>
        <a:noFill/>
        <a:ln w="25400">
          <a:noFill/>
        </a:ln>
      </c:spPr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7241379310344829"/>
          <c:y val="0.16056101026720371"/>
          <c:w val="0.68421060210689832"/>
          <c:h val="0.63907797567800428"/>
        </c:manualLayout>
      </c:layout>
      <c:pie3DChart>
        <c:varyColors val="1"/>
        <c:ser>
          <c:idx val="0"/>
          <c:order val="0"/>
          <c:explosion val="5"/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165B-4290-9371-B66DF13B253A}"/>
              </c:ext>
            </c:extLst>
          </c:dPt>
          <c:dPt>
            <c:idx val="1"/>
            <c:bubble3D val="0"/>
            <c:spPr>
              <a:solidFill>
                <a:srgbClr val="FF6600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2-165B-4290-9371-B66DF13B253A}"/>
              </c:ext>
            </c:extLst>
          </c:dPt>
          <c:dPt>
            <c:idx val="2"/>
            <c:bubble3D val="0"/>
            <c:spPr>
              <a:solidFill>
                <a:srgbClr val="0000FF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4-165B-4290-9371-B66DF13B253A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6-165B-4290-9371-B66DF13B253A}"/>
              </c:ext>
            </c:extLst>
          </c:dPt>
          <c:dPt>
            <c:idx val="4"/>
            <c:bubble3D val="0"/>
            <c:spPr>
              <a:solidFill>
                <a:srgbClr val="993366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8-165B-4290-9371-B66DF13B253A}"/>
              </c:ext>
            </c:extLst>
          </c:dPt>
          <c:dPt>
            <c:idx val="5"/>
            <c:bubble3D val="0"/>
            <c:spPr>
              <a:solidFill>
                <a:srgbClr val="00FF00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A-165B-4290-9371-B66DF13B253A}"/>
              </c:ext>
            </c:extLst>
          </c:dPt>
          <c:dLbls>
            <c:dLbl>
              <c:idx val="0"/>
              <c:layout>
                <c:manualLayout>
                  <c:x val="-0.18647289974110784"/>
                  <c:y val="-0.20971902196435979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2400" b="1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65B-4290-9371-B66DF13B253A}"/>
                </c:ext>
              </c:extLst>
            </c:dLbl>
            <c:dLbl>
              <c:idx val="1"/>
              <c:layout>
                <c:manualLayout>
                  <c:x val="7.8750398602895094E-2"/>
                  <c:y val="-0.1072043099875673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2400" b="1" i="0" u="none" strike="noStrike" baseline="0">
                      <a:solidFill>
                        <a:schemeClr val="bg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65B-4290-9371-B66DF13B253A}"/>
                </c:ext>
              </c:extLst>
            </c:dLbl>
            <c:dLbl>
              <c:idx val="2"/>
              <c:layout>
                <c:manualLayout>
                  <c:x val="2.1856633765535184E-3"/>
                  <c:y val="-7.4083897407560897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65B-4290-9371-B66DF13B253A}"/>
                </c:ext>
              </c:extLst>
            </c:dLbl>
            <c:dLbl>
              <c:idx val="3"/>
              <c:layout>
                <c:manualLayout>
                  <c:x val="4.7707715550896118E-2"/>
                  <c:y val="-7.8078003407468816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24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214512815798031E-2"/>
                      <c:h val="8.957903946217249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165B-4290-9371-B66DF13B253A}"/>
                </c:ext>
              </c:extLst>
            </c:dLbl>
            <c:dLbl>
              <c:idx val="4"/>
              <c:layout>
                <c:manualLayout>
                  <c:x val="4.8137973431181223E-3"/>
                  <c:y val="2.3889119123267442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24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214512815798031E-2"/>
                      <c:h val="0.1012749458949210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8-165B-4290-9371-B66DF13B253A}"/>
                </c:ext>
              </c:extLst>
            </c:dLbl>
            <c:dLbl>
              <c:idx val="5"/>
              <c:layout>
                <c:manualLayout>
                  <c:x val="9.1456201346000882E-2"/>
                  <c:y val="7.8698531104664543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24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65B-4290-9371-B66DF13B253A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4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'Уд. вес первооч. расходов 2021'!$A$8:$A$13</c:f>
              <c:strCache>
                <c:ptCount val="6"/>
                <c:pt idx="0">
                  <c:v>Заработная плата с начислениями</c:v>
                </c:pt>
                <c:pt idx="1">
                  <c:v>Коммунальные услуги</c:v>
                </c:pt>
                <c:pt idx="2">
                  <c:v>Лекарственные средства</c:v>
                </c:pt>
                <c:pt idx="3">
                  <c:v>Продукты питания</c:v>
                </c:pt>
                <c:pt idx="4">
                  <c:v>Прочие трансферты населению</c:v>
                </c:pt>
                <c:pt idx="5">
                  <c:v>Прочие расходы</c:v>
                </c:pt>
              </c:strCache>
            </c:strRef>
          </c:cat>
          <c:val>
            <c:numRef>
              <c:f>'Уд. вес первооч. расходов 2021'!$C$8:$C$13</c:f>
              <c:numCache>
                <c:formatCode>#,##0.0</c:formatCode>
                <c:ptCount val="6"/>
                <c:pt idx="0">
                  <c:v>28696.2</c:v>
                </c:pt>
                <c:pt idx="1">
                  <c:v>3698.9</c:v>
                </c:pt>
                <c:pt idx="2">
                  <c:v>1036.2</c:v>
                </c:pt>
                <c:pt idx="3">
                  <c:v>1073.0999999999999</c:v>
                </c:pt>
                <c:pt idx="4">
                  <c:v>1352.1</c:v>
                </c:pt>
                <c:pt idx="5">
                  <c:v>7843.2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165B-4290-9371-B66DF13B25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"/>
          <c:y val="0.77544006999125115"/>
          <c:w val="1"/>
          <c:h val="0.22455993000874891"/>
        </c:manualLayout>
      </c:layout>
      <c:overlay val="0"/>
      <c:txPr>
        <a:bodyPr/>
        <a:lstStyle/>
        <a:p>
          <a:pPr>
            <a:defRPr sz="1600" b="1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ru-RU"/>
        </a:p>
      </c:txPr>
    </c:legend>
    <c:plotVisOnly val="1"/>
    <c:dispBlanksAs val="zero"/>
    <c:showDLblsOverMax val="0"/>
  </c:chart>
  <c:spPr>
    <a:noFill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0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sz="2000" dirty="0"/>
              <a:t>I </a:t>
            </a:r>
            <a:r>
              <a:rPr lang="ru-RU" sz="2000" dirty="0"/>
              <a:t>полугодие 2020 года</a:t>
            </a:r>
          </a:p>
        </c:rich>
      </c:tx>
      <c:layout>
        <c:manualLayout>
          <c:xMode val="edge"/>
          <c:yMode val="edge"/>
          <c:x val="0.42484337126968835"/>
          <c:y val="8.2456297947125501E-2"/>
        </c:manualLayout>
      </c:layout>
      <c:overlay val="0"/>
      <c:spPr>
        <a:noFill/>
        <a:ln w="25400">
          <a:noFill/>
        </a:ln>
      </c:spPr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106311998865511"/>
          <c:y val="0.16056101026720371"/>
          <c:w val="0.68822040754012592"/>
          <c:h val="0.6580739239996436"/>
        </c:manualLayout>
      </c:layout>
      <c:pie3DChart>
        <c:varyColors val="1"/>
        <c:ser>
          <c:idx val="0"/>
          <c:order val="0"/>
          <c:explosion val="4"/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C198-4F80-9F57-DB1446E4D232}"/>
              </c:ext>
            </c:extLst>
          </c:dPt>
          <c:dPt>
            <c:idx val="1"/>
            <c:bubble3D val="0"/>
            <c:spPr>
              <a:solidFill>
                <a:srgbClr val="FF6600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2-C198-4F80-9F57-DB1446E4D232}"/>
              </c:ext>
            </c:extLst>
          </c:dPt>
          <c:dPt>
            <c:idx val="2"/>
            <c:bubble3D val="0"/>
            <c:spPr>
              <a:solidFill>
                <a:srgbClr val="0000FF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4-C198-4F80-9F57-DB1446E4D232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6-C198-4F80-9F57-DB1446E4D232}"/>
              </c:ext>
            </c:extLst>
          </c:dPt>
          <c:dPt>
            <c:idx val="4"/>
            <c:bubble3D val="0"/>
            <c:spPr>
              <a:solidFill>
                <a:srgbClr val="993366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8-C198-4F80-9F57-DB1446E4D232}"/>
              </c:ext>
            </c:extLst>
          </c:dPt>
          <c:dPt>
            <c:idx val="5"/>
            <c:bubble3D val="0"/>
            <c:spPr>
              <a:solidFill>
                <a:srgbClr val="00FF00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A-C198-4F80-9F57-DB1446E4D232}"/>
              </c:ext>
            </c:extLst>
          </c:dPt>
          <c:dLbls>
            <c:dLbl>
              <c:idx val="0"/>
              <c:layout>
                <c:manualLayout>
                  <c:x val="-0.18727338187216014"/>
                  <c:y val="-0.15770995370791105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2400" b="1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198-4F80-9F57-DB1446E4D232}"/>
                </c:ext>
              </c:extLst>
            </c:dLbl>
            <c:dLbl>
              <c:idx val="1"/>
              <c:layout>
                <c:manualLayout>
                  <c:x val="7.8972310783838123E-2"/>
                  <c:y val="-0.10132790905443061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2400" b="1" i="0" u="none" strike="noStrike" baseline="0">
                      <a:solidFill>
                        <a:schemeClr val="bg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198-4F80-9F57-DB1446E4D232}"/>
                </c:ext>
              </c:extLst>
            </c:dLbl>
            <c:dLbl>
              <c:idx val="2"/>
              <c:layout>
                <c:manualLayout>
                  <c:x val="1.3599460070493353E-2"/>
                  <c:y val="-7.5856774150251535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24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198-4F80-9F57-DB1446E4D232}"/>
                </c:ext>
              </c:extLst>
            </c:dLbl>
            <c:dLbl>
              <c:idx val="3"/>
              <c:layout>
                <c:manualLayout>
                  <c:x val="-3.3702459618159081E-4"/>
                  <c:y val="-7.2117300322548624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24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198-4F80-9F57-DB1446E4D232}"/>
                </c:ext>
              </c:extLst>
            </c:dLbl>
            <c:dLbl>
              <c:idx val="4"/>
              <c:layout>
                <c:manualLayout>
                  <c:x val="5.3646436468131765E-3"/>
                  <c:y val="-3.6832689960446897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24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198-4F80-9F57-DB1446E4D232}"/>
                </c:ext>
              </c:extLst>
            </c:dLbl>
            <c:dLbl>
              <c:idx val="5"/>
              <c:layout>
                <c:manualLayout>
                  <c:x val="0.13284908573451376"/>
                  <c:y val="7.1135288664939511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24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198-4F80-9F57-DB1446E4D232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4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'Уд. вес первооч. расходов 2020'!$A$8:$A$13</c:f>
              <c:strCache>
                <c:ptCount val="6"/>
                <c:pt idx="0">
                  <c:v>Заработная плата с начислениями</c:v>
                </c:pt>
                <c:pt idx="1">
                  <c:v>Коммунальные услуги</c:v>
                </c:pt>
                <c:pt idx="2">
                  <c:v>Лекарственные средства</c:v>
                </c:pt>
                <c:pt idx="3">
                  <c:v>Продукты питания</c:v>
                </c:pt>
                <c:pt idx="4">
                  <c:v>Прочие трансферты населению</c:v>
                </c:pt>
                <c:pt idx="5">
                  <c:v>Прочие расходы</c:v>
                </c:pt>
              </c:strCache>
            </c:strRef>
          </c:cat>
          <c:val>
            <c:numRef>
              <c:f>'Уд. вес первооч. расходов 2020'!$C$8:$C$13</c:f>
              <c:numCache>
                <c:formatCode>#,##0.0</c:formatCode>
                <c:ptCount val="6"/>
                <c:pt idx="0">
                  <c:v>24194.400000000001</c:v>
                </c:pt>
                <c:pt idx="1">
                  <c:v>3100.1</c:v>
                </c:pt>
                <c:pt idx="2">
                  <c:v>816.1</c:v>
                </c:pt>
                <c:pt idx="3">
                  <c:v>854.2</c:v>
                </c:pt>
                <c:pt idx="4">
                  <c:v>1103.5</c:v>
                </c:pt>
                <c:pt idx="5">
                  <c:v>7434.7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C198-4F80-9F57-DB1446E4D2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zero"/>
    <c:showDLblsOverMax val="0"/>
  </c:chart>
  <c:spPr>
    <a:noFill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0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2000" b="1" i="0" u="none" strike="noStrike" baseline="0">
                <a:solidFill>
                  <a:srgbClr val="000000"/>
                </a:solidFill>
                <a:latin typeface="Arial Cyr"/>
                <a:cs typeface="Arial Cyr"/>
              </a:rPr>
              <a:t>Сравнительный анализ расходов за I полугодие 2021 г. </a:t>
            </a:r>
          </a:p>
          <a:p>
            <a:pPr>
              <a:defRPr sz="20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2000" b="1" i="0" u="none" strike="noStrike" baseline="0">
                <a:solidFill>
                  <a:srgbClr val="000000"/>
                </a:solidFill>
                <a:latin typeface="Arial Cyr"/>
                <a:cs typeface="Arial Cyr"/>
              </a:rPr>
              <a:t>и соответствующий период 2020 г.</a:t>
            </a:r>
          </a:p>
          <a:p>
            <a:pPr>
              <a:defRPr sz="20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2000" b="1" i="0" u="none" strike="noStrike" baseline="0">
                <a:solidFill>
                  <a:srgbClr val="000000"/>
                </a:solidFill>
                <a:latin typeface="Arial Cyr"/>
                <a:cs typeface="Arial Cyr"/>
              </a:rPr>
              <a:t> </a:t>
            </a:r>
          </a:p>
        </c:rich>
      </c:tx>
      <c:layout>
        <c:manualLayout>
          <c:xMode val="edge"/>
          <c:yMode val="edge"/>
          <c:x val="0.22715582849441115"/>
          <c:y val="1.1988353018372703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20077240344956881"/>
          <c:y val="0.10250016404199475"/>
          <c:w val="0.67181543174103198"/>
          <c:h val="0.74916797900262466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'Анализ расходов'!$D$3</c:f>
              <c:strCache>
                <c:ptCount val="1"/>
                <c:pt idx="0">
                  <c:v>I полугодие 2020 г.</c:v>
                </c:pt>
              </c:strCache>
            </c:strRef>
          </c:tx>
          <c:spPr>
            <a:solidFill>
              <a:srgbClr val="00009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0851346284417621E-3"/>
                  <c:y val="-8.2053805774278212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333399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B645-4235-97E3-5658E9A72B47}"/>
                </c:ext>
              </c:extLst>
            </c:dLbl>
            <c:dLbl>
              <c:idx val="1"/>
              <c:layout>
                <c:manualLayout>
                  <c:x val="-1.2890280606820759E-4"/>
                  <c:y val="-2.0961286089238845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333399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B645-4235-97E3-5658E9A72B47}"/>
                </c:ext>
              </c:extLst>
            </c:dLbl>
            <c:dLbl>
              <c:idx val="2"/>
              <c:layout>
                <c:manualLayout>
                  <c:x val="-2.6351098004641312E-3"/>
                  <c:y val="3.0903871391075349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333399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B645-4235-97E3-5658E9A72B47}"/>
                </c:ext>
              </c:extLst>
            </c:dLbl>
            <c:dLbl>
              <c:idx val="4"/>
              <c:layout>
                <c:manualLayout>
                  <c:x val="1.9529260978758257E-3"/>
                  <c:y val="1.9425521708543664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333399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B645-4235-97E3-5658E9A72B47}"/>
                </c:ext>
              </c:extLst>
            </c:dLbl>
            <c:dLbl>
              <c:idx val="5"/>
              <c:layout>
                <c:manualLayout>
                  <c:x val="-2.3730073621084295E-3"/>
                  <c:y val="2.7503366200232748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333399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B645-4235-97E3-5658E9A72B47}"/>
                </c:ext>
              </c:extLst>
            </c:dLbl>
            <c:dLbl>
              <c:idx val="6"/>
              <c:layout>
                <c:manualLayout>
                  <c:x val="9.4498322844779534E-4"/>
                  <c:y val="8.4046916010498685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333399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B645-4235-97E3-5658E9A72B47}"/>
                </c:ext>
              </c:extLst>
            </c:dLbl>
            <c:dLbl>
              <c:idx val="7"/>
              <c:layout>
                <c:manualLayout>
                  <c:x val="6.7795579606603226E-4"/>
                  <c:y val="7.596948818897638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333399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B645-4235-97E3-5658E9A72B47}"/>
                </c:ext>
              </c:extLst>
            </c:dLbl>
            <c:dLbl>
              <c:idx val="8"/>
              <c:layout>
                <c:manualLayout>
                  <c:x val="2.9712913839180176E-3"/>
                  <c:y val="1.9425000409980259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333399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B645-4235-97E3-5658E9A72B47}"/>
                </c:ext>
              </c:extLst>
            </c:dLbl>
            <c:dLbl>
              <c:idx val="9"/>
              <c:layout>
                <c:manualLayout>
                  <c:x val="-1.287001287001287E-3"/>
                  <c:y val="6.2499999999999813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333399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B645-4235-97E3-5658E9A72B47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rgbClr val="333399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'Анализ расходов'!$A$5:$A$14</c:f>
              <c:strCache>
                <c:ptCount val="10"/>
                <c:pt idx="0">
                  <c:v>национальная оборона</c:v>
                </c:pt>
                <c:pt idx="1">
                  <c:v>охрана окружающей среды</c:v>
                </c:pt>
                <c:pt idx="2">
                  <c:v>социальная политика</c:v>
                </c:pt>
                <c:pt idx="3">
                  <c:v>физическая культура</c:v>
                </c:pt>
                <c:pt idx="4">
                  <c:v>культура</c:v>
                </c:pt>
                <c:pt idx="5">
                  <c:v>национальная экономика</c:v>
                </c:pt>
                <c:pt idx="6">
                  <c:v>общегосударственная деятельность</c:v>
                </c:pt>
                <c:pt idx="7">
                  <c:v>ЖКУ и жилищное строительство</c:v>
                </c:pt>
                <c:pt idx="8">
                  <c:v>здравоохранение</c:v>
                </c:pt>
                <c:pt idx="9">
                  <c:v>образование</c:v>
                </c:pt>
              </c:strCache>
            </c:strRef>
          </c:cat>
          <c:val>
            <c:numRef>
              <c:f>'Анализ расходов'!$D$5:$D$14</c:f>
              <c:numCache>
                <c:formatCode>_(* #,##0.0_);_(* \(#,##0.0\);_(* "-"??_);_(@_)</c:formatCode>
                <c:ptCount val="10"/>
                <c:pt idx="0">
                  <c:v>2.2000000000000002</c:v>
                </c:pt>
                <c:pt idx="1">
                  <c:v>19.7</c:v>
                </c:pt>
                <c:pt idx="2">
                  <c:v>999.6</c:v>
                </c:pt>
                <c:pt idx="3">
                  <c:v>912.2</c:v>
                </c:pt>
                <c:pt idx="4">
                  <c:v>1871.7</c:v>
                </c:pt>
                <c:pt idx="5">
                  <c:v>1657.5</c:v>
                </c:pt>
                <c:pt idx="6">
                  <c:v>2348.5</c:v>
                </c:pt>
                <c:pt idx="7">
                  <c:v>4382.1000000000004</c:v>
                </c:pt>
                <c:pt idx="8">
                  <c:v>8659.2000000000007</c:v>
                </c:pt>
                <c:pt idx="9">
                  <c:v>16650.3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B645-4235-97E3-5658E9A72B47}"/>
            </c:ext>
          </c:extLst>
        </c:ser>
        <c:ser>
          <c:idx val="0"/>
          <c:order val="1"/>
          <c:tx>
            <c:strRef>
              <c:f>'Анализ расходов'!$C$3</c:f>
              <c:strCache>
                <c:ptCount val="1"/>
                <c:pt idx="0">
                  <c:v>I полугодие 2021 г.</c:v>
                </c:pt>
              </c:strCache>
            </c:strRef>
          </c:tx>
          <c:spPr>
            <a:solidFill>
              <a:srgbClr val="33CC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6.0074174516595402E-4"/>
                  <c:y val="-8.673645387814139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bg1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B645-4235-97E3-5658E9A72B47}"/>
                </c:ext>
              </c:extLst>
            </c:dLbl>
            <c:dLbl>
              <c:idx val="1"/>
              <c:layout>
                <c:manualLayout>
                  <c:x val="2.2764795888613812E-3"/>
                  <c:y val="-7.8658609386452853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bg1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B645-4235-97E3-5658E9A72B47}"/>
                </c:ext>
              </c:extLst>
            </c:dLbl>
            <c:dLbl>
              <c:idx val="2"/>
              <c:layout>
                <c:manualLayout>
                  <c:x val="-1.0853373058097467E-3"/>
                  <c:y val="-1.2759186351706036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bg1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B645-4235-97E3-5658E9A72B47}"/>
                </c:ext>
              </c:extLst>
            </c:dLbl>
            <c:dLbl>
              <c:idx val="3"/>
              <c:layout>
                <c:manualLayout>
                  <c:x val="-3.5793836581238156E-3"/>
                  <c:y val="-1.1479658792651682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bg1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B645-4235-97E3-5658E9A72B47}"/>
                </c:ext>
              </c:extLst>
            </c:dLbl>
            <c:dLbl>
              <c:idx val="4"/>
              <c:layout>
                <c:manualLayout>
                  <c:x val="2.6560869080554121E-4"/>
                  <c:y val="-3.4038713910761154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bg1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B645-4235-97E3-5658E9A72B47}"/>
                </c:ext>
              </c:extLst>
            </c:dLbl>
            <c:dLbl>
              <c:idx val="5"/>
              <c:layout>
                <c:manualLayout>
                  <c:x val="7.8329735810050774E-3"/>
                  <c:y val="-1.6159776902887903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bg1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B645-4235-97E3-5658E9A72B47}"/>
                </c:ext>
              </c:extLst>
            </c:dLbl>
            <c:dLbl>
              <c:idx val="6"/>
              <c:layout>
                <c:manualLayout>
                  <c:x val="-6.7694240922587382E-4"/>
                  <c:y val="1.27526246719160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bg1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B645-4235-97E3-5658E9A72B47}"/>
                </c:ext>
              </c:extLst>
            </c:dLbl>
            <c:dLbl>
              <c:idx val="7"/>
              <c:layout>
                <c:manualLayout>
                  <c:x val="-3.6834584866081402E-3"/>
                  <c:y val="-4.6817585301837272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bg1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B645-4235-97E3-5658E9A72B47}"/>
                </c:ext>
              </c:extLst>
            </c:dLbl>
            <c:dLbl>
              <c:idx val="8"/>
              <c:layout>
                <c:manualLayout>
                  <c:x val="5.8857507676405316E-4"/>
                  <c:y val="4.294291338582677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bg1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B645-4235-97E3-5658E9A72B47}"/>
                </c:ext>
              </c:extLst>
            </c:dLbl>
            <c:dLbl>
              <c:idx val="9"/>
              <c:layout>
                <c:manualLayout>
                  <c:x val="-1.3075730398565987E-3"/>
                  <c:y val="4.209973753280840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bg1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B645-4235-97E3-5658E9A72B47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chemeClr val="bg1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'Анализ расходов'!$A$5:$A$14</c:f>
              <c:strCache>
                <c:ptCount val="10"/>
                <c:pt idx="0">
                  <c:v>национальная оборона</c:v>
                </c:pt>
                <c:pt idx="1">
                  <c:v>охрана окружающей среды</c:v>
                </c:pt>
                <c:pt idx="2">
                  <c:v>социальная политика</c:v>
                </c:pt>
                <c:pt idx="3">
                  <c:v>физическая культура</c:v>
                </c:pt>
                <c:pt idx="4">
                  <c:v>культура</c:v>
                </c:pt>
                <c:pt idx="5">
                  <c:v>национальная экономика</c:v>
                </c:pt>
                <c:pt idx="6">
                  <c:v>общегосударственная деятельность</c:v>
                </c:pt>
                <c:pt idx="7">
                  <c:v>ЖКУ и жилищное строительство</c:v>
                </c:pt>
                <c:pt idx="8">
                  <c:v>здравоохранение</c:v>
                </c:pt>
                <c:pt idx="9">
                  <c:v>образование</c:v>
                </c:pt>
              </c:strCache>
            </c:strRef>
          </c:cat>
          <c:val>
            <c:numRef>
              <c:f>'Анализ расходов'!$C$5:$C$14</c:f>
              <c:numCache>
                <c:formatCode>_(* #,##0.0_);_(* \(#,##0.0\);_(* "-"??_);_(@_)</c:formatCode>
                <c:ptCount val="10"/>
                <c:pt idx="0">
                  <c:v>2.5</c:v>
                </c:pt>
                <c:pt idx="1">
                  <c:v>27.2</c:v>
                </c:pt>
                <c:pt idx="2">
                  <c:v>1194.5999999999999</c:v>
                </c:pt>
                <c:pt idx="3">
                  <c:v>1158.0999999999999</c:v>
                </c:pt>
                <c:pt idx="4">
                  <c:v>2022.4</c:v>
                </c:pt>
                <c:pt idx="5">
                  <c:v>1467.4</c:v>
                </c:pt>
                <c:pt idx="6">
                  <c:v>2985.7</c:v>
                </c:pt>
                <c:pt idx="7">
                  <c:v>4647.1000000000004</c:v>
                </c:pt>
                <c:pt idx="8">
                  <c:v>11887.8</c:v>
                </c:pt>
                <c:pt idx="9">
                  <c:v>18306.900000000001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B645-4235-97E3-5658E9A72B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1274776"/>
        <c:axId val="1"/>
      </c:barChart>
      <c:catAx>
        <c:axId val="3212747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  <c:max val="18500"/>
          <c:min val="0"/>
        </c:scaling>
        <c:delete val="0"/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/>
                  <a:t>тыс. рублей
</a:t>
                </a:r>
              </a:p>
            </c:rich>
          </c:tx>
          <c:layout>
            <c:manualLayout>
              <c:xMode val="edge"/>
              <c:yMode val="edge"/>
              <c:x val="0.88159588159588165"/>
              <c:y val="3.4137795275590556E-2"/>
            </c:manualLayout>
          </c:layout>
          <c:overlay val="0"/>
          <c:spPr>
            <a:noFill/>
            <a:ln w="25400">
              <a:noFill/>
            </a:ln>
          </c:spPr>
        </c:title>
        <c:numFmt formatCode="_(* #,##0.0_);_(* \(#,##0.0\);_(* &quot;-&quot;??_);_(@_)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321274776"/>
        <c:crosses val="autoZero"/>
        <c:crossBetween val="between"/>
      </c:valAx>
      <c:spPr>
        <a:noFill/>
        <a:ln w="12700">
          <a:solidFill>
            <a:srgbClr val="FFFFFF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39092682517590621"/>
          <c:y val="0.8933771182864233"/>
          <c:w val="0.30791520303978787"/>
          <c:h val="4.523428447019865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100" b="0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3175">
      <a:solidFill>
        <a:srgbClr val="000000"/>
      </a:solidFill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29806C-6FA9-4888-9A8C-96974002BABA}" type="doc">
      <dgm:prSet loTypeId="urn:microsoft.com/office/officeart/2005/8/layout/radial3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52B51B6C-C374-498D-A20B-62036F04D2A3}">
      <dgm:prSet phldrT="[Текст]" custT="1"/>
      <dgm:spPr>
        <a:solidFill>
          <a:srgbClr val="EF2FD8">
            <a:alpha val="49804"/>
          </a:srgbClr>
        </a:solidFill>
      </dgm:spPr>
      <dgm:t>
        <a:bodyPr/>
        <a:lstStyle/>
        <a:p>
          <a:pPr>
            <a:spcAft>
              <a:spcPct val="35000"/>
            </a:spcAft>
          </a:pPr>
          <a:r>
            <a:rPr lang="ru-RU" sz="2000" b="1" i="1"/>
            <a:t>ГОСУДАРСТВЕННЫЕ ПРОГРАММЫ  </a:t>
          </a:r>
        </a:p>
        <a:p>
          <a:pPr>
            <a:spcAft>
              <a:spcPct val="35000"/>
            </a:spcAft>
          </a:pPr>
          <a:r>
            <a:rPr lang="ru-RU" sz="1800" b="1" i="1"/>
            <a:t>План на 2021 год –       75 611,5 тыс. рублей </a:t>
          </a:r>
        </a:p>
        <a:p>
          <a:pPr>
            <a:spcAft>
              <a:spcPts val="0"/>
            </a:spcAft>
          </a:pPr>
          <a:r>
            <a:rPr lang="ru-RU" sz="1800" b="1" i="1"/>
            <a:t>(за </a:t>
          </a:r>
          <a:r>
            <a:rPr lang="en-US" sz="1800" b="1" i="1"/>
            <a:t>I</a:t>
          </a:r>
          <a:r>
            <a:rPr lang="ru-RU" sz="1800" b="1" i="1"/>
            <a:t> полугодие освоено                         41 111,5 тыс. рублей, 50,2%)</a:t>
          </a:r>
        </a:p>
      </dgm:t>
    </dgm:pt>
    <dgm:pt modelId="{555DD10B-0D34-4656-B3E3-063E871A2EBE}" type="parTrans" cxnId="{CEB826BD-804E-40EA-9AC5-FDB3C10B4EFB}">
      <dgm:prSet/>
      <dgm:spPr/>
      <dgm:t>
        <a:bodyPr/>
        <a:lstStyle/>
        <a:p>
          <a:endParaRPr lang="ru-RU" sz="2000"/>
        </a:p>
      </dgm:t>
    </dgm:pt>
    <dgm:pt modelId="{A31B67C6-23C7-4FF9-9ED2-73D1F133CBCF}" type="sibTrans" cxnId="{CEB826BD-804E-40EA-9AC5-FDB3C10B4EFB}">
      <dgm:prSet/>
      <dgm:spPr/>
      <dgm:t>
        <a:bodyPr/>
        <a:lstStyle/>
        <a:p>
          <a:endParaRPr lang="ru-RU" sz="2000"/>
        </a:p>
      </dgm:t>
    </dgm:pt>
    <dgm:pt modelId="{9B5ECB33-08A6-4528-9943-88689DC3D9E9}">
      <dgm:prSet phldrT="[Текст]" custT="1"/>
      <dgm:spPr>
        <a:solidFill>
          <a:srgbClr val="FFFF00">
            <a:alpha val="50000"/>
          </a:srgbClr>
        </a:solidFill>
      </dgm:spPr>
      <dgm:t>
        <a:bodyPr/>
        <a:lstStyle/>
        <a:p>
          <a:r>
            <a:rPr lang="ru-RU" sz="900" b="1" i="1" dirty="0">
              <a:solidFill>
                <a:schemeClr val="bg1"/>
              </a:solidFill>
            </a:rPr>
            <a:t>Государственная программа "Аграрный бизнес" на 2021-2025 годы</a:t>
          </a:r>
        </a:p>
        <a:p>
          <a:r>
            <a:rPr lang="ru-RU" sz="900" b="1" i="1" dirty="0">
              <a:solidFill>
                <a:schemeClr val="bg1"/>
              </a:solidFill>
            </a:rPr>
            <a:t>725,8 тыс. рублей</a:t>
          </a:r>
        </a:p>
        <a:p>
          <a:r>
            <a:rPr lang="ru-RU" sz="900" b="1" i="1" dirty="0">
              <a:solidFill>
                <a:schemeClr val="bg1"/>
              </a:solidFill>
            </a:rPr>
            <a:t>(31,6%)</a:t>
          </a:r>
        </a:p>
      </dgm:t>
    </dgm:pt>
    <dgm:pt modelId="{7FF6E921-6A1D-4DF5-AAC3-41D3EB0D4198}" type="parTrans" cxnId="{FE3AF420-7B85-4390-A2F1-FCF45E9B4BD2}">
      <dgm:prSet/>
      <dgm:spPr/>
      <dgm:t>
        <a:bodyPr/>
        <a:lstStyle/>
        <a:p>
          <a:endParaRPr lang="ru-RU" sz="2000"/>
        </a:p>
      </dgm:t>
    </dgm:pt>
    <dgm:pt modelId="{A393ADCD-E11F-482F-AE5B-37FC06355CA9}" type="sibTrans" cxnId="{FE3AF420-7B85-4390-A2F1-FCF45E9B4BD2}">
      <dgm:prSet/>
      <dgm:spPr/>
      <dgm:t>
        <a:bodyPr/>
        <a:lstStyle/>
        <a:p>
          <a:endParaRPr lang="ru-RU" sz="2000"/>
        </a:p>
      </dgm:t>
    </dgm:pt>
    <dgm:pt modelId="{7D84996D-C6BE-452D-B2EE-BC5CF2405BCD}">
      <dgm:prSet phldrT="[Текст]" custT="1"/>
      <dgm:spPr>
        <a:solidFill>
          <a:srgbClr val="FD984D">
            <a:alpha val="49804"/>
          </a:srgbClr>
        </a:solidFill>
      </dgm:spPr>
      <dgm:t>
        <a:bodyPr/>
        <a:lstStyle/>
        <a:p>
          <a:r>
            <a:rPr lang="ru-RU" sz="800" b="1" i="1"/>
            <a:t>Государственная программа "Образование и молодежная политика" на 2021-2025 годы</a:t>
          </a:r>
        </a:p>
        <a:p>
          <a:r>
            <a:rPr lang="ru-RU" sz="800" b="1" i="1"/>
            <a:t>18 432,0 тыс. рублей </a:t>
          </a:r>
        </a:p>
        <a:p>
          <a:r>
            <a:rPr lang="ru-RU" sz="800" b="1" i="1"/>
            <a:t>(54,7%)</a:t>
          </a:r>
        </a:p>
      </dgm:t>
    </dgm:pt>
    <dgm:pt modelId="{53B42D17-2260-4272-AF40-17AED5310ED2}" type="parTrans" cxnId="{5B17C66C-8B70-48B1-91B4-62B1A384E9C5}">
      <dgm:prSet/>
      <dgm:spPr/>
      <dgm:t>
        <a:bodyPr/>
        <a:lstStyle/>
        <a:p>
          <a:endParaRPr lang="ru-RU" sz="2000"/>
        </a:p>
      </dgm:t>
    </dgm:pt>
    <dgm:pt modelId="{FB7C96C6-D22B-4AB8-ADE0-D08B009B7A02}" type="sibTrans" cxnId="{5B17C66C-8B70-48B1-91B4-62B1A384E9C5}">
      <dgm:prSet/>
      <dgm:spPr/>
      <dgm:t>
        <a:bodyPr/>
        <a:lstStyle/>
        <a:p>
          <a:endParaRPr lang="ru-RU" sz="2000"/>
        </a:p>
      </dgm:t>
    </dgm:pt>
    <dgm:pt modelId="{87939CDA-7674-4F7A-96F1-F06CB62CA449}">
      <dgm:prSet phldrT="[Текст]" custT="1"/>
      <dgm:spPr>
        <a:solidFill>
          <a:srgbClr val="FF0000">
            <a:alpha val="50000"/>
          </a:srgbClr>
        </a:solidFill>
      </dgm:spPr>
      <dgm:t>
        <a:bodyPr/>
        <a:lstStyle/>
        <a:p>
          <a:r>
            <a:rPr lang="ru-RU" sz="800" b="1" i="1"/>
            <a:t>Государственная программа "Культура Беларуси" на 2021-2025 годы</a:t>
          </a:r>
        </a:p>
        <a:p>
          <a:r>
            <a:rPr lang="ru-RU" sz="800" b="1" i="1"/>
            <a:t>2 036,5 тыс. рублей</a:t>
          </a:r>
        </a:p>
        <a:p>
          <a:r>
            <a:rPr lang="ru-RU" sz="800" b="1" i="1"/>
            <a:t>(41,9%)</a:t>
          </a:r>
        </a:p>
      </dgm:t>
    </dgm:pt>
    <dgm:pt modelId="{8E25BDD8-C00E-474B-8922-EDF220EEDACD}" type="parTrans" cxnId="{BDF3D873-9BA7-4B29-B04C-37DA6B21B2BF}">
      <dgm:prSet/>
      <dgm:spPr/>
      <dgm:t>
        <a:bodyPr/>
        <a:lstStyle/>
        <a:p>
          <a:endParaRPr lang="ru-RU" sz="2000"/>
        </a:p>
      </dgm:t>
    </dgm:pt>
    <dgm:pt modelId="{EB1FCA10-8107-4122-9D31-BF1C1FC7162B}" type="sibTrans" cxnId="{BDF3D873-9BA7-4B29-B04C-37DA6B21B2BF}">
      <dgm:prSet/>
      <dgm:spPr/>
      <dgm:t>
        <a:bodyPr/>
        <a:lstStyle/>
        <a:p>
          <a:endParaRPr lang="ru-RU" sz="2000"/>
        </a:p>
      </dgm:t>
    </dgm:pt>
    <dgm:pt modelId="{09B57F2C-9932-466B-AECF-F36FB154C4BC}">
      <dgm:prSet custT="1"/>
      <dgm:spPr>
        <a:solidFill>
          <a:srgbClr val="FF0000">
            <a:alpha val="50000"/>
          </a:srgbClr>
        </a:solidFill>
      </dgm:spPr>
      <dgm:t>
        <a:bodyPr/>
        <a:lstStyle/>
        <a:p>
          <a:r>
            <a:rPr lang="ru-RU" sz="800" b="1" i="1"/>
            <a:t>Государственная программа "Социальная защита" на 2021-2025 годы</a:t>
          </a:r>
        </a:p>
        <a:p>
          <a:r>
            <a:rPr lang="ru-RU" sz="800" b="1" i="1"/>
            <a:t>766,5 тыс. рубле</a:t>
          </a:r>
          <a:r>
            <a:rPr lang="ru-RU" sz="800"/>
            <a:t>й</a:t>
          </a:r>
        </a:p>
        <a:p>
          <a:r>
            <a:rPr lang="ru-RU" sz="800" b="1" i="1"/>
            <a:t>(36,2%)</a:t>
          </a:r>
        </a:p>
      </dgm:t>
    </dgm:pt>
    <dgm:pt modelId="{39848F15-BF17-4CF6-A6DD-4E593C0F203F}" type="parTrans" cxnId="{0811D887-F29A-4843-9086-E45839E6F6F1}">
      <dgm:prSet/>
      <dgm:spPr/>
      <dgm:t>
        <a:bodyPr/>
        <a:lstStyle/>
        <a:p>
          <a:endParaRPr lang="ru-RU" sz="2000"/>
        </a:p>
      </dgm:t>
    </dgm:pt>
    <dgm:pt modelId="{10BC8987-7C72-4CB9-A48D-DDBDC4D1C5F6}" type="sibTrans" cxnId="{0811D887-F29A-4843-9086-E45839E6F6F1}">
      <dgm:prSet/>
      <dgm:spPr/>
      <dgm:t>
        <a:bodyPr/>
        <a:lstStyle/>
        <a:p>
          <a:endParaRPr lang="ru-RU" sz="2000"/>
        </a:p>
      </dgm:t>
    </dgm:pt>
    <dgm:pt modelId="{59F941BD-452E-4F37-B646-3B52E1ACEC9B}">
      <dgm:prSet custT="1"/>
      <dgm:spPr>
        <a:solidFill>
          <a:srgbClr val="3B27F7">
            <a:alpha val="49804"/>
          </a:srgbClr>
        </a:solidFill>
      </dgm:spPr>
      <dgm:t>
        <a:bodyPr/>
        <a:lstStyle/>
        <a:p>
          <a:r>
            <a:rPr lang="ru-RU" sz="800" b="1" i="1"/>
            <a:t>Государственная программа "Беларусь гостеприимная" на 2021-2025 годы</a:t>
          </a:r>
        </a:p>
        <a:p>
          <a:r>
            <a:rPr lang="ru-RU" sz="800" b="1" i="1"/>
            <a:t>0 рублей</a:t>
          </a:r>
        </a:p>
        <a:p>
          <a:r>
            <a:rPr lang="ru-RU" sz="800" b="1" i="1"/>
            <a:t>(0%)</a:t>
          </a:r>
        </a:p>
      </dgm:t>
    </dgm:pt>
    <dgm:pt modelId="{D038E487-710D-48DA-9AD9-D6AA33E3CB10}" type="parTrans" cxnId="{406B07A1-DA72-4F48-8C99-541074D89D62}">
      <dgm:prSet/>
      <dgm:spPr/>
      <dgm:t>
        <a:bodyPr/>
        <a:lstStyle/>
        <a:p>
          <a:endParaRPr lang="ru-RU" sz="2000"/>
        </a:p>
      </dgm:t>
    </dgm:pt>
    <dgm:pt modelId="{ECE6BB4E-354F-4343-9412-50FA93F4A31B}" type="sibTrans" cxnId="{406B07A1-DA72-4F48-8C99-541074D89D62}">
      <dgm:prSet/>
      <dgm:spPr/>
      <dgm:t>
        <a:bodyPr/>
        <a:lstStyle/>
        <a:p>
          <a:endParaRPr lang="ru-RU" sz="2000"/>
        </a:p>
      </dgm:t>
    </dgm:pt>
    <dgm:pt modelId="{76FA0786-1BA1-4DB7-AAE3-3BD1E6DB1D8F}">
      <dgm:prSet custT="1"/>
      <dgm:spPr>
        <a:solidFill>
          <a:srgbClr val="00B0F0">
            <a:alpha val="49804"/>
          </a:srgbClr>
        </a:solidFill>
      </dgm:spPr>
      <dgm:t>
        <a:bodyPr/>
        <a:lstStyle/>
        <a:p>
          <a:r>
            <a:rPr lang="ru-RU" sz="800" b="1" i="1"/>
            <a:t>Государственная программа "Охрана окружающей среды и устойчивое использование природных ресурсов" на 2021-2025 годы</a:t>
          </a:r>
        </a:p>
        <a:p>
          <a:r>
            <a:rPr lang="ru-RU" sz="800" b="1" i="1"/>
            <a:t>27,2 тыс. рублей</a:t>
          </a:r>
        </a:p>
        <a:p>
          <a:r>
            <a:rPr lang="ru-RU" sz="800" b="1" i="1"/>
            <a:t>(93,2%)</a:t>
          </a:r>
        </a:p>
      </dgm:t>
    </dgm:pt>
    <dgm:pt modelId="{162A8BC5-E430-4134-BF91-1FA4CACF1136}" type="parTrans" cxnId="{88927502-EEFA-4941-8DB9-F42E20FA62A0}">
      <dgm:prSet/>
      <dgm:spPr/>
      <dgm:t>
        <a:bodyPr/>
        <a:lstStyle/>
        <a:p>
          <a:endParaRPr lang="ru-RU" sz="2000"/>
        </a:p>
      </dgm:t>
    </dgm:pt>
    <dgm:pt modelId="{1B822717-4998-448F-96AB-40BB21B1D282}" type="sibTrans" cxnId="{88927502-EEFA-4941-8DB9-F42E20FA62A0}">
      <dgm:prSet/>
      <dgm:spPr/>
      <dgm:t>
        <a:bodyPr/>
        <a:lstStyle/>
        <a:p>
          <a:endParaRPr lang="ru-RU" sz="2000"/>
        </a:p>
      </dgm:t>
    </dgm:pt>
    <dgm:pt modelId="{A5706435-2113-4389-9081-68AF9A2F8C11}">
      <dgm:prSet custT="1"/>
      <dgm:spPr>
        <a:solidFill>
          <a:srgbClr val="2FE226">
            <a:alpha val="49804"/>
          </a:srgbClr>
        </a:solidFill>
      </dgm:spPr>
      <dgm:t>
        <a:bodyPr/>
        <a:lstStyle/>
        <a:p>
          <a:r>
            <a:rPr lang="ru-RU" sz="800" b="1" i="1"/>
            <a:t>Государственная программа "Здоровье народа и демографическая безопасность" на 2021-2025 годы</a:t>
          </a:r>
        </a:p>
        <a:p>
          <a:r>
            <a:rPr lang="ru-RU" sz="800" b="1" i="1"/>
            <a:t>11 891,1 тыс. рублей</a:t>
          </a:r>
        </a:p>
        <a:p>
          <a:r>
            <a:rPr lang="ru-RU" sz="800" b="1" i="1"/>
            <a:t>(62,0%)</a:t>
          </a:r>
        </a:p>
      </dgm:t>
    </dgm:pt>
    <dgm:pt modelId="{6BCAFFEA-AA6A-47D9-B31B-F35B9070DF41}" type="parTrans" cxnId="{EFB41905-5BF8-4716-B764-6A154AFEFF96}">
      <dgm:prSet/>
      <dgm:spPr/>
      <dgm:t>
        <a:bodyPr/>
        <a:lstStyle/>
        <a:p>
          <a:endParaRPr lang="ru-RU" sz="2000"/>
        </a:p>
      </dgm:t>
    </dgm:pt>
    <dgm:pt modelId="{77BFED2B-E07E-455D-8BB1-65F6800CAF7B}" type="sibTrans" cxnId="{EFB41905-5BF8-4716-B764-6A154AFEFF96}">
      <dgm:prSet/>
      <dgm:spPr/>
      <dgm:t>
        <a:bodyPr/>
        <a:lstStyle/>
        <a:p>
          <a:endParaRPr lang="ru-RU" sz="2000"/>
        </a:p>
      </dgm:t>
    </dgm:pt>
    <dgm:pt modelId="{FF644904-EDC8-4425-92A1-3C831476FAF0}">
      <dgm:prSet custT="1"/>
      <dgm:spPr>
        <a:solidFill>
          <a:srgbClr val="00B050">
            <a:alpha val="49804"/>
          </a:srgbClr>
        </a:solidFill>
      </dgm:spPr>
      <dgm:t>
        <a:bodyPr/>
        <a:lstStyle/>
        <a:p>
          <a:r>
            <a:rPr lang="ru-RU" sz="800" b="1" i="1"/>
            <a:t>Государственная программа "Физическая культура и спорт" на 2021-2025 годы</a:t>
          </a:r>
        </a:p>
        <a:p>
          <a:r>
            <a:rPr lang="ru-RU" sz="800" b="1" i="1"/>
            <a:t>1 158,1 тыс. рублей</a:t>
          </a:r>
        </a:p>
        <a:p>
          <a:r>
            <a:rPr lang="ru-RU" sz="800" b="1" i="1"/>
            <a:t>(50,5%)</a:t>
          </a:r>
        </a:p>
      </dgm:t>
    </dgm:pt>
    <dgm:pt modelId="{60A0EC94-84CF-487D-8D6E-6192DDEBA947}" type="parTrans" cxnId="{44F07781-3E51-4497-9633-9C86488B9D81}">
      <dgm:prSet/>
      <dgm:spPr/>
      <dgm:t>
        <a:bodyPr/>
        <a:lstStyle/>
        <a:p>
          <a:endParaRPr lang="ru-RU" sz="2000"/>
        </a:p>
      </dgm:t>
    </dgm:pt>
    <dgm:pt modelId="{EAB7F155-A57B-4754-8EDF-107AC53997AD}" type="sibTrans" cxnId="{44F07781-3E51-4497-9633-9C86488B9D81}">
      <dgm:prSet/>
      <dgm:spPr/>
      <dgm:t>
        <a:bodyPr/>
        <a:lstStyle/>
        <a:p>
          <a:endParaRPr lang="ru-RU" sz="2000"/>
        </a:p>
      </dgm:t>
    </dgm:pt>
    <dgm:pt modelId="{03462CEF-629D-4C0E-9836-0922283A0CAC}">
      <dgm:prSet custT="1"/>
      <dgm:spPr>
        <a:solidFill>
          <a:srgbClr val="EF2FD8">
            <a:alpha val="50000"/>
          </a:srgbClr>
        </a:solidFill>
      </dgm:spPr>
      <dgm:t>
        <a:bodyPr/>
        <a:lstStyle/>
        <a:p>
          <a:r>
            <a:rPr lang="ru-RU" sz="800" b="1" i="1"/>
            <a:t>Государственная программа "Комфортное жилье и благоприятная среда" на 2021-2025 годы</a:t>
          </a:r>
        </a:p>
        <a:p>
          <a:r>
            <a:rPr lang="ru-RU" sz="800" b="1" i="1"/>
            <a:t>4 647,0 тыс. рублей</a:t>
          </a:r>
        </a:p>
        <a:p>
          <a:r>
            <a:rPr lang="ru-RU" sz="800" b="1" i="1"/>
            <a:t>(58,0%)</a:t>
          </a:r>
        </a:p>
      </dgm:t>
    </dgm:pt>
    <dgm:pt modelId="{F7E88A5C-C5EB-49FB-B834-8F6ED34B052E}" type="parTrans" cxnId="{725D2DF6-C0C8-4196-B6B5-4568139AF1B1}">
      <dgm:prSet/>
      <dgm:spPr/>
      <dgm:t>
        <a:bodyPr/>
        <a:lstStyle/>
        <a:p>
          <a:endParaRPr lang="ru-RU" sz="2000"/>
        </a:p>
      </dgm:t>
    </dgm:pt>
    <dgm:pt modelId="{BAD82401-C5EA-4B33-ACB8-1742F2F93D7C}" type="sibTrans" cxnId="{725D2DF6-C0C8-4196-B6B5-4568139AF1B1}">
      <dgm:prSet/>
      <dgm:spPr/>
      <dgm:t>
        <a:bodyPr/>
        <a:lstStyle/>
        <a:p>
          <a:endParaRPr lang="ru-RU" sz="2000"/>
        </a:p>
      </dgm:t>
    </dgm:pt>
    <dgm:pt modelId="{498243AC-8A94-486C-BB41-96421B724E73}">
      <dgm:prSet custT="1"/>
      <dgm:spPr>
        <a:solidFill>
          <a:srgbClr val="3B27F7">
            <a:alpha val="50000"/>
          </a:srgbClr>
        </a:solidFill>
      </dgm:spPr>
      <dgm:t>
        <a:bodyPr/>
        <a:lstStyle/>
        <a:p>
          <a:r>
            <a:rPr lang="ru-RU" sz="800" b="1" i="1"/>
            <a:t>Государственная программа "Строительство жилья" на 2021-2025 годы</a:t>
          </a:r>
        </a:p>
        <a:p>
          <a:r>
            <a:rPr lang="ru-RU" sz="800" b="1" i="1"/>
            <a:t>11,7 тыс. рублей</a:t>
          </a:r>
        </a:p>
        <a:p>
          <a:r>
            <a:rPr lang="ru-RU" sz="800" b="1" i="1"/>
            <a:t>(18,6%)</a:t>
          </a:r>
        </a:p>
      </dgm:t>
    </dgm:pt>
    <dgm:pt modelId="{E2D00B3F-1E4F-479F-8B4B-509DDC5CF002}" type="parTrans" cxnId="{C8C95508-7BF4-46C9-A55B-F6BCFC784850}">
      <dgm:prSet/>
      <dgm:spPr/>
      <dgm:t>
        <a:bodyPr/>
        <a:lstStyle/>
        <a:p>
          <a:endParaRPr lang="ru-RU" sz="2000"/>
        </a:p>
      </dgm:t>
    </dgm:pt>
    <dgm:pt modelId="{C3D3D01C-F402-4AE8-B4D4-A404F0BCC772}" type="sibTrans" cxnId="{C8C95508-7BF4-46C9-A55B-F6BCFC784850}">
      <dgm:prSet/>
      <dgm:spPr/>
      <dgm:t>
        <a:bodyPr/>
        <a:lstStyle/>
        <a:p>
          <a:endParaRPr lang="ru-RU" sz="2000"/>
        </a:p>
      </dgm:t>
    </dgm:pt>
    <dgm:pt modelId="{ACC6E6FD-53F0-4969-9067-DDAC446BBC21}">
      <dgm:prSet custT="1"/>
      <dgm:spPr>
        <a:solidFill>
          <a:srgbClr val="CF3701">
            <a:alpha val="50000"/>
          </a:srgbClr>
        </a:solidFill>
      </dgm:spPr>
      <dgm:t>
        <a:bodyPr/>
        <a:lstStyle/>
        <a:p>
          <a:r>
            <a:rPr lang="ru-RU" sz="800" b="1" i="1"/>
            <a:t>Государственная программа "Транспортный комплекс" на 2021-2025 годы</a:t>
          </a:r>
        </a:p>
        <a:p>
          <a:r>
            <a:rPr lang="ru-RU" sz="800" b="1" i="1"/>
            <a:t>496,5  тыс. рублей</a:t>
          </a:r>
        </a:p>
        <a:p>
          <a:r>
            <a:rPr lang="ru-RU" sz="800" b="1" i="1"/>
            <a:t>(47,0%)</a:t>
          </a:r>
        </a:p>
      </dgm:t>
    </dgm:pt>
    <dgm:pt modelId="{E1548EB8-8F96-4717-B634-634C065ED8FB}" type="parTrans" cxnId="{C25B43D8-A5B1-4AE0-B5F3-47E1743246FD}">
      <dgm:prSet/>
      <dgm:spPr/>
      <dgm:t>
        <a:bodyPr/>
        <a:lstStyle/>
        <a:p>
          <a:endParaRPr lang="ru-RU" sz="2000"/>
        </a:p>
      </dgm:t>
    </dgm:pt>
    <dgm:pt modelId="{82C27DB7-39F9-488C-B865-C562AF03388D}" type="sibTrans" cxnId="{C25B43D8-A5B1-4AE0-B5F3-47E1743246FD}">
      <dgm:prSet/>
      <dgm:spPr/>
      <dgm:t>
        <a:bodyPr/>
        <a:lstStyle/>
        <a:p>
          <a:endParaRPr lang="ru-RU" sz="2000"/>
        </a:p>
      </dgm:t>
    </dgm:pt>
    <dgm:pt modelId="{9EAF5E28-DA7E-4D0E-B432-DA67F89BD982}">
      <dgm:prSet custT="1"/>
      <dgm:spPr/>
      <dgm:t>
        <a:bodyPr/>
        <a:lstStyle/>
        <a:p>
          <a:pPr algn="ctr"/>
          <a:r>
            <a:rPr lang="ru-RU" sz="800" b="1" i="1"/>
            <a:t>Государственная программа "Рынок труда и содействие занятости" на 2021-2025 годы                                                                                                                                   </a:t>
          </a:r>
        </a:p>
        <a:p>
          <a:pPr algn="ctr"/>
          <a:r>
            <a:rPr lang="ru-RU" sz="800" b="1" i="1"/>
            <a:t>2,9 тыс. рублей</a:t>
          </a:r>
        </a:p>
        <a:p>
          <a:pPr algn="ctr"/>
          <a:r>
            <a:rPr lang="ru-RU" sz="800" b="1" i="1"/>
            <a:t>(100,0%)</a:t>
          </a:r>
        </a:p>
      </dgm:t>
    </dgm:pt>
    <dgm:pt modelId="{830AD3F7-1926-4C40-8323-C6DCD9036039}" type="parTrans" cxnId="{FB665A95-A301-403B-B542-0268802107BA}">
      <dgm:prSet/>
      <dgm:spPr/>
      <dgm:t>
        <a:bodyPr/>
        <a:lstStyle/>
        <a:p>
          <a:endParaRPr lang="ru-RU" sz="2000"/>
        </a:p>
      </dgm:t>
    </dgm:pt>
    <dgm:pt modelId="{FD889123-E529-4308-91FF-7E75AD8DBB7B}" type="sibTrans" cxnId="{FB665A95-A301-403B-B542-0268802107BA}">
      <dgm:prSet/>
      <dgm:spPr/>
      <dgm:t>
        <a:bodyPr/>
        <a:lstStyle/>
        <a:p>
          <a:endParaRPr lang="ru-RU" sz="2000"/>
        </a:p>
      </dgm:t>
    </dgm:pt>
    <dgm:pt modelId="{3B15852B-2DD9-4BD5-94A5-7DF8A803C882}">
      <dgm:prSet custT="1"/>
      <dgm:spPr/>
      <dgm:t>
        <a:bodyPr/>
        <a:lstStyle/>
        <a:p>
          <a:r>
            <a:rPr lang="ru-RU" sz="800" b="1" i="1" dirty="0">
              <a:solidFill>
                <a:schemeClr val="bg1"/>
              </a:solidFill>
            </a:rPr>
            <a:t>Государственная программа "Управление государственными финансами и регулирование финансового рынка" на 2020  год и на период до 2025 года</a:t>
          </a:r>
        </a:p>
        <a:p>
          <a:r>
            <a:rPr lang="ru-RU" sz="800" b="1" i="1" dirty="0">
              <a:solidFill>
                <a:schemeClr val="bg1"/>
              </a:solidFill>
            </a:rPr>
            <a:t>916,2 тыс. рублей </a:t>
          </a:r>
        </a:p>
        <a:p>
          <a:r>
            <a:rPr lang="ru-RU" sz="800" b="1" i="1" dirty="0">
              <a:solidFill>
                <a:schemeClr val="bg1"/>
              </a:solidFill>
            </a:rPr>
            <a:t>(45,6%)</a:t>
          </a:r>
        </a:p>
      </dgm:t>
    </dgm:pt>
    <dgm:pt modelId="{1A0AC857-8119-4982-B977-0663DB209818}" type="parTrans" cxnId="{9D4D4C1C-D7ED-4102-B2B0-523D166C8DE3}">
      <dgm:prSet/>
      <dgm:spPr/>
      <dgm:t>
        <a:bodyPr/>
        <a:lstStyle/>
        <a:p>
          <a:endParaRPr lang="ru-RU" sz="2000"/>
        </a:p>
      </dgm:t>
    </dgm:pt>
    <dgm:pt modelId="{1416BA6D-F983-40F6-AB3E-2CC86AD88129}" type="sibTrans" cxnId="{9D4D4C1C-D7ED-4102-B2B0-523D166C8DE3}">
      <dgm:prSet/>
      <dgm:spPr/>
      <dgm:t>
        <a:bodyPr/>
        <a:lstStyle/>
        <a:p>
          <a:endParaRPr lang="ru-RU" sz="2000"/>
        </a:p>
      </dgm:t>
    </dgm:pt>
    <dgm:pt modelId="{5EEB0FFC-356C-4A92-AA49-CA6D1A90010F}" type="pres">
      <dgm:prSet presAssocID="{6229806C-6FA9-4888-9A8C-96974002BABA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2C42E73-E862-4276-ADE7-E5230E9ECF74}" type="pres">
      <dgm:prSet presAssocID="{6229806C-6FA9-4888-9A8C-96974002BABA}" presName="radial" presStyleCnt="0">
        <dgm:presLayoutVars>
          <dgm:animLvl val="ctr"/>
        </dgm:presLayoutVars>
      </dgm:prSet>
      <dgm:spPr/>
    </dgm:pt>
    <dgm:pt modelId="{508E151E-EB4B-4B35-9155-20B6268882D2}" type="pres">
      <dgm:prSet presAssocID="{52B51B6C-C374-498D-A20B-62036F04D2A3}" presName="centerShape" presStyleLbl="vennNode1" presStyleIdx="0" presStyleCnt="14" custScaleX="103083" custLinFactNeighborX="172" custLinFactNeighborY="-516"/>
      <dgm:spPr/>
      <dgm:t>
        <a:bodyPr/>
        <a:lstStyle/>
        <a:p>
          <a:endParaRPr lang="ru-RU"/>
        </a:p>
      </dgm:t>
    </dgm:pt>
    <dgm:pt modelId="{36D5D613-0278-4B55-9C1A-92D2FEF177B3}" type="pres">
      <dgm:prSet presAssocID="{9B5ECB33-08A6-4528-9943-88689DC3D9E9}" presName="node" presStyleLbl="vennNode1" presStyleIdx="1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08077D-9796-4B4C-90D3-2CC6BA160FB9}" type="pres">
      <dgm:prSet presAssocID="{3B15852B-2DD9-4BD5-94A5-7DF8A803C882}" presName="node" presStyleLbl="vennNode1" presStyleIdx="2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A9A307-F4DC-4E97-8082-C4D355F8D942}" type="pres">
      <dgm:prSet presAssocID="{09B57F2C-9932-466B-AECF-F36FB154C4BC}" presName="node" presStyleLbl="vennNode1" presStyleIdx="3" presStyleCnt="14" custRadScaleRad="108979" custRadScaleInc="-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AC87BF-B70A-4457-91D9-59F486CFB411}" type="pres">
      <dgm:prSet presAssocID="{A5706435-2113-4389-9081-68AF9A2F8C11}" presName="node" presStyleLbl="vennNode1" presStyleIdx="4" presStyleCnt="14" custRadScaleRad="103054" custRadScaleInc="-14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DB6F1B-FAF5-43A9-A983-0443966A118E}" type="pres">
      <dgm:prSet presAssocID="{76FA0786-1BA1-4DB7-AAE3-3BD1E6DB1D8F}" presName="node" presStyleLbl="vennNode1" presStyleIdx="5" presStyleCnt="14" custRadScaleRad="101114" custRadScaleInc="3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7AC8BE-EBB9-4979-9EDC-83B8130C531C}" type="pres">
      <dgm:prSet presAssocID="{59F941BD-452E-4F37-B646-3B52E1ACEC9B}" presName="node" presStyleLbl="vennNode1" presStyleIdx="6" presStyleCnt="14" custRadScaleRad="111054" custRadScaleInc="-14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CFA143-1ABE-4BBA-890F-28515073233C}" type="pres">
      <dgm:prSet presAssocID="{7D84996D-C6BE-452D-B2EE-BC5CF2405BCD}" presName="node" presStyleLbl="vennNode1" presStyleIdx="7" presStyleCnt="14" custRadScaleRad="105161" custRadScaleInc="-64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404057-5F03-4F66-9BE9-30935AAD0788}" type="pres">
      <dgm:prSet presAssocID="{87939CDA-7674-4F7A-96F1-F06CB62CA449}" presName="node" presStyleLbl="vennNode1" presStyleIdx="8" presStyleCnt="14" custRadScaleRad="104184" custRadScaleInc="-50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A9B3A2-4761-4674-BE38-9081BD7BEBC2}" type="pres">
      <dgm:prSet presAssocID="{FF644904-EDC8-4425-92A1-3C831476FAF0}" presName="node" presStyleLbl="vennNode1" presStyleIdx="9" presStyleCnt="14" custRadScaleRad="109801" custRadScaleInc="-61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EEB1EC-1272-442C-A17C-4699757E0C44}" type="pres">
      <dgm:prSet presAssocID="{03462CEF-629D-4C0E-9836-0922283A0CAC}" presName="node" presStyleLbl="vennNode1" presStyleIdx="10" presStyleCnt="14" custRadScaleRad="101226" custRadScaleInc="-57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810361-6C60-4E1E-BC36-870C45D99484}" type="pres">
      <dgm:prSet presAssocID="{498243AC-8A94-486C-BB41-96421B724E73}" presName="node" presStyleLbl="vennNode1" presStyleIdx="11" presStyleCnt="14" custRadScaleRad="105942" custRadScaleInc="-32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80AC7E-5674-4006-9754-6360377E9287}" type="pres">
      <dgm:prSet presAssocID="{ACC6E6FD-53F0-4969-9067-DDAC446BBC21}" presName="node" presStyleLbl="vennNode1" presStyleIdx="12" presStyleCnt="14" custRadScaleRad="104092" custRadScaleInc="-31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00B1A7-6A26-4389-9BED-8A818F46F4EA}" type="pres">
      <dgm:prSet presAssocID="{9EAF5E28-DA7E-4D0E-B432-DA67F89BD982}" presName="node" presStyleLbl="vennNode1" presStyleIdx="13" presStyleCnt="14" custRadScaleRad="105604" custRadScaleInc="8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FB41905-5BF8-4716-B764-6A154AFEFF96}" srcId="{52B51B6C-C374-498D-A20B-62036F04D2A3}" destId="{A5706435-2113-4389-9081-68AF9A2F8C11}" srcOrd="3" destOrd="0" parTransId="{6BCAFFEA-AA6A-47D9-B31B-F35B9070DF41}" sibTransId="{77BFED2B-E07E-455D-8BB1-65F6800CAF7B}"/>
    <dgm:cxn modelId="{6AAACD51-D6B3-4216-9ADA-6645F52EBCB4}" type="presOf" srcId="{59F941BD-452E-4F37-B646-3B52E1ACEC9B}" destId="{357AC8BE-EBB9-4979-9EDC-83B8130C531C}" srcOrd="0" destOrd="0" presId="urn:microsoft.com/office/officeart/2005/8/layout/radial3"/>
    <dgm:cxn modelId="{BDF3D873-9BA7-4B29-B04C-37DA6B21B2BF}" srcId="{52B51B6C-C374-498D-A20B-62036F04D2A3}" destId="{87939CDA-7674-4F7A-96F1-F06CB62CA449}" srcOrd="7" destOrd="0" parTransId="{8E25BDD8-C00E-474B-8922-EDF220EEDACD}" sibTransId="{EB1FCA10-8107-4122-9D31-BF1C1FC7162B}"/>
    <dgm:cxn modelId="{8D1160DB-13A1-4212-A938-5E2317BF8FFC}" type="presOf" srcId="{9B5ECB33-08A6-4528-9943-88689DC3D9E9}" destId="{36D5D613-0278-4B55-9C1A-92D2FEF177B3}" srcOrd="0" destOrd="0" presId="urn:microsoft.com/office/officeart/2005/8/layout/radial3"/>
    <dgm:cxn modelId="{88927502-EEFA-4941-8DB9-F42E20FA62A0}" srcId="{52B51B6C-C374-498D-A20B-62036F04D2A3}" destId="{76FA0786-1BA1-4DB7-AAE3-3BD1E6DB1D8F}" srcOrd="4" destOrd="0" parTransId="{162A8BC5-E430-4134-BF91-1FA4CACF1136}" sibTransId="{1B822717-4998-448F-96AB-40BB21B1D282}"/>
    <dgm:cxn modelId="{FE3AF420-7B85-4390-A2F1-FCF45E9B4BD2}" srcId="{52B51B6C-C374-498D-A20B-62036F04D2A3}" destId="{9B5ECB33-08A6-4528-9943-88689DC3D9E9}" srcOrd="0" destOrd="0" parTransId="{7FF6E921-6A1D-4DF5-AAC3-41D3EB0D4198}" sibTransId="{A393ADCD-E11F-482F-AE5B-37FC06355CA9}"/>
    <dgm:cxn modelId="{D8FDCAC4-CDCF-4929-8352-42AE519D1A16}" type="presOf" srcId="{76FA0786-1BA1-4DB7-AAE3-3BD1E6DB1D8F}" destId="{22DB6F1B-FAF5-43A9-A983-0443966A118E}" srcOrd="0" destOrd="0" presId="urn:microsoft.com/office/officeart/2005/8/layout/radial3"/>
    <dgm:cxn modelId="{1C8B783C-E072-4B22-9CD1-17608272A2F5}" type="presOf" srcId="{ACC6E6FD-53F0-4969-9067-DDAC446BBC21}" destId="{1580AC7E-5674-4006-9754-6360377E9287}" srcOrd="0" destOrd="0" presId="urn:microsoft.com/office/officeart/2005/8/layout/radial3"/>
    <dgm:cxn modelId="{406B07A1-DA72-4F48-8C99-541074D89D62}" srcId="{52B51B6C-C374-498D-A20B-62036F04D2A3}" destId="{59F941BD-452E-4F37-B646-3B52E1ACEC9B}" srcOrd="5" destOrd="0" parTransId="{D038E487-710D-48DA-9AD9-D6AA33E3CB10}" sibTransId="{ECE6BB4E-354F-4343-9412-50FA93F4A31B}"/>
    <dgm:cxn modelId="{9AADFE66-A96E-4BD6-8A26-111E6EABBE0A}" type="presOf" srcId="{9EAF5E28-DA7E-4D0E-B432-DA67F89BD982}" destId="{5A00B1A7-6A26-4389-9BED-8A818F46F4EA}" srcOrd="0" destOrd="0" presId="urn:microsoft.com/office/officeart/2005/8/layout/radial3"/>
    <dgm:cxn modelId="{D16DFC1E-5B0A-4FC9-B576-F3A2E59F1430}" type="presOf" srcId="{6229806C-6FA9-4888-9A8C-96974002BABA}" destId="{5EEB0FFC-356C-4A92-AA49-CA6D1A90010F}" srcOrd="0" destOrd="0" presId="urn:microsoft.com/office/officeart/2005/8/layout/radial3"/>
    <dgm:cxn modelId="{F227CB98-A1C4-45BF-AA6E-38F28D7CEE14}" type="presOf" srcId="{FF644904-EDC8-4425-92A1-3C831476FAF0}" destId="{0CA9B3A2-4761-4674-BE38-9081BD7BEBC2}" srcOrd="0" destOrd="0" presId="urn:microsoft.com/office/officeart/2005/8/layout/radial3"/>
    <dgm:cxn modelId="{C8C95508-7BF4-46C9-A55B-F6BCFC784850}" srcId="{52B51B6C-C374-498D-A20B-62036F04D2A3}" destId="{498243AC-8A94-486C-BB41-96421B724E73}" srcOrd="10" destOrd="0" parTransId="{E2D00B3F-1E4F-479F-8B4B-509DDC5CF002}" sibTransId="{C3D3D01C-F402-4AE8-B4D4-A404F0BCC772}"/>
    <dgm:cxn modelId="{CBFDE5A4-136F-4614-843B-C8FCDAC97797}" type="presOf" srcId="{3B15852B-2DD9-4BD5-94A5-7DF8A803C882}" destId="{8608077D-9796-4B4C-90D3-2CC6BA160FB9}" srcOrd="0" destOrd="0" presId="urn:microsoft.com/office/officeart/2005/8/layout/radial3"/>
    <dgm:cxn modelId="{4A75DF4E-05CC-442F-97C4-3FA3083EA524}" type="presOf" srcId="{03462CEF-629D-4C0E-9836-0922283A0CAC}" destId="{B5EEB1EC-1272-442C-A17C-4699757E0C44}" srcOrd="0" destOrd="0" presId="urn:microsoft.com/office/officeart/2005/8/layout/radial3"/>
    <dgm:cxn modelId="{44F07781-3E51-4497-9633-9C86488B9D81}" srcId="{52B51B6C-C374-498D-A20B-62036F04D2A3}" destId="{FF644904-EDC8-4425-92A1-3C831476FAF0}" srcOrd="8" destOrd="0" parTransId="{60A0EC94-84CF-487D-8D6E-6192DDEBA947}" sibTransId="{EAB7F155-A57B-4754-8EDF-107AC53997AD}"/>
    <dgm:cxn modelId="{346A3A70-51B3-438D-97B4-BD63F48064E2}" type="presOf" srcId="{52B51B6C-C374-498D-A20B-62036F04D2A3}" destId="{508E151E-EB4B-4B35-9155-20B6268882D2}" srcOrd="0" destOrd="0" presId="urn:microsoft.com/office/officeart/2005/8/layout/radial3"/>
    <dgm:cxn modelId="{CEB826BD-804E-40EA-9AC5-FDB3C10B4EFB}" srcId="{6229806C-6FA9-4888-9A8C-96974002BABA}" destId="{52B51B6C-C374-498D-A20B-62036F04D2A3}" srcOrd="0" destOrd="0" parTransId="{555DD10B-0D34-4656-B3E3-063E871A2EBE}" sibTransId="{A31B67C6-23C7-4FF9-9ED2-73D1F133CBCF}"/>
    <dgm:cxn modelId="{5B17C66C-8B70-48B1-91B4-62B1A384E9C5}" srcId="{52B51B6C-C374-498D-A20B-62036F04D2A3}" destId="{7D84996D-C6BE-452D-B2EE-BC5CF2405BCD}" srcOrd="6" destOrd="0" parTransId="{53B42D17-2260-4272-AF40-17AED5310ED2}" sibTransId="{FB7C96C6-D22B-4AB8-ADE0-D08B009B7A02}"/>
    <dgm:cxn modelId="{725D2DF6-C0C8-4196-B6B5-4568139AF1B1}" srcId="{52B51B6C-C374-498D-A20B-62036F04D2A3}" destId="{03462CEF-629D-4C0E-9836-0922283A0CAC}" srcOrd="9" destOrd="0" parTransId="{F7E88A5C-C5EB-49FB-B834-8F6ED34B052E}" sibTransId="{BAD82401-C5EA-4B33-ACB8-1742F2F93D7C}"/>
    <dgm:cxn modelId="{C2DD04B5-153E-4AE7-839B-32529BBC414F}" type="presOf" srcId="{7D84996D-C6BE-452D-B2EE-BC5CF2405BCD}" destId="{98CFA143-1ABE-4BBA-890F-28515073233C}" srcOrd="0" destOrd="0" presId="urn:microsoft.com/office/officeart/2005/8/layout/radial3"/>
    <dgm:cxn modelId="{E51CD911-B4C4-4541-A584-60CE2C345EBE}" type="presOf" srcId="{498243AC-8A94-486C-BB41-96421B724E73}" destId="{17810361-6C60-4E1E-BC36-870C45D99484}" srcOrd="0" destOrd="0" presId="urn:microsoft.com/office/officeart/2005/8/layout/radial3"/>
    <dgm:cxn modelId="{9D4D4C1C-D7ED-4102-B2B0-523D166C8DE3}" srcId="{52B51B6C-C374-498D-A20B-62036F04D2A3}" destId="{3B15852B-2DD9-4BD5-94A5-7DF8A803C882}" srcOrd="1" destOrd="0" parTransId="{1A0AC857-8119-4982-B977-0663DB209818}" sibTransId="{1416BA6D-F983-40F6-AB3E-2CC86AD88129}"/>
    <dgm:cxn modelId="{60CBBD22-C24B-4FF9-8FCD-DF4941C6B9B7}" type="presOf" srcId="{A5706435-2113-4389-9081-68AF9A2F8C11}" destId="{A1AC87BF-B70A-4457-91D9-59F486CFB411}" srcOrd="0" destOrd="0" presId="urn:microsoft.com/office/officeart/2005/8/layout/radial3"/>
    <dgm:cxn modelId="{C25B43D8-A5B1-4AE0-B5F3-47E1743246FD}" srcId="{52B51B6C-C374-498D-A20B-62036F04D2A3}" destId="{ACC6E6FD-53F0-4969-9067-DDAC446BBC21}" srcOrd="11" destOrd="0" parTransId="{E1548EB8-8F96-4717-B634-634C065ED8FB}" sibTransId="{82C27DB7-39F9-488C-B865-C562AF03388D}"/>
    <dgm:cxn modelId="{FB665A95-A301-403B-B542-0268802107BA}" srcId="{52B51B6C-C374-498D-A20B-62036F04D2A3}" destId="{9EAF5E28-DA7E-4D0E-B432-DA67F89BD982}" srcOrd="12" destOrd="0" parTransId="{830AD3F7-1926-4C40-8323-C6DCD9036039}" sibTransId="{FD889123-E529-4308-91FF-7E75AD8DBB7B}"/>
    <dgm:cxn modelId="{0811D887-F29A-4843-9086-E45839E6F6F1}" srcId="{52B51B6C-C374-498D-A20B-62036F04D2A3}" destId="{09B57F2C-9932-466B-AECF-F36FB154C4BC}" srcOrd="2" destOrd="0" parTransId="{39848F15-BF17-4CF6-A6DD-4E593C0F203F}" sibTransId="{10BC8987-7C72-4CB9-A48D-DDBDC4D1C5F6}"/>
    <dgm:cxn modelId="{704DC309-07C3-4AF8-9244-A20045DB1B7D}" type="presOf" srcId="{87939CDA-7674-4F7A-96F1-F06CB62CA449}" destId="{93404057-5F03-4F66-9BE9-30935AAD0788}" srcOrd="0" destOrd="0" presId="urn:microsoft.com/office/officeart/2005/8/layout/radial3"/>
    <dgm:cxn modelId="{3709835F-4800-4FB5-8E7C-985879542582}" type="presOf" srcId="{09B57F2C-9932-466B-AECF-F36FB154C4BC}" destId="{12A9A307-F4DC-4E97-8082-C4D355F8D942}" srcOrd="0" destOrd="0" presId="urn:microsoft.com/office/officeart/2005/8/layout/radial3"/>
    <dgm:cxn modelId="{3ED550C7-D250-4003-93A7-BAD49712D6FC}" type="presParOf" srcId="{5EEB0FFC-356C-4A92-AA49-CA6D1A90010F}" destId="{02C42E73-E862-4276-ADE7-E5230E9ECF74}" srcOrd="0" destOrd="0" presId="urn:microsoft.com/office/officeart/2005/8/layout/radial3"/>
    <dgm:cxn modelId="{17FD5009-3047-43D9-96C8-17283CF35AD5}" type="presParOf" srcId="{02C42E73-E862-4276-ADE7-E5230E9ECF74}" destId="{508E151E-EB4B-4B35-9155-20B6268882D2}" srcOrd="0" destOrd="0" presId="urn:microsoft.com/office/officeart/2005/8/layout/radial3"/>
    <dgm:cxn modelId="{EF79951D-C3F9-4548-8189-A5955908AEC7}" type="presParOf" srcId="{02C42E73-E862-4276-ADE7-E5230E9ECF74}" destId="{36D5D613-0278-4B55-9C1A-92D2FEF177B3}" srcOrd="1" destOrd="0" presId="urn:microsoft.com/office/officeart/2005/8/layout/radial3"/>
    <dgm:cxn modelId="{4A136415-6031-4856-8E05-477E06BDB385}" type="presParOf" srcId="{02C42E73-E862-4276-ADE7-E5230E9ECF74}" destId="{8608077D-9796-4B4C-90D3-2CC6BA160FB9}" srcOrd="2" destOrd="0" presId="urn:microsoft.com/office/officeart/2005/8/layout/radial3"/>
    <dgm:cxn modelId="{7030A91C-D8E5-4F0D-B726-5A1F8315FA1A}" type="presParOf" srcId="{02C42E73-E862-4276-ADE7-E5230E9ECF74}" destId="{12A9A307-F4DC-4E97-8082-C4D355F8D942}" srcOrd="3" destOrd="0" presId="urn:microsoft.com/office/officeart/2005/8/layout/radial3"/>
    <dgm:cxn modelId="{CED86565-AFB8-4494-9D4E-D914E5BC3F23}" type="presParOf" srcId="{02C42E73-E862-4276-ADE7-E5230E9ECF74}" destId="{A1AC87BF-B70A-4457-91D9-59F486CFB411}" srcOrd="4" destOrd="0" presId="urn:microsoft.com/office/officeart/2005/8/layout/radial3"/>
    <dgm:cxn modelId="{75D9D2C5-9C05-425C-A3CC-B9618D68A39E}" type="presParOf" srcId="{02C42E73-E862-4276-ADE7-E5230E9ECF74}" destId="{22DB6F1B-FAF5-43A9-A983-0443966A118E}" srcOrd="5" destOrd="0" presId="urn:microsoft.com/office/officeart/2005/8/layout/radial3"/>
    <dgm:cxn modelId="{64128F71-D87C-4B40-8D47-51A3D9E8925D}" type="presParOf" srcId="{02C42E73-E862-4276-ADE7-E5230E9ECF74}" destId="{357AC8BE-EBB9-4979-9EDC-83B8130C531C}" srcOrd="6" destOrd="0" presId="urn:microsoft.com/office/officeart/2005/8/layout/radial3"/>
    <dgm:cxn modelId="{562A0925-B663-4993-AA6C-B0CFD1795223}" type="presParOf" srcId="{02C42E73-E862-4276-ADE7-E5230E9ECF74}" destId="{98CFA143-1ABE-4BBA-890F-28515073233C}" srcOrd="7" destOrd="0" presId="urn:microsoft.com/office/officeart/2005/8/layout/radial3"/>
    <dgm:cxn modelId="{9ED07B60-8E5B-43A7-8A2F-5FBE7F11291F}" type="presParOf" srcId="{02C42E73-E862-4276-ADE7-E5230E9ECF74}" destId="{93404057-5F03-4F66-9BE9-30935AAD0788}" srcOrd="8" destOrd="0" presId="urn:microsoft.com/office/officeart/2005/8/layout/radial3"/>
    <dgm:cxn modelId="{B6C0F4F7-B3DF-4660-87C7-F04ABD7C7CBF}" type="presParOf" srcId="{02C42E73-E862-4276-ADE7-E5230E9ECF74}" destId="{0CA9B3A2-4761-4674-BE38-9081BD7BEBC2}" srcOrd="9" destOrd="0" presId="urn:microsoft.com/office/officeart/2005/8/layout/radial3"/>
    <dgm:cxn modelId="{90F73774-044B-444C-B64F-1946B9D23481}" type="presParOf" srcId="{02C42E73-E862-4276-ADE7-E5230E9ECF74}" destId="{B5EEB1EC-1272-442C-A17C-4699757E0C44}" srcOrd="10" destOrd="0" presId="urn:microsoft.com/office/officeart/2005/8/layout/radial3"/>
    <dgm:cxn modelId="{6012742C-2011-4A9C-BFD3-482760B1AEB0}" type="presParOf" srcId="{02C42E73-E862-4276-ADE7-E5230E9ECF74}" destId="{17810361-6C60-4E1E-BC36-870C45D99484}" srcOrd="11" destOrd="0" presId="urn:microsoft.com/office/officeart/2005/8/layout/radial3"/>
    <dgm:cxn modelId="{73D97A2A-A056-40A1-B476-F8676B952B18}" type="presParOf" srcId="{02C42E73-E862-4276-ADE7-E5230E9ECF74}" destId="{1580AC7E-5674-4006-9754-6360377E9287}" srcOrd="12" destOrd="0" presId="urn:microsoft.com/office/officeart/2005/8/layout/radial3"/>
    <dgm:cxn modelId="{606C69BD-3D95-455B-AA59-97D93D9CDDC0}" type="presParOf" srcId="{02C42E73-E862-4276-ADE7-E5230E9ECF74}" destId="{5A00B1A7-6A26-4389-9BED-8A818F46F4EA}" srcOrd="13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8E151E-EB4B-4B35-9155-20B6268882D2}">
      <dsp:nvSpPr>
        <dsp:cNvPr id="0" name=""/>
        <dsp:cNvSpPr/>
      </dsp:nvSpPr>
      <dsp:spPr>
        <a:xfrm>
          <a:off x="3201250" y="1852917"/>
          <a:ext cx="3272373" cy="3174503"/>
        </a:xfrm>
        <a:prstGeom prst="ellipse">
          <a:avLst/>
        </a:prstGeom>
        <a:solidFill>
          <a:srgbClr val="EF2FD8">
            <a:alpha val="49804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1" kern="1200"/>
            <a:t>ГОСУДАРСТВЕННЫЕ ПРОГРАММЫ 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/>
            <a:t>План на 2021 год –       75 611,5 тыс. рублей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800" b="1" i="1" kern="1200"/>
            <a:t>(за </a:t>
          </a:r>
          <a:r>
            <a:rPr lang="en-US" sz="1800" b="1" i="1" kern="1200"/>
            <a:t>I</a:t>
          </a:r>
          <a:r>
            <a:rPr lang="ru-RU" sz="1800" b="1" i="1" kern="1200"/>
            <a:t> полугодие освоено                         41 111,5 тыс. рублей, 50,2%)</a:t>
          </a:r>
        </a:p>
      </dsp:txBody>
      <dsp:txXfrm>
        <a:off x="3680478" y="2317812"/>
        <a:ext cx="2313917" cy="2244713"/>
      </dsp:txXfrm>
    </dsp:sp>
    <dsp:sp modelId="{36D5D613-0278-4B55-9C1A-92D2FEF177B3}">
      <dsp:nvSpPr>
        <dsp:cNvPr id="0" name=""/>
        <dsp:cNvSpPr/>
      </dsp:nvSpPr>
      <dsp:spPr>
        <a:xfrm>
          <a:off x="4034683" y="20239"/>
          <a:ext cx="1587251" cy="1587251"/>
        </a:xfrm>
        <a:prstGeom prst="ellipse">
          <a:avLst/>
        </a:prstGeom>
        <a:solidFill>
          <a:srgbClr val="FFFF00">
            <a:alpha val="5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i="1" kern="1200" dirty="0">
              <a:solidFill>
                <a:schemeClr val="bg1"/>
              </a:solidFill>
            </a:rPr>
            <a:t>Государственная программа "Аграрный бизнес" на 2021-2025 годы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i="1" kern="1200" dirty="0">
              <a:solidFill>
                <a:schemeClr val="bg1"/>
              </a:solidFill>
            </a:rPr>
            <a:t>725,8 тыс. рублей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i="1" kern="1200" dirty="0">
              <a:solidFill>
                <a:schemeClr val="bg1"/>
              </a:solidFill>
            </a:rPr>
            <a:t>(31,6%)</a:t>
          </a:r>
        </a:p>
      </dsp:txBody>
      <dsp:txXfrm>
        <a:off x="4267131" y="252687"/>
        <a:ext cx="1122355" cy="1122355"/>
      </dsp:txXfrm>
    </dsp:sp>
    <dsp:sp modelId="{8608077D-9796-4B4C-90D3-2CC6BA160FB9}">
      <dsp:nvSpPr>
        <dsp:cNvPr id="0" name=""/>
        <dsp:cNvSpPr/>
      </dsp:nvSpPr>
      <dsp:spPr>
        <a:xfrm>
          <a:off x="5267914" y="324203"/>
          <a:ext cx="1587251" cy="1587251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i="1" kern="1200" dirty="0">
              <a:solidFill>
                <a:schemeClr val="bg1"/>
              </a:solidFill>
            </a:rPr>
            <a:t>Государственная программа "Управление государственными финансами и регулирование финансового рынка" на 2020  год и на период до 2025 года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i="1" kern="1200" dirty="0">
              <a:solidFill>
                <a:schemeClr val="bg1"/>
              </a:solidFill>
            </a:rPr>
            <a:t>916,2 тыс. рублей 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i="1" kern="1200" dirty="0">
              <a:solidFill>
                <a:schemeClr val="bg1"/>
              </a:solidFill>
            </a:rPr>
            <a:t>(45,6%)</a:t>
          </a:r>
        </a:p>
      </dsp:txBody>
      <dsp:txXfrm>
        <a:off x="5500362" y="556651"/>
        <a:ext cx="1122355" cy="1122355"/>
      </dsp:txXfrm>
    </dsp:sp>
    <dsp:sp modelId="{12A9A307-F4DC-4E97-8082-C4D355F8D942}">
      <dsp:nvSpPr>
        <dsp:cNvPr id="0" name=""/>
        <dsp:cNvSpPr/>
      </dsp:nvSpPr>
      <dsp:spPr>
        <a:xfrm>
          <a:off x="6414207" y="1030358"/>
          <a:ext cx="1587251" cy="1587251"/>
        </a:xfrm>
        <a:prstGeom prst="ellipse">
          <a:avLst/>
        </a:prstGeom>
        <a:solidFill>
          <a:srgbClr val="FF0000">
            <a:alpha val="5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i="1" kern="1200"/>
            <a:t>Государственная программа "Социальная защита" на 2021-2025 годы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i="1" kern="1200"/>
            <a:t>766,5 тыс. рубле</a:t>
          </a:r>
          <a:r>
            <a:rPr lang="ru-RU" sz="800" kern="1200"/>
            <a:t>й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i="1" kern="1200"/>
            <a:t>(36,2%)</a:t>
          </a:r>
        </a:p>
      </dsp:txBody>
      <dsp:txXfrm>
        <a:off x="6646655" y="1262806"/>
        <a:ext cx="1122355" cy="1122355"/>
      </dsp:txXfrm>
    </dsp:sp>
    <dsp:sp modelId="{A1AC87BF-B70A-4457-91D9-59F486CFB411}">
      <dsp:nvSpPr>
        <dsp:cNvPr id="0" name=""/>
        <dsp:cNvSpPr/>
      </dsp:nvSpPr>
      <dsp:spPr>
        <a:xfrm>
          <a:off x="6747030" y="2324725"/>
          <a:ext cx="1587251" cy="1587251"/>
        </a:xfrm>
        <a:prstGeom prst="ellipse">
          <a:avLst/>
        </a:prstGeom>
        <a:solidFill>
          <a:srgbClr val="2FE226">
            <a:alpha val="49804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i="1" kern="1200"/>
            <a:t>Государственная программа "Здоровье народа и демографическая безопасность" на 2021-2025 годы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i="1" kern="1200"/>
            <a:t>11 891,1 тыс. рублей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i="1" kern="1200"/>
            <a:t>(62,0%)</a:t>
          </a:r>
        </a:p>
      </dsp:txBody>
      <dsp:txXfrm>
        <a:off x="6979478" y="2557173"/>
        <a:ext cx="1122355" cy="1122355"/>
      </dsp:txXfrm>
    </dsp:sp>
    <dsp:sp modelId="{22DB6F1B-FAF5-43A9-A983-0443966A118E}">
      <dsp:nvSpPr>
        <dsp:cNvPr id="0" name=""/>
        <dsp:cNvSpPr/>
      </dsp:nvSpPr>
      <dsp:spPr>
        <a:xfrm>
          <a:off x="6542070" y="3629364"/>
          <a:ext cx="1587251" cy="1587251"/>
        </a:xfrm>
        <a:prstGeom prst="ellipse">
          <a:avLst/>
        </a:prstGeom>
        <a:solidFill>
          <a:srgbClr val="00B0F0">
            <a:alpha val="49804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i="1" kern="1200"/>
            <a:t>Государственная программа "Охрана окружающей среды и устойчивое использование природных ресурсов" на 2021-2025 годы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i="1" kern="1200"/>
            <a:t>27,2 тыс. рублей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i="1" kern="1200"/>
            <a:t>(93,2%)</a:t>
          </a:r>
        </a:p>
      </dsp:txBody>
      <dsp:txXfrm>
        <a:off x="6774518" y="3861812"/>
        <a:ext cx="1122355" cy="1122355"/>
      </dsp:txXfrm>
    </dsp:sp>
    <dsp:sp modelId="{357AC8BE-EBB9-4979-9EDC-83B8130C531C}">
      <dsp:nvSpPr>
        <dsp:cNvPr id="0" name=""/>
        <dsp:cNvSpPr/>
      </dsp:nvSpPr>
      <dsp:spPr>
        <a:xfrm>
          <a:off x="6004315" y="4866082"/>
          <a:ext cx="1587251" cy="1587251"/>
        </a:xfrm>
        <a:prstGeom prst="ellipse">
          <a:avLst/>
        </a:prstGeom>
        <a:solidFill>
          <a:srgbClr val="3B27F7">
            <a:alpha val="49804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i="1" kern="1200"/>
            <a:t>Государственная программа "Беларусь гостеприимная" на 2021-2025 годы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i="1" kern="1200"/>
            <a:t>0 рублей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i="1" kern="1200"/>
            <a:t>(0%)</a:t>
          </a:r>
        </a:p>
      </dsp:txBody>
      <dsp:txXfrm>
        <a:off x="6236763" y="5098530"/>
        <a:ext cx="1122355" cy="1122355"/>
      </dsp:txXfrm>
    </dsp:sp>
    <dsp:sp modelId="{98CFA143-1ABE-4BBA-890F-28515073233C}">
      <dsp:nvSpPr>
        <dsp:cNvPr id="0" name=""/>
        <dsp:cNvSpPr/>
      </dsp:nvSpPr>
      <dsp:spPr>
        <a:xfrm>
          <a:off x="4786983" y="5270748"/>
          <a:ext cx="1587251" cy="1587251"/>
        </a:xfrm>
        <a:prstGeom prst="ellipse">
          <a:avLst/>
        </a:prstGeom>
        <a:solidFill>
          <a:srgbClr val="FD984D">
            <a:alpha val="49804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i="1" kern="1200"/>
            <a:t>Государственная программа "Образование и молодежная политика" на 2021-2025 годы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i="1" kern="1200"/>
            <a:t>18 432,0 тыс. рублей 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i="1" kern="1200"/>
            <a:t>(54,7%)</a:t>
          </a:r>
        </a:p>
      </dsp:txBody>
      <dsp:txXfrm>
        <a:off x="5019431" y="5503196"/>
        <a:ext cx="1122355" cy="1122355"/>
      </dsp:txXfrm>
    </dsp:sp>
    <dsp:sp modelId="{93404057-5F03-4F66-9BE9-30935AAD0788}">
      <dsp:nvSpPr>
        <dsp:cNvPr id="0" name=""/>
        <dsp:cNvSpPr/>
      </dsp:nvSpPr>
      <dsp:spPr>
        <a:xfrm>
          <a:off x="3438869" y="5270748"/>
          <a:ext cx="1587251" cy="1587251"/>
        </a:xfrm>
        <a:prstGeom prst="ellipse">
          <a:avLst/>
        </a:prstGeom>
        <a:solidFill>
          <a:srgbClr val="FF0000">
            <a:alpha val="5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i="1" kern="1200"/>
            <a:t>Государственная программа "Культура Беларуси" на 2021-2025 годы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i="1" kern="1200"/>
            <a:t>2 036,5 тыс. рублей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i="1" kern="1200"/>
            <a:t>(41,9%)</a:t>
          </a:r>
        </a:p>
      </dsp:txBody>
      <dsp:txXfrm>
        <a:off x="3671317" y="5503196"/>
        <a:ext cx="1122355" cy="1122355"/>
      </dsp:txXfrm>
    </dsp:sp>
    <dsp:sp modelId="{0CA9B3A2-4761-4674-BE38-9081BD7BEBC2}">
      <dsp:nvSpPr>
        <dsp:cNvPr id="0" name=""/>
        <dsp:cNvSpPr/>
      </dsp:nvSpPr>
      <dsp:spPr>
        <a:xfrm>
          <a:off x="2168389" y="4911575"/>
          <a:ext cx="1587251" cy="1587251"/>
        </a:xfrm>
        <a:prstGeom prst="ellipse">
          <a:avLst/>
        </a:prstGeom>
        <a:solidFill>
          <a:srgbClr val="00B050">
            <a:alpha val="49804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i="1" kern="1200"/>
            <a:t>Государственная программа "Физическая культура и спорт" на 2021-2025 годы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i="1" kern="1200"/>
            <a:t>1 158,1 тыс. рублей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i="1" kern="1200"/>
            <a:t>(50,5%)</a:t>
          </a:r>
        </a:p>
      </dsp:txBody>
      <dsp:txXfrm>
        <a:off x="2400837" y="5144023"/>
        <a:ext cx="1122355" cy="1122355"/>
      </dsp:txXfrm>
    </dsp:sp>
    <dsp:sp modelId="{B5EEB1EC-1272-442C-A17C-4699757E0C44}">
      <dsp:nvSpPr>
        <dsp:cNvPr id="0" name=""/>
        <dsp:cNvSpPr/>
      </dsp:nvSpPr>
      <dsp:spPr>
        <a:xfrm>
          <a:off x="1550339" y="3695614"/>
          <a:ext cx="1587251" cy="1587251"/>
        </a:xfrm>
        <a:prstGeom prst="ellipse">
          <a:avLst/>
        </a:prstGeom>
        <a:solidFill>
          <a:srgbClr val="EF2FD8">
            <a:alpha val="5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i="1" kern="1200"/>
            <a:t>Государственная программа "Комфортное жилье и благоприятная среда" на 2021-2025 годы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i="1" kern="1200"/>
            <a:t>4 647,0 тыс. рублей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i="1" kern="1200"/>
            <a:t>(58,0%)</a:t>
          </a:r>
        </a:p>
      </dsp:txBody>
      <dsp:txXfrm>
        <a:off x="1782787" y="3928062"/>
        <a:ext cx="1122355" cy="1122355"/>
      </dsp:txXfrm>
    </dsp:sp>
    <dsp:sp modelId="{17810361-6C60-4E1E-BC36-870C45D99484}">
      <dsp:nvSpPr>
        <dsp:cNvPr id="0" name=""/>
        <dsp:cNvSpPr/>
      </dsp:nvSpPr>
      <dsp:spPr>
        <a:xfrm>
          <a:off x="1238872" y="2378529"/>
          <a:ext cx="1587251" cy="1587251"/>
        </a:xfrm>
        <a:prstGeom prst="ellipse">
          <a:avLst/>
        </a:prstGeom>
        <a:solidFill>
          <a:srgbClr val="3B27F7">
            <a:alpha val="5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i="1" kern="1200"/>
            <a:t>Государственная программа "Строительство жилья" на 2021-2025 годы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i="1" kern="1200"/>
            <a:t>11,7 тыс. рублей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i="1" kern="1200"/>
            <a:t>(18,6%)</a:t>
          </a:r>
        </a:p>
      </dsp:txBody>
      <dsp:txXfrm>
        <a:off x="1471320" y="2610977"/>
        <a:ext cx="1122355" cy="1122355"/>
      </dsp:txXfrm>
    </dsp:sp>
    <dsp:sp modelId="{1580AC7E-5674-4006-9754-6360377E9287}">
      <dsp:nvSpPr>
        <dsp:cNvPr id="0" name=""/>
        <dsp:cNvSpPr/>
      </dsp:nvSpPr>
      <dsp:spPr>
        <a:xfrm>
          <a:off x="1737612" y="1139766"/>
          <a:ext cx="1587251" cy="1587251"/>
        </a:xfrm>
        <a:prstGeom prst="ellipse">
          <a:avLst/>
        </a:prstGeom>
        <a:solidFill>
          <a:srgbClr val="CF3701">
            <a:alpha val="5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i="1" kern="1200"/>
            <a:t>Государственная программа "Транспортный комплекс" на 2021-2025 годы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i="1" kern="1200"/>
            <a:t>496,5  тыс. рублей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i="1" kern="1200"/>
            <a:t>(47,0%)</a:t>
          </a:r>
        </a:p>
      </dsp:txBody>
      <dsp:txXfrm>
        <a:off x="1970060" y="1372214"/>
        <a:ext cx="1122355" cy="1122355"/>
      </dsp:txXfrm>
    </dsp:sp>
    <dsp:sp modelId="{5A00B1A7-6A26-4389-9BED-8A818F46F4EA}">
      <dsp:nvSpPr>
        <dsp:cNvPr id="0" name=""/>
        <dsp:cNvSpPr/>
      </dsp:nvSpPr>
      <dsp:spPr>
        <a:xfrm>
          <a:off x="2742955" y="186983"/>
          <a:ext cx="1587251" cy="1587251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i="1" kern="1200"/>
            <a:t>Государственная программа "Рынок труда и содействие занятости" на 2021-2025 годы                                                                                                                                   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i="1" kern="1200"/>
            <a:t>2,9 тыс. рублей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i="1" kern="1200"/>
            <a:t>(100,0%)</a:t>
          </a:r>
        </a:p>
      </dsp:txBody>
      <dsp:txXfrm>
        <a:off x="2975403" y="419431"/>
        <a:ext cx="1122355" cy="11223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0.49926</cdr:x>
      <cdr:y>0.48185</cdr:y>
    </cdr:from>
    <cdr:to>
      <cdr:x>0.50817</cdr:x>
      <cdr:y>0.52281</cdr:y>
    </cdr:to>
    <cdr:sp macro="" textlink="">
      <cdr:nvSpPr>
        <cdr:cNvPr id="23553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558878" y="2436127"/>
          <a:ext cx="79010" cy="20120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000000" mc:Ignorable="a14" a14:legacySpreadsheetColorIndex="64"/>
              </a:solidFill>
            </a14:hiddenFill>
          </a:ext>
          <a:ext uri="{91240B29-F687-4F45-9708-019B960494DF}">
            <a14:hiddenLine xmlns:a14="http://schemas.microsoft.com/office/drawing/2010/main" w="1">
              <a:solidFill>
                <a:srgbClr xmlns:mc="http://schemas.openxmlformats.org/markup-compatibility/2006" val="FFFFFF" mc:Ignorable="a14" a14:legacySpreadsheetColorIndex="65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cdr:spPr>
      <cdr:txBody>
        <a:bodyPr xmlns:a="http://schemas.openxmlformats.org/drawingml/2006/main" vertOverflow="clip" wrap="square" lIns="27432" tIns="22860" rIns="27432" bIns="22860" anchor="ctr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ru-RU" sz="1150" b="0" i="0" u="none" strike="noStrike" baseline="0">
              <a:solidFill>
                <a:srgbClr val="000000"/>
              </a:solidFill>
              <a:latin typeface="Arial Cyr"/>
              <a:cs typeface="Arial Cyr"/>
            </a:rPr>
            <a:t> 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0.49951</cdr:x>
      <cdr:y>0.48552</cdr:y>
    </cdr:from>
    <cdr:to>
      <cdr:x>0.50866</cdr:x>
      <cdr:y>0.52599</cdr:y>
    </cdr:to>
    <cdr:sp macro="" textlink="">
      <cdr:nvSpPr>
        <cdr:cNvPr id="23553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558878" y="2436127"/>
          <a:ext cx="79010" cy="20120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000000" mc:Ignorable="a14" a14:legacySpreadsheetColorIndex="64"/>
              </a:solidFill>
            </a14:hiddenFill>
          </a:ext>
          <a:ext uri="{91240B29-F687-4F45-9708-019B960494DF}">
            <a14:hiddenLine xmlns:a14="http://schemas.microsoft.com/office/drawing/2010/main" w="1">
              <a:solidFill>
                <a:srgbClr xmlns:mc="http://schemas.openxmlformats.org/markup-compatibility/2006" val="FFFFFF" mc:Ignorable="a14" a14:legacySpreadsheetColorIndex="65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cdr:spPr>
      <cdr:txBody>
        <a:bodyPr xmlns:a="http://schemas.openxmlformats.org/drawingml/2006/main" vertOverflow="clip" wrap="square" lIns="27432" tIns="22860" rIns="27432" bIns="22860" anchor="ctr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ru-RU" sz="1150" b="0" i="0" u="none" strike="noStrike" baseline="0">
              <a:solidFill>
                <a:srgbClr val="000000"/>
              </a:solidFill>
              <a:latin typeface="Arial Cyr"/>
              <a:cs typeface="Arial Cyr"/>
            </a:rPr>
            <a:t> 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0.85641</cdr:x>
      <cdr:y>0.15769</cdr:y>
    </cdr:from>
    <cdr:to>
      <cdr:x>0.97328</cdr:x>
      <cdr:y>0.20826</cdr:y>
    </cdr:to>
    <cdr:pic>
      <cdr:nvPicPr>
        <cdr:cNvPr id="2" name="chart">
          <a:extLst xmlns:a="http://schemas.openxmlformats.org/drawingml/2006/main">
            <a:ext uri="{FF2B5EF4-FFF2-40B4-BE49-F238E27FC236}">
              <a16:creationId xmlns:a16="http://schemas.microsoft.com/office/drawing/2014/main" id="{94E6419C-8D5D-4CF4-B3EC-A5D318BF052C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10441317" y="1081457"/>
          <a:ext cx="1424879" cy="346809"/>
        </a:xfrm>
        <a:prstGeom xmlns:a="http://schemas.openxmlformats.org/drawingml/2006/main" prst="rect">
          <a:avLst/>
        </a:prstGeom>
      </cdr:spPr>
    </cdr:pic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B974-4DA2-45B8-9A69-EB5892CF02C5}" type="datetimeFigureOut">
              <a:rPr lang="ru-RU" smtClean="0"/>
              <a:t>30.07.2021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1B1D9-7A29-45C5-BB65-37A6637116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523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B974-4DA2-45B8-9A69-EB5892CF02C5}" type="datetimeFigureOut">
              <a:rPr lang="ru-RU" smtClean="0"/>
              <a:t>30.07.2021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1B1D9-7A29-45C5-BB65-37A6637116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6913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B974-4DA2-45B8-9A69-EB5892CF02C5}" type="datetimeFigureOut">
              <a:rPr lang="ru-RU" smtClean="0"/>
              <a:t>30.07.2021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1B1D9-7A29-45C5-BB65-37A6637116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981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B974-4DA2-45B8-9A69-EB5892CF02C5}" type="datetimeFigureOut">
              <a:rPr lang="ru-RU" smtClean="0"/>
              <a:t>30.07.2021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1B1D9-7A29-45C5-BB65-37A6637116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8147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B974-4DA2-45B8-9A69-EB5892CF02C5}" type="datetimeFigureOut">
              <a:rPr lang="ru-RU" smtClean="0"/>
              <a:t>30.07.2021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1B1D9-7A29-45C5-BB65-37A6637116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460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B974-4DA2-45B8-9A69-EB5892CF02C5}" type="datetimeFigureOut">
              <a:rPr lang="ru-RU" smtClean="0"/>
              <a:t>30.07.2021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1B1D9-7A29-45C5-BB65-37A6637116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0819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B974-4DA2-45B8-9A69-EB5892CF02C5}" type="datetimeFigureOut">
              <a:rPr lang="ru-RU" smtClean="0"/>
              <a:t>30.07.2021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1B1D9-7A29-45C5-BB65-37A6637116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3347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B974-4DA2-45B8-9A69-EB5892CF02C5}" type="datetimeFigureOut">
              <a:rPr lang="ru-RU" smtClean="0"/>
              <a:t>30.07.2021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1B1D9-7A29-45C5-BB65-37A6637116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6804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B974-4DA2-45B8-9A69-EB5892CF02C5}" type="datetimeFigureOut">
              <a:rPr lang="ru-RU" smtClean="0"/>
              <a:t>30.07.2021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1B1D9-7A29-45C5-BB65-37A6637116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3453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B974-4DA2-45B8-9A69-EB5892CF02C5}" type="datetimeFigureOut">
              <a:rPr lang="ru-RU" smtClean="0"/>
              <a:t>30.07.2021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1B1D9-7A29-45C5-BB65-37A6637116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7660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B974-4DA2-45B8-9A69-EB5892CF02C5}" type="datetimeFigureOut">
              <a:rPr lang="ru-RU" smtClean="0"/>
              <a:t>30.07.2021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1B1D9-7A29-45C5-BB65-37A6637116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27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EB974-4DA2-45B8-9A69-EB5892CF02C5}" type="datetimeFigureOut">
              <a:rPr lang="ru-RU" smtClean="0"/>
              <a:t>30.07.2021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1B1D9-7A29-45C5-BB65-37A6637116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80528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6000">
              <a:schemeClr val="accent1">
                <a:lumMod val="5000"/>
                <a:lumOff val="95000"/>
              </a:schemeClr>
            </a:gs>
            <a:gs pos="59000">
              <a:schemeClr val="accent1">
                <a:lumMod val="45000"/>
                <a:lumOff val="55000"/>
              </a:schemeClr>
            </a:gs>
            <a:gs pos="53000">
              <a:schemeClr val="accent1">
                <a:lumMod val="45000"/>
                <a:lumOff val="55000"/>
              </a:schemeClr>
            </a:gs>
            <a:gs pos="57000">
              <a:schemeClr val="accent1">
                <a:lumMod val="30000"/>
                <a:lumOff val="7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7956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6000">
              <a:schemeClr val="accent1">
                <a:lumMod val="5000"/>
                <a:lumOff val="95000"/>
              </a:schemeClr>
            </a:gs>
            <a:gs pos="59000">
              <a:schemeClr val="accent1">
                <a:lumMod val="45000"/>
                <a:lumOff val="55000"/>
              </a:schemeClr>
            </a:gs>
            <a:gs pos="53000">
              <a:schemeClr val="accent1">
                <a:lumMod val="45000"/>
                <a:lumOff val="55000"/>
              </a:schemeClr>
            </a:gs>
            <a:gs pos="57000">
              <a:schemeClr val="accent1">
                <a:lumMod val="30000"/>
                <a:lumOff val="7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3953921"/>
              </p:ext>
            </p:extLst>
          </p:nvPr>
        </p:nvGraphicFramePr>
        <p:xfrm>
          <a:off x="0" y="0"/>
          <a:ext cx="12192001" cy="68580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14952">
                  <a:extLst>
                    <a:ext uri="{9D8B030D-6E8A-4147-A177-3AD203B41FA5}">
                      <a16:colId xmlns:a16="http://schemas.microsoft.com/office/drawing/2014/main" val="3696018566"/>
                    </a:ext>
                  </a:extLst>
                </a:gridCol>
                <a:gridCol w="1345324">
                  <a:extLst>
                    <a:ext uri="{9D8B030D-6E8A-4147-A177-3AD203B41FA5}">
                      <a16:colId xmlns:a16="http://schemas.microsoft.com/office/drawing/2014/main" val="2983723143"/>
                    </a:ext>
                  </a:extLst>
                </a:gridCol>
                <a:gridCol w="1429407">
                  <a:extLst>
                    <a:ext uri="{9D8B030D-6E8A-4147-A177-3AD203B41FA5}">
                      <a16:colId xmlns:a16="http://schemas.microsoft.com/office/drawing/2014/main" val="2944389073"/>
                    </a:ext>
                  </a:extLst>
                </a:gridCol>
                <a:gridCol w="1114097">
                  <a:extLst>
                    <a:ext uri="{9D8B030D-6E8A-4147-A177-3AD203B41FA5}">
                      <a16:colId xmlns:a16="http://schemas.microsoft.com/office/drawing/2014/main" val="4104091224"/>
                    </a:ext>
                  </a:extLst>
                </a:gridCol>
                <a:gridCol w="1429407">
                  <a:extLst>
                    <a:ext uri="{9D8B030D-6E8A-4147-A177-3AD203B41FA5}">
                      <a16:colId xmlns:a16="http://schemas.microsoft.com/office/drawing/2014/main" val="2748887363"/>
                    </a:ext>
                  </a:extLst>
                </a:gridCol>
                <a:gridCol w="1429407">
                  <a:extLst>
                    <a:ext uri="{9D8B030D-6E8A-4147-A177-3AD203B41FA5}">
                      <a16:colId xmlns:a16="http://schemas.microsoft.com/office/drawing/2014/main" val="978786353"/>
                    </a:ext>
                  </a:extLst>
                </a:gridCol>
                <a:gridCol w="1429407">
                  <a:extLst>
                    <a:ext uri="{9D8B030D-6E8A-4147-A177-3AD203B41FA5}">
                      <a16:colId xmlns:a16="http://schemas.microsoft.com/office/drawing/2014/main" val="2600051330"/>
                    </a:ext>
                  </a:extLst>
                </a:gridCol>
              </a:tblGrid>
              <a:tr h="621331">
                <a:tc gridSpan="7">
                  <a:txBody>
                    <a:bodyPr/>
                    <a:lstStyle/>
                    <a:p>
                      <a:pPr algn="ctr" fontAlgn="t"/>
                      <a:r>
                        <a:rPr lang="ru-RU" sz="2800" b="1" u="none" strike="noStrike" dirty="0">
                          <a:effectLst/>
                        </a:rPr>
                        <a:t>Финансирование ЖКХ за 6 месяцев 2021 гг.</a:t>
                      </a:r>
                      <a:endParaRPr lang="ru-RU" sz="2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5782479"/>
                  </a:ext>
                </a:extLst>
              </a:tr>
              <a:tr h="397091">
                <a:tc>
                  <a:txBody>
                    <a:bodyPr/>
                    <a:lstStyle/>
                    <a:p>
                      <a:pPr algn="l" fontAlgn="t"/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>
                          <a:effectLst/>
                        </a:rPr>
                        <a:t>тыс. руб.</a:t>
                      </a:r>
                      <a:endParaRPr lang="ru-RU" sz="1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9896241"/>
                  </a:ext>
                </a:extLst>
              </a:tr>
              <a:tr h="397091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 dirty="0">
                          <a:effectLst/>
                        </a:rPr>
                        <a:t> 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u="none" strike="noStrike" dirty="0">
                          <a:effectLst/>
                        </a:rPr>
                        <a:t>2020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</a:rPr>
                        <a:t>2021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9427583"/>
                  </a:ext>
                </a:extLst>
              </a:tr>
              <a:tr h="13080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 Наименование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 Уточненный план на 2020 год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 Уточненный план на 2021 год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темп роста, %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 Исполнено на 01.07.2021</a:t>
                      </a:r>
                      <a:endParaRPr lang="ru-RU" sz="1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% исполнения годового плана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 Остаток исполнения к плану на год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949009"/>
                  </a:ext>
                </a:extLst>
              </a:tr>
              <a:tr h="1027766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>
                          <a:effectLst/>
                        </a:rPr>
                        <a:t> ВСЕГО: ЖИЛИЩНО-КОММУНАЛЬНЫЕ УСЛУГИ И ЖИЛИЩНОЕ СТРОИТЕЛЬСТВО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>
                          <a:effectLst/>
                        </a:rPr>
                        <a:t>7 869,8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 dirty="0">
                          <a:effectLst/>
                        </a:rPr>
                        <a:t>7 938,2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>
                          <a:effectLst/>
                        </a:rPr>
                        <a:t>100,9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>
                          <a:effectLst/>
                        </a:rPr>
                        <a:t>4 647,1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>
                          <a:effectLst/>
                        </a:rPr>
                        <a:t>58,5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>
                          <a:effectLst/>
                        </a:rPr>
                        <a:t>3 291,1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1505453"/>
                  </a:ext>
                </a:extLst>
              </a:tr>
              <a:tr h="392420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>
                          <a:effectLst/>
                        </a:rPr>
                        <a:t>в т.ч село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>
                          <a:effectLst/>
                        </a:rPr>
                        <a:t>205,9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 dirty="0">
                          <a:effectLst/>
                        </a:rPr>
                        <a:t>361,0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>
                          <a:effectLst/>
                        </a:rPr>
                        <a:t>175,4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>
                          <a:effectLst/>
                        </a:rPr>
                        <a:t>120,0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>
                          <a:effectLst/>
                        </a:rPr>
                        <a:t>33,2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>
                          <a:effectLst/>
                        </a:rPr>
                        <a:t>241,0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6372446"/>
                  </a:ext>
                </a:extLst>
              </a:tr>
              <a:tr h="392420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>
                          <a:effectLst/>
                        </a:rPr>
                        <a:t>город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>
                          <a:effectLst/>
                        </a:rPr>
                        <a:t>7 663,9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>
                          <a:effectLst/>
                        </a:rPr>
                        <a:t>7 577,2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>
                          <a:effectLst/>
                        </a:rPr>
                        <a:t>98,9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>
                          <a:effectLst/>
                        </a:rPr>
                        <a:t>4 527,1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>
                          <a:effectLst/>
                        </a:rPr>
                        <a:t>59,7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>
                          <a:effectLst/>
                        </a:rPr>
                        <a:t>3 050,1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9671039"/>
                  </a:ext>
                </a:extLst>
              </a:tr>
              <a:tr h="392420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>
                          <a:effectLst/>
                        </a:rPr>
                        <a:t>СУБСИДИИ ЖКУ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>
                          <a:effectLst/>
                        </a:rPr>
                        <a:t>5 121,8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>
                          <a:effectLst/>
                        </a:rPr>
                        <a:t>5 019,6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>
                          <a:effectLst/>
                        </a:rPr>
                        <a:t>98,0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>
                          <a:effectLst/>
                        </a:rPr>
                        <a:t>3 484,3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>
                          <a:effectLst/>
                        </a:rPr>
                        <a:t>69,4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>
                          <a:effectLst/>
                        </a:rPr>
                        <a:t>1 535,3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7262962"/>
                  </a:ext>
                </a:extLst>
              </a:tr>
              <a:tr h="392420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>
                          <a:effectLst/>
                        </a:rPr>
                        <a:t>ЛЬГОТЫ ПО ЖКУ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>
                          <a:effectLst/>
                        </a:rPr>
                        <a:t>39,2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>
                          <a:effectLst/>
                        </a:rPr>
                        <a:t>42,4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>
                          <a:effectLst/>
                        </a:rPr>
                        <a:t>108,1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>
                          <a:effectLst/>
                        </a:rPr>
                        <a:t>25,8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>
                          <a:effectLst/>
                        </a:rPr>
                        <a:t>60,8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>
                          <a:effectLst/>
                        </a:rPr>
                        <a:t>16,6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0237958"/>
                  </a:ext>
                </a:extLst>
              </a:tr>
              <a:tr h="392420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>
                          <a:effectLst/>
                        </a:rPr>
                        <a:t>РЕМОНТ ЖИЛФОНДА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>
                          <a:effectLst/>
                        </a:rPr>
                        <a:t>895,7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>
                          <a:effectLst/>
                        </a:rPr>
                        <a:t>835,4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>
                          <a:effectLst/>
                        </a:rPr>
                        <a:t>93,3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>
                          <a:effectLst/>
                        </a:rPr>
                        <a:t>262,0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>
                          <a:effectLst/>
                        </a:rPr>
                        <a:t>31,4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>
                          <a:effectLst/>
                        </a:rPr>
                        <a:t>573,4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1351201"/>
                  </a:ext>
                </a:extLst>
              </a:tr>
              <a:tr h="392420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>
                          <a:effectLst/>
                        </a:rPr>
                        <a:t>БЛАГОУСТРОЙСТВО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>
                          <a:effectLst/>
                        </a:rPr>
                        <a:t>1 733,2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>
                          <a:effectLst/>
                        </a:rPr>
                        <a:t>1 950,5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>
                          <a:effectLst/>
                        </a:rPr>
                        <a:t>112,5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>
                          <a:effectLst/>
                        </a:rPr>
                        <a:t>832,0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>
                          <a:effectLst/>
                        </a:rPr>
                        <a:t>42,7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>
                          <a:effectLst/>
                        </a:rPr>
                        <a:t>1 118,5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0525524"/>
                  </a:ext>
                </a:extLst>
              </a:tr>
              <a:tr h="359718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>
                          <a:effectLst/>
                        </a:rPr>
                        <a:t>ПРОЧИЕ РАСХОДЫ В ОБЛАСТИ ЖКХ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>
                          <a:effectLst/>
                        </a:rPr>
                        <a:t>47,4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>
                          <a:effectLst/>
                        </a:rPr>
                        <a:t>90,0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>
                          <a:effectLst/>
                        </a:rPr>
                        <a:t>189,9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>
                          <a:effectLst/>
                        </a:rPr>
                        <a:t>42,8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>
                          <a:effectLst/>
                        </a:rPr>
                        <a:t>47,6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>
                          <a:effectLst/>
                        </a:rPr>
                        <a:t>47,2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4197466"/>
                  </a:ext>
                </a:extLst>
              </a:tr>
              <a:tr h="392420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>
                          <a:effectLst/>
                        </a:rPr>
                        <a:t>КАПИТАЛЬНЫЕ РАСХОДЫ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>
                          <a:effectLst/>
                        </a:rPr>
                        <a:t>32,4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>
                          <a:effectLst/>
                        </a:rPr>
                        <a:t>0,3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>
                          <a:effectLst/>
                        </a:rPr>
                        <a:t>0,9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>
                          <a:effectLst/>
                        </a:rPr>
                        <a:t>0,1</a:t>
                      </a:r>
                      <a:endParaRPr lang="ru-RU" sz="1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>
                          <a:effectLst/>
                        </a:rPr>
                        <a:t>33,3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u="none" strike="noStrike" dirty="0">
                          <a:effectLst/>
                        </a:rPr>
                        <a:t>0,2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5023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33690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6000">
              <a:schemeClr val="accent1">
                <a:lumMod val="5000"/>
                <a:lumOff val="95000"/>
              </a:schemeClr>
            </a:gs>
            <a:gs pos="59000">
              <a:schemeClr val="accent1">
                <a:lumMod val="45000"/>
                <a:lumOff val="55000"/>
              </a:schemeClr>
            </a:gs>
            <a:gs pos="53000">
              <a:schemeClr val="accent1">
                <a:lumMod val="45000"/>
                <a:lumOff val="55000"/>
              </a:schemeClr>
            </a:gs>
            <a:gs pos="57000">
              <a:schemeClr val="accent1">
                <a:lumMod val="30000"/>
                <a:lumOff val="7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3759148"/>
              </p:ext>
            </p:extLst>
          </p:nvPr>
        </p:nvGraphicFramePr>
        <p:xfrm>
          <a:off x="0" y="0"/>
          <a:ext cx="12192000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065562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6000">
              <a:schemeClr val="accent1">
                <a:lumMod val="5000"/>
                <a:lumOff val="95000"/>
              </a:schemeClr>
            </a:gs>
            <a:gs pos="59000">
              <a:schemeClr val="accent1">
                <a:lumMod val="45000"/>
                <a:lumOff val="55000"/>
              </a:schemeClr>
            </a:gs>
            <a:gs pos="53000">
              <a:schemeClr val="accent1">
                <a:lumMod val="45000"/>
                <a:lumOff val="55000"/>
              </a:schemeClr>
            </a:gs>
            <a:gs pos="57000">
              <a:schemeClr val="accent1">
                <a:lumMod val="30000"/>
                <a:lumOff val="7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4173785"/>
              </p:ext>
            </p:extLst>
          </p:nvPr>
        </p:nvGraphicFramePr>
        <p:xfrm>
          <a:off x="2092960" y="0"/>
          <a:ext cx="7030720" cy="68407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1818">
                  <a:extLst>
                    <a:ext uri="{9D8B030D-6E8A-4147-A177-3AD203B41FA5}">
                      <a16:colId xmlns:a16="http://schemas.microsoft.com/office/drawing/2014/main" val="57361448"/>
                    </a:ext>
                  </a:extLst>
                </a:gridCol>
                <a:gridCol w="3812893">
                  <a:extLst>
                    <a:ext uri="{9D8B030D-6E8A-4147-A177-3AD203B41FA5}">
                      <a16:colId xmlns:a16="http://schemas.microsoft.com/office/drawing/2014/main" val="696164959"/>
                    </a:ext>
                  </a:extLst>
                </a:gridCol>
                <a:gridCol w="1366037">
                  <a:extLst>
                    <a:ext uri="{9D8B030D-6E8A-4147-A177-3AD203B41FA5}">
                      <a16:colId xmlns:a16="http://schemas.microsoft.com/office/drawing/2014/main" val="3009575235"/>
                    </a:ext>
                  </a:extLst>
                </a:gridCol>
                <a:gridCol w="1609972">
                  <a:extLst>
                    <a:ext uri="{9D8B030D-6E8A-4147-A177-3AD203B41FA5}">
                      <a16:colId xmlns:a16="http://schemas.microsoft.com/office/drawing/2014/main" val="4195815600"/>
                    </a:ext>
                  </a:extLst>
                </a:gridCol>
              </a:tblGrid>
              <a:tr h="198193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РЕЕСТР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5533646"/>
                  </a:ext>
                </a:extLst>
              </a:tr>
              <a:tr h="187002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долга органов местного управления и самоуправления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567197"/>
                  </a:ext>
                </a:extLst>
              </a:tr>
              <a:tr h="187002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и долга, гарантированного местными исполнительными и распорядительными органами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8391245"/>
                  </a:ext>
                </a:extLst>
              </a:tr>
              <a:tr h="187002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по Пружанскому району по состоянию на 1 июля 2021 года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0648855"/>
                  </a:ext>
                </a:extLst>
              </a:tr>
              <a:tr h="18700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b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b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b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50" u="none" strike="noStrike" dirty="0">
                          <a:effectLst/>
                        </a:rPr>
                        <a:t>тыс. руб.</a:t>
                      </a:r>
                      <a:endParaRPr lang="ru-RU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b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0143877"/>
                  </a:ext>
                </a:extLst>
              </a:tr>
              <a:tr h="25020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 № 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Виды обязательств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На начало года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На отчетную дату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739336"/>
                  </a:ext>
                </a:extLst>
              </a:tr>
              <a:tr h="20553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</a:rPr>
                        <a:t>1</a:t>
                      </a:r>
                      <a:endParaRPr lang="ru-RU" sz="105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2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3</a:t>
                      </a:r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4</a:t>
                      </a:r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4624555"/>
                  </a:ext>
                </a:extLst>
              </a:tr>
              <a:tr h="5059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1</a:t>
                      </a:r>
                      <a:endParaRPr lang="ru-RU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 dirty="0">
                          <a:effectLst/>
                        </a:rPr>
                        <a:t>Ценные бумаги, размещенные местными исполнительными и распорядительными органами на внутреннем финансовом рынке</a:t>
                      </a:r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0,00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0,00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5777018"/>
                  </a:ext>
                </a:extLst>
              </a:tr>
              <a:tr h="5059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2</a:t>
                      </a:r>
                      <a:endParaRPr lang="ru-RU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 dirty="0">
                          <a:effectLst/>
                        </a:rPr>
                        <a:t>Обязательства, подлежащие исполнению по выданным гарантиям местных исполнительных и распорядительных органов</a:t>
                      </a:r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0,00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0,00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0125801"/>
                  </a:ext>
                </a:extLst>
              </a:tr>
              <a:tr h="1870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3</a:t>
                      </a:r>
                      <a:endParaRPr lang="ru-RU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 dirty="0">
                          <a:effectLst/>
                        </a:rPr>
                        <a:t>Бюджетные кредиты</a:t>
                      </a:r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0,00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2 000,00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4150678"/>
                  </a:ext>
                </a:extLst>
              </a:tr>
              <a:tr h="6239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4</a:t>
                      </a:r>
                      <a:endParaRPr lang="ru-RU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>
                          <a:effectLst/>
                        </a:rPr>
                        <a:t>Иные долговые обязательства, ранее отнесенные в соответствии с законодательством на долг органов местного управления и самоуправления</a:t>
                      </a:r>
                      <a:endParaRPr lang="ru-RU" sz="11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0,00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0,00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3477497"/>
                  </a:ext>
                </a:extLst>
              </a:tr>
              <a:tr h="31563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I</a:t>
                      </a:r>
                      <a:endParaRPr lang="en-US" sz="105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>
                          <a:effectLst/>
                        </a:rPr>
                        <a:t>Долг органов местного управления и самоуправления </a:t>
                      </a:r>
                      <a:endParaRPr lang="ru-RU" sz="11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0,00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2 000,00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2313691"/>
                  </a:ext>
                </a:extLst>
              </a:tr>
              <a:tr h="1870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>
                          <a:effectLst/>
                        </a:rPr>
                        <a:t>в разрезе валют:</a:t>
                      </a:r>
                      <a:endParaRPr lang="ru-RU" sz="11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090001"/>
                  </a:ext>
                </a:extLst>
              </a:tr>
              <a:tr h="1870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а)</a:t>
                      </a:r>
                      <a:endParaRPr lang="ru-RU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>
                          <a:effectLst/>
                        </a:rPr>
                        <a:t>в национальной валюте</a:t>
                      </a:r>
                      <a:endParaRPr lang="ru-RU" sz="11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0,00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0,00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1074782"/>
                  </a:ext>
                </a:extLst>
              </a:tr>
              <a:tr h="1870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б)</a:t>
                      </a:r>
                      <a:endParaRPr lang="ru-RU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>
                          <a:effectLst/>
                        </a:rPr>
                        <a:t>в иностранной валюте</a:t>
                      </a:r>
                      <a:endParaRPr lang="ru-RU" sz="11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0,00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0,00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7165201"/>
                  </a:ext>
                </a:extLst>
              </a:tr>
              <a:tr h="1870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>
                          <a:effectLst/>
                        </a:rPr>
                        <a:t>Справочно: в долл.США в эквиваленте</a:t>
                      </a:r>
                      <a:endParaRPr lang="ru-RU" sz="11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2606402"/>
                  </a:ext>
                </a:extLst>
              </a:tr>
              <a:tr h="187002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>
                          <a:effectLst/>
                        </a:rPr>
                        <a:t>по срокам погашения:</a:t>
                      </a:r>
                      <a:endParaRPr lang="ru-RU" sz="11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4745192"/>
                  </a:ext>
                </a:extLst>
              </a:tr>
              <a:tr h="1870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в)</a:t>
                      </a:r>
                      <a:endParaRPr lang="ru-RU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>
                          <a:effectLst/>
                        </a:rPr>
                        <a:t>краткосрочный</a:t>
                      </a:r>
                      <a:endParaRPr lang="ru-RU" sz="11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0,00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0,00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1398829"/>
                  </a:ext>
                </a:extLst>
              </a:tr>
              <a:tr h="19085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г)</a:t>
                      </a:r>
                      <a:endParaRPr lang="ru-RU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>
                          <a:effectLst/>
                        </a:rPr>
                        <a:t>долгосрочный</a:t>
                      </a:r>
                      <a:endParaRPr lang="ru-RU" sz="11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0,00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0,00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4116370"/>
                  </a:ext>
                </a:extLst>
              </a:tr>
              <a:tr h="4697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u="none" strike="noStrike">
                          <a:effectLst/>
                        </a:rPr>
                        <a:t>II</a:t>
                      </a:r>
                      <a:endParaRPr lang="en-US" sz="105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>
                          <a:effectLst/>
                        </a:rPr>
                        <a:t>Долг, гарантированный местными исполнительными и распорядительными органами</a:t>
                      </a:r>
                      <a:endParaRPr lang="ru-RU" sz="11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4 618,7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3 877,6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9167774"/>
                  </a:ext>
                </a:extLst>
              </a:tr>
              <a:tr h="1870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>
                          <a:effectLst/>
                        </a:rPr>
                        <a:t>в разрезе валют:</a:t>
                      </a:r>
                      <a:endParaRPr lang="ru-RU" sz="11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1511401"/>
                  </a:ext>
                </a:extLst>
              </a:tr>
              <a:tr h="1870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а)</a:t>
                      </a:r>
                      <a:endParaRPr lang="ru-RU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>
                          <a:effectLst/>
                        </a:rPr>
                        <a:t>в национальной валюте</a:t>
                      </a:r>
                      <a:endParaRPr lang="ru-RU" sz="11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4 618,7</a:t>
                      </a:r>
                      <a:endParaRPr lang="ru-RU" sz="1200" b="1" u="none" strike="noStrike" dirty="0">
                        <a:effectLst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3 877,6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0101089"/>
                  </a:ext>
                </a:extLst>
              </a:tr>
              <a:tr h="1870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б)</a:t>
                      </a:r>
                      <a:endParaRPr lang="ru-RU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>
                          <a:effectLst/>
                        </a:rPr>
                        <a:t>в иностранной валюте</a:t>
                      </a:r>
                      <a:endParaRPr lang="ru-RU" sz="11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0700606"/>
                  </a:ext>
                </a:extLst>
              </a:tr>
              <a:tr h="1870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>
                          <a:effectLst/>
                        </a:rPr>
                        <a:t>Справочно: в долл.США в эквиваленте</a:t>
                      </a:r>
                      <a:endParaRPr lang="ru-RU" sz="11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9937588"/>
                  </a:ext>
                </a:extLst>
              </a:tr>
              <a:tr h="187002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u="none" strike="noStrike">
                          <a:effectLst/>
                        </a:rPr>
                        <a:t> </a:t>
                      </a:r>
                      <a:endParaRPr lang="ru-RU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>
                          <a:effectLst/>
                        </a:rPr>
                        <a:t>по срокам погашения:</a:t>
                      </a:r>
                      <a:endParaRPr lang="ru-RU" sz="11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8062597"/>
                  </a:ext>
                </a:extLst>
              </a:tr>
              <a:tr h="1870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в)</a:t>
                      </a:r>
                      <a:endParaRPr lang="ru-RU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>
                          <a:effectLst/>
                        </a:rPr>
                        <a:t>краткосрочный</a:t>
                      </a:r>
                      <a:endParaRPr lang="ru-RU" sz="11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0,00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0,00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7873073"/>
                  </a:ext>
                </a:extLst>
              </a:tr>
              <a:tr h="19085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</a:rPr>
                        <a:t>г)</a:t>
                      </a:r>
                      <a:endParaRPr lang="ru-RU" sz="105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>
                          <a:effectLst/>
                        </a:rPr>
                        <a:t>долгосрочный</a:t>
                      </a:r>
                      <a:endParaRPr lang="ru-RU" sz="11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4 618,7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3 877,6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7579517"/>
                  </a:ext>
                </a:extLst>
              </a:tr>
              <a:tr h="1908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</a:rPr>
                        <a:t>III</a:t>
                      </a:r>
                      <a:endParaRPr lang="en-US" sz="105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>
                          <a:effectLst/>
                        </a:rPr>
                        <a:t>Всего (стр.</a:t>
                      </a:r>
                      <a:r>
                        <a:rPr lang="en-US" sz="1100" b="1" u="none" strike="noStrike">
                          <a:effectLst/>
                        </a:rPr>
                        <a:t>I + </a:t>
                      </a:r>
                      <a:r>
                        <a:rPr lang="ru-RU" sz="1100" b="1" u="none" strike="noStrike">
                          <a:effectLst/>
                        </a:rPr>
                        <a:t>стр.</a:t>
                      </a:r>
                      <a:r>
                        <a:rPr lang="en-US" sz="1100" b="1" u="none" strike="noStrike">
                          <a:effectLst/>
                        </a:rPr>
                        <a:t>II)</a:t>
                      </a:r>
                      <a:endParaRPr lang="en-US" sz="11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4 618,7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5 877,6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40" marR="4740" marT="474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77123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2985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6000">
              <a:schemeClr val="accent1">
                <a:lumMod val="5000"/>
                <a:lumOff val="95000"/>
              </a:schemeClr>
            </a:gs>
            <a:gs pos="59000">
              <a:schemeClr val="accent1">
                <a:lumMod val="45000"/>
                <a:lumOff val="55000"/>
              </a:schemeClr>
            </a:gs>
            <a:gs pos="53000">
              <a:schemeClr val="accent1">
                <a:lumMod val="45000"/>
                <a:lumOff val="55000"/>
              </a:schemeClr>
            </a:gs>
            <a:gs pos="57000">
              <a:schemeClr val="accent1">
                <a:lumMod val="30000"/>
                <a:lumOff val="7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1562786"/>
              </p:ext>
            </p:extLst>
          </p:nvPr>
        </p:nvGraphicFramePr>
        <p:xfrm>
          <a:off x="0" y="633787"/>
          <a:ext cx="6899564" cy="5086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102179" y="144262"/>
            <a:ext cx="91821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000000"/>
                </a:solidFill>
                <a:cs typeface="Calibri"/>
              </a:rPr>
              <a:t>Структура доходов  бюджета </a:t>
            </a:r>
            <a:r>
              <a:rPr lang="ru-RU" sz="3200" b="1" dirty="0" err="1">
                <a:solidFill>
                  <a:srgbClr val="000000"/>
                </a:solidFill>
                <a:cs typeface="Calibri"/>
              </a:rPr>
              <a:t>Пружанского</a:t>
            </a:r>
            <a:r>
              <a:rPr lang="ru-RU" sz="3200" b="1" dirty="0">
                <a:solidFill>
                  <a:srgbClr val="000000"/>
                </a:solidFill>
                <a:cs typeface="Calibri"/>
              </a:rPr>
              <a:t> района</a:t>
            </a:r>
            <a:endParaRPr lang="ru-RU" sz="3200" dirty="0"/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7004741"/>
              </p:ext>
            </p:extLst>
          </p:nvPr>
        </p:nvGraphicFramePr>
        <p:xfrm>
          <a:off x="5056908" y="1866900"/>
          <a:ext cx="7135091" cy="4991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03816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6000">
              <a:schemeClr val="accent1">
                <a:lumMod val="5000"/>
                <a:lumOff val="95000"/>
              </a:schemeClr>
            </a:gs>
            <a:gs pos="59000">
              <a:schemeClr val="accent1">
                <a:lumMod val="45000"/>
                <a:lumOff val="55000"/>
              </a:schemeClr>
            </a:gs>
            <a:gs pos="53000">
              <a:schemeClr val="accent1">
                <a:lumMod val="45000"/>
                <a:lumOff val="55000"/>
              </a:schemeClr>
            </a:gs>
            <a:gs pos="57000">
              <a:schemeClr val="accent1">
                <a:lumMod val="30000"/>
                <a:lumOff val="7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3500034"/>
              </p:ext>
            </p:extLst>
          </p:nvPr>
        </p:nvGraphicFramePr>
        <p:xfrm>
          <a:off x="82423" y="828020"/>
          <a:ext cx="6220690" cy="44228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3192768" y="0"/>
            <a:ext cx="58064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</a:rPr>
              <a:t>Удельный вес собственных доходов</a:t>
            </a:r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6870621"/>
              </p:ext>
            </p:extLst>
          </p:nvPr>
        </p:nvGraphicFramePr>
        <p:xfrm>
          <a:off x="7010401" y="1482434"/>
          <a:ext cx="6206836" cy="53755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51007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6000">
              <a:schemeClr val="accent1">
                <a:lumMod val="5000"/>
                <a:lumOff val="95000"/>
              </a:schemeClr>
            </a:gs>
            <a:gs pos="59000">
              <a:schemeClr val="accent1">
                <a:lumMod val="45000"/>
                <a:lumOff val="55000"/>
              </a:schemeClr>
            </a:gs>
            <a:gs pos="53000">
              <a:schemeClr val="accent1">
                <a:lumMod val="45000"/>
                <a:lumOff val="55000"/>
              </a:schemeClr>
            </a:gs>
            <a:gs pos="57000">
              <a:schemeClr val="accent1">
                <a:lumMod val="30000"/>
                <a:lumOff val="7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9710480"/>
              </p:ext>
            </p:extLst>
          </p:nvPr>
        </p:nvGraphicFramePr>
        <p:xfrm>
          <a:off x="0" y="1"/>
          <a:ext cx="12191999" cy="69536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32208">
                  <a:extLst>
                    <a:ext uri="{9D8B030D-6E8A-4147-A177-3AD203B41FA5}">
                      <a16:colId xmlns:a16="http://schemas.microsoft.com/office/drawing/2014/main" val="4294608327"/>
                    </a:ext>
                  </a:extLst>
                </a:gridCol>
                <a:gridCol w="1114246">
                  <a:extLst>
                    <a:ext uri="{9D8B030D-6E8A-4147-A177-3AD203B41FA5}">
                      <a16:colId xmlns:a16="http://schemas.microsoft.com/office/drawing/2014/main" val="144883881"/>
                    </a:ext>
                  </a:extLst>
                </a:gridCol>
                <a:gridCol w="963282">
                  <a:extLst>
                    <a:ext uri="{9D8B030D-6E8A-4147-A177-3AD203B41FA5}">
                      <a16:colId xmlns:a16="http://schemas.microsoft.com/office/drawing/2014/main" val="1309632877"/>
                    </a:ext>
                  </a:extLst>
                </a:gridCol>
                <a:gridCol w="920151">
                  <a:extLst>
                    <a:ext uri="{9D8B030D-6E8A-4147-A177-3AD203B41FA5}">
                      <a16:colId xmlns:a16="http://schemas.microsoft.com/office/drawing/2014/main" val="1129382008"/>
                    </a:ext>
                  </a:extLst>
                </a:gridCol>
                <a:gridCol w="1071113">
                  <a:extLst>
                    <a:ext uri="{9D8B030D-6E8A-4147-A177-3AD203B41FA5}">
                      <a16:colId xmlns:a16="http://schemas.microsoft.com/office/drawing/2014/main" val="2229283703"/>
                    </a:ext>
                  </a:extLst>
                </a:gridCol>
                <a:gridCol w="1006415">
                  <a:extLst>
                    <a:ext uri="{9D8B030D-6E8A-4147-A177-3AD203B41FA5}">
                      <a16:colId xmlns:a16="http://schemas.microsoft.com/office/drawing/2014/main" val="3229367296"/>
                    </a:ext>
                  </a:extLst>
                </a:gridCol>
                <a:gridCol w="1107056">
                  <a:extLst>
                    <a:ext uri="{9D8B030D-6E8A-4147-A177-3AD203B41FA5}">
                      <a16:colId xmlns:a16="http://schemas.microsoft.com/office/drawing/2014/main" val="1579828492"/>
                    </a:ext>
                  </a:extLst>
                </a:gridCol>
                <a:gridCol w="1006415">
                  <a:extLst>
                    <a:ext uri="{9D8B030D-6E8A-4147-A177-3AD203B41FA5}">
                      <a16:colId xmlns:a16="http://schemas.microsoft.com/office/drawing/2014/main" val="1901955220"/>
                    </a:ext>
                  </a:extLst>
                </a:gridCol>
                <a:gridCol w="1071113">
                  <a:extLst>
                    <a:ext uri="{9D8B030D-6E8A-4147-A177-3AD203B41FA5}">
                      <a16:colId xmlns:a16="http://schemas.microsoft.com/office/drawing/2014/main" val="1039950278"/>
                    </a:ext>
                  </a:extLst>
                </a:gridCol>
              </a:tblGrid>
              <a:tr h="432633">
                <a:tc gridSpan="9">
                  <a:txBody>
                    <a:bodyPr/>
                    <a:lstStyle/>
                    <a:p>
                      <a:pPr algn="ctr" fontAlgn="auto"/>
                      <a:r>
                        <a:rPr lang="ru-RU" sz="2800" b="1" u="none" strike="noStrike" dirty="0">
                          <a:effectLst/>
                        </a:rPr>
                        <a:t>Ожидаемое выполнение утвержденного на 2021 год плана по доходам</a:t>
                      </a:r>
                      <a:endParaRPr lang="ru-RU" sz="2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4185236"/>
                  </a:ext>
                </a:extLst>
              </a:tr>
              <a:tr h="181673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</a:rPr>
                        <a:t>тыс. руб.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0384143"/>
                  </a:ext>
                </a:extLst>
              </a:tr>
              <a:tr h="1071182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u="none" strike="noStrike">
                          <a:effectLst/>
                        </a:rPr>
                        <a:t>Наименование доходного источника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u="none" strike="noStrike">
                          <a:effectLst/>
                        </a:rPr>
                        <a:t>Утвержденный план на 2021 г.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u="none" strike="noStrike">
                          <a:effectLst/>
                        </a:rPr>
                        <a:t>Фактически исполнено за 6 мес. 2021 г.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u="none" strike="noStrike">
                          <a:effectLst/>
                        </a:rPr>
                        <a:t>Фактически исполнено за 6 мес. 2020 г.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u="none" strike="noStrike">
                          <a:effectLst/>
                        </a:rPr>
                        <a:t>Процент исполнения к 6 мес. 2020 г.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u="none" strike="noStrike">
                          <a:effectLst/>
                        </a:rPr>
                        <a:t>Отклонение +/- к 6 мес. 2020 г.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u="none" strike="noStrike">
                          <a:effectLst/>
                        </a:rPr>
                        <a:t>Ожидаемое исполнение за 12 мес.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u="none" strike="noStrike">
                          <a:effectLst/>
                        </a:rPr>
                        <a:t>Процент исполнения ожидаемого  к утвержденному годовому плану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u="none" strike="noStrike">
                          <a:effectLst/>
                        </a:rPr>
                        <a:t>Отклонение ожидаемого к утвержденному годовому плану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0671597"/>
                  </a:ext>
                </a:extLst>
              </a:tr>
              <a:tr h="277246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u="none" strike="noStrike">
                          <a:effectLst/>
                        </a:rPr>
                        <a:t>Подоходный налог с физических лиц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20078,8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9878,4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8749,6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112,9%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1128,8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20417,5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101,7%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338,7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0014684"/>
                  </a:ext>
                </a:extLst>
              </a:tr>
              <a:tr h="181673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u="none" strike="noStrike">
                          <a:effectLst/>
                        </a:rPr>
                        <a:t>Налог на прибыль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809,9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1135,5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184,1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616,9%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951,4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1878,9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232,0%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1069,0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2179455"/>
                  </a:ext>
                </a:extLst>
              </a:tr>
              <a:tr h="181673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u="none" strike="noStrike">
                          <a:effectLst/>
                        </a:rPr>
                        <a:t>Земельный налог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757,3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323,3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345,7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93,5%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-22,4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745,9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98,5%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-11,4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9061155"/>
                  </a:ext>
                </a:extLst>
              </a:tr>
              <a:tr h="181673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u="none" strike="noStrike">
                          <a:effectLst/>
                        </a:rPr>
                        <a:t>Налог на недвижимость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2613,7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1272,5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1153,0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110,4%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119,5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2852,7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109,1%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239,0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7879362"/>
                  </a:ext>
                </a:extLst>
              </a:tr>
              <a:tr h="181673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u="none" strike="noStrike">
                          <a:effectLst/>
                        </a:rPr>
                        <a:t>Налог на добавленную стоимость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9677,3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4816,1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4237,9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113,6%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578,2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9677,3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100,0%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0,0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7892128"/>
                  </a:ext>
                </a:extLst>
              </a:tr>
              <a:tr h="302843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u="none" strike="noStrike">
                          <a:effectLst/>
                        </a:rPr>
                        <a:t>Другие налоги и сборы от выручки от реализации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5427,1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2742,5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2359,4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116,2%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383,1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5727,1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105,5%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300,0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7894852"/>
                  </a:ext>
                </a:extLst>
              </a:tr>
              <a:tr h="281211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u="none" strike="noStrike">
                          <a:effectLst/>
                        </a:rPr>
                        <a:t>Налог на игорный бизнес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22,1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0,8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9,6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8,8%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-8,8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1,8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8,2%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-20,3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6686425"/>
                  </a:ext>
                </a:extLst>
              </a:tr>
              <a:tr h="281211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u="none" strike="noStrike">
                          <a:effectLst/>
                        </a:rPr>
                        <a:t>Сбор с заготовителей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94,2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3,6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4,5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79,4%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-0,9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71,4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75,8%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-22,8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9094987"/>
                  </a:ext>
                </a:extLst>
              </a:tr>
              <a:tr h="216317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u="none" strike="noStrike">
                          <a:effectLst/>
                        </a:rPr>
                        <a:t>Курортный сбор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137,6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62,9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54,4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115,7%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8,5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128,3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93,3%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-9,3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0897753"/>
                  </a:ext>
                </a:extLst>
              </a:tr>
              <a:tr h="359575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u="none" strike="noStrike">
                          <a:effectLst/>
                        </a:rPr>
                        <a:t>Проценты за пользование денежными средствами бюджетов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219,9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126,1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57,1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220,9%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69,0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202,3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92,0%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-17,6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6800268"/>
                  </a:ext>
                </a:extLst>
              </a:tr>
              <a:tr h="233982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u="none" strike="noStrike">
                          <a:effectLst/>
                        </a:rPr>
                        <a:t>Дивиденды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490,0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475,7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527,1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90,3%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-51,4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575,7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117,5%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85,7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0451610"/>
                  </a:ext>
                </a:extLst>
              </a:tr>
              <a:tr h="281211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u="none" strike="noStrike">
                          <a:effectLst/>
                        </a:rPr>
                        <a:t>Компенсация расходов государства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1916,4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976,1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885,7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110,2%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90,4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1857,2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96,9%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-59,2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9616946"/>
                  </a:ext>
                </a:extLst>
              </a:tr>
              <a:tr h="359575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u="none" strike="noStrike">
                          <a:effectLst/>
                        </a:rPr>
                        <a:t>Доходы от отчуждения бюджетными организациями имущества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46,0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45,9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8,5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538,7%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37,4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101,1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219,5%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55,0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0734238"/>
                  </a:ext>
                </a:extLst>
              </a:tr>
              <a:tr h="359575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u="none" strike="noStrike">
                          <a:effectLst/>
                        </a:rPr>
                        <a:t>Доходы от имущества, конфискованного и иным способом обращенного в доход государства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33,6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11,1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12,6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87,7%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-1,5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13,2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39,3%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-20,4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9050033"/>
                  </a:ext>
                </a:extLst>
              </a:tr>
              <a:tr h="281211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u="none" strike="noStrike">
                          <a:effectLst/>
                        </a:rPr>
                        <a:t>Доходы от продажи земельных участков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120,3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24,7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36,7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67,1%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-12,0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28,0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23,3%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-92,3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6473532"/>
                  </a:ext>
                </a:extLst>
              </a:tr>
              <a:tr h="359575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u="none" strike="noStrike">
                          <a:effectLst/>
                        </a:rPr>
                        <a:t>Штрафы за совершение иных административных правонарушений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99,4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27,2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48,1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56,5%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-20,9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50,9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51,2%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-48,5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1665799"/>
                  </a:ext>
                </a:extLst>
              </a:tr>
              <a:tr h="372064">
                <a:tc>
                  <a:txBody>
                    <a:bodyPr/>
                    <a:lstStyle/>
                    <a:p>
                      <a:pPr algn="l" fontAlgn="auto"/>
                      <a:r>
                        <a:rPr lang="ru-RU" sz="1200" b="1" u="none" strike="noStrike">
                          <a:effectLst/>
                        </a:rPr>
                        <a:t>Возмещение сумм незаконно полученных, использованных не по целевому назначению 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16,1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45,5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6,1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741,7%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39,4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90,9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564,4%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74,8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5812459"/>
                  </a:ext>
                </a:extLst>
              </a:tr>
              <a:tr h="48022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>
                          <a:effectLst/>
                        </a:rPr>
                        <a:t>ИТОГО СОБСТВЕННЫХ ДОХОДОВ: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43734,1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22590,8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19235,4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117,4%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3355,4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45518,5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</a:rPr>
                        <a:t>104,1%</a:t>
                      </a:r>
                      <a:endParaRPr lang="ru-RU" sz="1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1784,4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77" marR="3877" marT="3877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16593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0441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6000">
              <a:schemeClr val="accent1">
                <a:lumMod val="5000"/>
                <a:lumOff val="95000"/>
              </a:schemeClr>
            </a:gs>
            <a:gs pos="59000">
              <a:schemeClr val="accent1">
                <a:lumMod val="45000"/>
                <a:lumOff val="55000"/>
              </a:schemeClr>
            </a:gs>
            <a:gs pos="53000">
              <a:schemeClr val="accent1">
                <a:lumMod val="45000"/>
                <a:lumOff val="55000"/>
              </a:schemeClr>
            </a:gs>
            <a:gs pos="57000">
              <a:schemeClr val="accent1">
                <a:lumMod val="30000"/>
                <a:lumOff val="7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9318252"/>
              </p:ext>
            </p:extLst>
          </p:nvPr>
        </p:nvGraphicFramePr>
        <p:xfrm>
          <a:off x="0" y="0"/>
          <a:ext cx="12192000" cy="3657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447243"/>
              </p:ext>
            </p:extLst>
          </p:nvPr>
        </p:nvGraphicFramePr>
        <p:xfrm>
          <a:off x="0" y="3657599"/>
          <a:ext cx="12192000" cy="33056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46504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6000">
              <a:schemeClr val="accent1">
                <a:lumMod val="5000"/>
                <a:lumOff val="95000"/>
              </a:schemeClr>
            </a:gs>
            <a:gs pos="59000">
              <a:schemeClr val="accent1">
                <a:lumMod val="45000"/>
                <a:lumOff val="55000"/>
              </a:schemeClr>
            </a:gs>
            <a:gs pos="53000">
              <a:schemeClr val="accent1">
                <a:lumMod val="45000"/>
                <a:lumOff val="55000"/>
              </a:schemeClr>
            </a:gs>
            <a:gs pos="57000">
              <a:schemeClr val="accent1">
                <a:lumMod val="30000"/>
                <a:lumOff val="7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2C5E8D07-679F-4557-92A2-92837B0F2BA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98565545"/>
              </p:ext>
            </p:extLst>
          </p:nvPr>
        </p:nvGraphicFramePr>
        <p:xfrm>
          <a:off x="1039091" y="0"/>
          <a:ext cx="9656618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715221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6000">
              <a:schemeClr val="accent1">
                <a:lumMod val="5000"/>
                <a:lumOff val="95000"/>
              </a:schemeClr>
            </a:gs>
            <a:gs pos="59000">
              <a:schemeClr val="accent1">
                <a:lumMod val="45000"/>
                <a:lumOff val="55000"/>
              </a:schemeClr>
            </a:gs>
            <a:gs pos="53000">
              <a:schemeClr val="accent1">
                <a:lumMod val="45000"/>
                <a:lumOff val="55000"/>
              </a:schemeClr>
            </a:gs>
            <a:gs pos="57000">
              <a:schemeClr val="accent1">
                <a:lumMod val="30000"/>
                <a:lumOff val="7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9551381"/>
              </p:ext>
            </p:extLst>
          </p:nvPr>
        </p:nvGraphicFramePr>
        <p:xfrm>
          <a:off x="0" y="481656"/>
          <a:ext cx="7287490" cy="5429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2191788" y="-41564"/>
            <a:ext cx="80999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</a:rPr>
              <a:t>Удельный вес первоочередных и прочих расходов</a:t>
            </a: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4545685"/>
              </p:ext>
            </p:extLst>
          </p:nvPr>
        </p:nvGraphicFramePr>
        <p:xfrm>
          <a:off x="5209310" y="1136073"/>
          <a:ext cx="6954982" cy="57219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72765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6000">
              <a:schemeClr val="accent1">
                <a:lumMod val="5000"/>
                <a:lumOff val="95000"/>
              </a:schemeClr>
            </a:gs>
            <a:gs pos="59000">
              <a:schemeClr val="accent1">
                <a:lumMod val="45000"/>
                <a:lumOff val="55000"/>
              </a:schemeClr>
            </a:gs>
            <a:gs pos="53000">
              <a:schemeClr val="accent1">
                <a:lumMod val="45000"/>
                <a:lumOff val="55000"/>
              </a:schemeClr>
            </a:gs>
            <a:gs pos="57000">
              <a:schemeClr val="accent1">
                <a:lumMod val="30000"/>
                <a:lumOff val="7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9193978"/>
              </p:ext>
            </p:extLst>
          </p:nvPr>
        </p:nvGraphicFramePr>
        <p:xfrm>
          <a:off x="0" y="0"/>
          <a:ext cx="12192000" cy="68579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07699">
                  <a:extLst>
                    <a:ext uri="{9D8B030D-6E8A-4147-A177-3AD203B41FA5}">
                      <a16:colId xmlns:a16="http://schemas.microsoft.com/office/drawing/2014/main" val="366322349"/>
                    </a:ext>
                  </a:extLst>
                </a:gridCol>
                <a:gridCol w="2327233">
                  <a:extLst>
                    <a:ext uri="{9D8B030D-6E8A-4147-A177-3AD203B41FA5}">
                      <a16:colId xmlns:a16="http://schemas.microsoft.com/office/drawing/2014/main" val="2682949530"/>
                    </a:ext>
                  </a:extLst>
                </a:gridCol>
                <a:gridCol w="2228534">
                  <a:extLst>
                    <a:ext uri="{9D8B030D-6E8A-4147-A177-3AD203B41FA5}">
                      <a16:colId xmlns:a16="http://schemas.microsoft.com/office/drawing/2014/main" val="3873723431"/>
                    </a:ext>
                  </a:extLst>
                </a:gridCol>
                <a:gridCol w="2228534">
                  <a:extLst>
                    <a:ext uri="{9D8B030D-6E8A-4147-A177-3AD203B41FA5}">
                      <a16:colId xmlns:a16="http://schemas.microsoft.com/office/drawing/2014/main" val="2347265877"/>
                    </a:ext>
                  </a:extLst>
                </a:gridCol>
              </a:tblGrid>
              <a:tr h="1115097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2800" b="1" u="none" strike="noStrike" dirty="0">
                          <a:effectLst/>
                        </a:rPr>
                        <a:t>Динамика роста расходов бюджета </a:t>
                      </a:r>
                      <a:r>
                        <a:rPr lang="ru-RU" sz="2800" b="1" u="none" strike="noStrike" dirty="0" err="1">
                          <a:effectLst/>
                        </a:rPr>
                        <a:t>Пружанского</a:t>
                      </a:r>
                      <a:r>
                        <a:rPr lang="ru-RU" sz="2800" b="1" u="none" strike="noStrike" dirty="0">
                          <a:effectLst/>
                        </a:rPr>
                        <a:t> района за I полугодие 2021 и соответствующий период 2020 гг.</a:t>
                      </a:r>
                      <a:endParaRPr lang="ru-RU" sz="2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09" marR="9409" marT="9409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7743415"/>
                  </a:ext>
                </a:extLst>
              </a:tr>
              <a:tr h="5427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u="none" strike="noStrike">
                          <a:effectLst/>
                        </a:rPr>
                        <a:t> </a:t>
                      </a:r>
                      <a:endParaRPr lang="ru-RU" sz="2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09" marR="9409" marT="940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u="none" strike="noStrike">
                          <a:effectLst/>
                        </a:rPr>
                        <a:t> </a:t>
                      </a:r>
                      <a:endParaRPr lang="ru-RU" sz="2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09" marR="9409" marT="940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u="none" strike="noStrike">
                          <a:effectLst/>
                        </a:rPr>
                        <a:t> </a:t>
                      </a:r>
                      <a:endParaRPr lang="ru-RU" sz="22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09" marR="9409" marT="940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u="none" strike="noStrike" dirty="0">
                          <a:effectLst/>
                        </a:rPr>
                        <a:t> </a:t>
                      </a:r>
                      <a:endParaRPr lang="ru-RU" sz="2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09" marR="9409" marT="9409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8754079"/>
                  </a:ext>
                </a:extLst>
              </a:tr>
              <a:tr h="400012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09" marR="9409" marT="94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09" marR="9409" marT="94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09" marR="9409" marT="94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тыс. рублей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09" marR="9409" marT="940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9909911"/>
                  </a:ext>
                </a:extLst>
              </a:tr>
              <a:tr h="120003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u="none" strike="noStrike" dirty="0">
                          <a:effectLst/>
                        </a:rPr>
                        <a:t>Наименование расходов</a:t>
                      </a:r>
                      <a:endParaRPr lang="ru-RU" sz="24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09" marR="9409" marT="940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u="none" strike="noStrike" dirty="0">
                          <a:effectLst/>
                        </a:rPr>
                        <a:t>Исполнено за I полугодие 2020 года</a:t>
                      </a:r>
                      <a:endParaRPr lang="ru-RU" sz="24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09" marR="9409" marT="940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u="none" strike="noStrike" dirty="0">
                          <a:effectLst/>
                        </a:rPr>
                        <a:t>Исполнено за I полугодие 2021 года</a:t>
                      </a:r>
                      <a:endParaRPr lang="ru-RU" sz="24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09" marR="9409" marT="940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u="none" strike="noStrike" dirty="0">
                          <a:effectLst/>
                        </a:rPr>
                        <a:t>Темп роста, %</a:t>
                      </a:r>
                      <a:endParaRPr lang="ru-RU" sz="24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09" marR="9409" marT="9409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2745597"/>
                  </a:ext>
                </a:extLst>
              </a:tr>
              <a:tr h="400012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1" u="none" strike="noStrike">
                          <a:effectLst/>
                        </a:rPr>
                        <a:t>Заработная плата с отчислениями</a:t>
                      </a:r>
                      <a:endParaRPr lang="ru-RU" sz="2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09" marR="9409" marT="94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u="none" strike="noStrike">
                          <a:effectLst/>
                        </a:rPr>
                        <a:t>            24 194,4 </a:t>
                      </a:r>
                      <a:endParaRPr lang="ru-RU" sz="2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09" marR="9409" marT="94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u="none" strike="noStrike">
                          <a:effectLst/>
                        </a:rPr>
                        <a:t>           28 696,2 </a:t>
                      </a:r>
                      <a:endParaRPr lang="ru-RU" sz="2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09" marR="9409" marT="94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u="none" strike="noStrike" dirty="0">
                          <a:effectLst/>
                        </a:rPr>
                        <a:t>118,6</a:t>
                      </a:r>
                      <a:endParaRPr lang="ru-RU" sz="24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09" marR="9409" marT="940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9067322"/>
                  </a:ext>
                </a:extLst>
              </a:tr>
              <a:tr h="400012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1" u="none" strike="noStrike">
                          <a:effectLst/>
                        </a:rPr>
                        <a:t>Лекарственные средства</a:t>
                      </a:r>
                      <a:endParaRPr lang="ru-RU" sz="2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09" marR="9409" marT="94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u="none" strike="noStrike">
                          <a:effectLst/>
                        </a:rPr>
                        <a:t>                 816,1 </a:t>
                      </a:r>
                      <a:endParaRPr lang="ru-RU" sz="2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09" marR="9409" marT="94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u="none" strike="noStrike">
                          <a:effectLst/>
                        </a:rPr>
                        <a:t>             1 036,2 </a:t>
                      </a:r>
                      <a:endParaRPr lang="ru-RU" sz="2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09" marR="9409" marT="94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u="none" strike="noStrike" dirty="0">
                          <a:effectLst/>
                        </a:rPr>
                        <a:t>127,0</a:t>
                      </a:r>
                      <a:endParaRPr lang="ru-RU" sz="24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09" marR="9409" marT="940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9319579"/>
                  </a:ext>
                </a:extLst>
              </a:tr>
              <a:tr h="400012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1" u="none" strike="noStrike">
                          <a:effectLst/>
                        </a:rPr>
                        <a:t>Продукты питания</a:t>
                      </a:r>
                      <a:endParaRPr lang="ru-RU" sz="2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09" marR="9409" marT="94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u="none" strike="noStrike">
                          <a:effectLst/>
                        </a:rPr>
                        <a:t>                 854,2 </a:t>
                      </a:r>
                      <a:endParaRPr lang="ru-RU" sz="2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09" marR="9409" marT="94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u="none" strike="noStrike">
                          <a:effectLst/>
                        </a:rPr>
                        <a:t>             1 073,1 </a:t>
                      </a:r>
                      <a:endParaRPr lang="ru-RU" sz="2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09" marR="9409" marT="94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u="none" strike="noStrike" dirty="0">
                          <a:effectLst/>
                        </a:rPr>
                        <a:t>125,6</a:t>
                      </a:r>
                      <a:endParaRPr lang="ru-RU" sz="24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09" marR="9409" marT="940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2753485"/>
                  </a:ext>
                </a:extLst>
              </a:tr>
              <a:tr h="400012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1" u="none" strike="noStrike">
                          <a:effectLst/>
                        </a:rPr>
                        <a:t>Коммунальные услуги</a:t>
                      </a:r>
                      <a:endParaRPr lang="ru-RU" sz="2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09" marR="9409" marT="94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u="none" strike="noStrike">
                          <a:effectLst/>
                        </a:rPr>
                        <a:t>              3 100,1 </a:t>
                      </a:r>
                      <a:endParaRPr lang="ru-RU" sz="2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09" marR="9409" marT="94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u="none" strike="noStrike">
                          <a:effectLst/>
                        </a:rPr>
                        <a:t>             3 698,9 </a:t>
                      </a:r>
                      <a:endParaRPr lang="ru-RU" sz="2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09" marR="9409" marT="94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u="none" strike="noStrike" dirty="0">
                          <a:effectLst/>
                        </a:rPr>
                        <a:t>119,3</a:t>
                      </a:r>
                      <a:endParaRPr lang="ru-RU" sz="24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09" marR="9409" marT="940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7042023"/>
                  </a:ext>
                </a:extLst>
              </a:tr>
              <a:tr h="400012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1" u="none" strike="noStrike">
                          <a:effectLst/>
                        </a:rPr>
                        <a:t>Бюджетные трансферты населению</a:t>
                      </a:r>
                      <a:endParaRPr lang="ru-RU" sz="2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09" marR="9409" marT="94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u="none" strike="noStrike">
                          <a:effectLst/>
                        </a:rPr>
                        <a:t>              1 103,5 </a:t>
                      </a:r>
                      <a:endParaRPr lang="ru-RU" sz="2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09" marR="9409" marT="94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u="none" strike="noStrike">
                          <a:effectLst/>
                        </a:rPr>
                        <a:t>             1 352,1 </a:t>
                      </a:r>
                      <a:endParaRPr lang="ru-RU" sz="2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09" marR="9409" marT="94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u="none" strike="noStrike" dirty="0">
                          <a:effectLst/>
                        </a:rPr>
                        <a:t>122,5</a:t>
                      </a:r>
                      <a:endParaRPr lang="ru-RU" sz="24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09" marR="9409" marT="940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5606981"/>
                  </a:ext>
                </a:extLst>
              </a:tr>
              <a:tr h="400012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1" u="none" strike="noStrike">
                          <a:effectLst/>
                        </a:rPr>
                        <a:t>Субсидии</a:t>
                      </a:r>
                      <a:endParaRPr lang="ru-RU" sz="2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09" marR="9409" marT="94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u="none" strike="noStrike">
                          <a:effectLst/>
                        </a:rPr>
                        <a:t>              4 344,2 </a:t>
                      </a:r>
                      <a:endParaRPr lang="ru-RU" sz="2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09" marR="9409" marT="94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u="none" strike="noStrike">
                          <a:effectLst/>
                        </a:rPr>
                        <a:t>             4 788,5 </a:t>
                      </a:r>
                      <a:endParaRPr lang="ru-RU" sz="2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09" marR="9409" marT="94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u="none" strike="noStrike" dirty="0">
                          <a:effectLst/>
                        </a:rPr>
                        <a:t>110,2</a:t>
                      </a:r>
                      <a:endParaRPr lang="ru-RU" sz="24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09" marR="9409" marT="940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5358663"/>
                  </a:ext>
                </a:extLst>
              </a:tr>
              <a:tr h="400012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1" u="none" strike="noStrike">
                          <a:effectLst/>
                        </a:rPr>
                        <a:t>Капитальные расходы</a:t>
                      </a:r>
                      <a:endParaRPr lang="ru-RU" sz="2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09" marR="9409" marT="94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u="none" strike="noStrike">
                          <a:effectLst/>
                        </a:rPr>
                        <a:t>                 267,6 </a:t>
                      </a:r>
                      <a:endParaRPr lang="ru-RU" sz="2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09" marR="9409" marT="94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u="none" strike="noStrike">
                          <a:effectLst/>
                        </a:rPr>
                        <a:t>                702,4 </a:t>
                      </a:r>
                      <a:endParaRPr lang="ru-RU" sz="2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09" marR="9409" marT="94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u="none" strike="noStrike" dirty="0">
                          <a:effectLst/>
                        </a:rPr>
                        <a:t>2,6 раз</a:t>
                      </a:r>
                      <a:endParaRPr lang="ru-RU" sz="24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09" marR="9409" marT="940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3637141"/>
                  </a:ext>
                </a:extLst>
              </a:tr>
              <a:tr h="400012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1" u="none" strike="noStrike">
                          <a:effectLst/>
                        </a:rPr>
                        <a:t>Прочие расходы</a:t>
                      </a:r>
                      <a:endParaRPr lang="ru-RU" sz="2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09" marR="9409" marT="94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u="none" strike="noStrike">
                          <a:effectLst/>
                        </a:rPr>
                        <a:t>              2 822,9 </a:t>
                      </a:r>
                      <a:endParaRPr lang="ru-RU" sz="2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09" marR="9409" marT="94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u="none" strike="noStrike">
                          <a:effectLst/>
                        </a:rPr>
                        <a:t>             2 352,3 </a:t>
                      </a:r>
                      <a:endParaRPr lang="ru-RU" sz="2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09" marR="9409" marT="94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u="none" strike="noStrike" dirty="0">
                          <a:effectLst/>
                        </a:rPr>
                        <a:t>83,3</a:t>
                      </a:r>
                      <a:endParaRPr lang="ru-RU" sz="24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09" marR="9409" marT="940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8786400"/>
                  </a:ext>
                </a:extLst>
              </a:tr>
              <a:tr h="400012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1" u="none" strike="noStrike">
                          <a:effectLst/>
                        </a:rPr>
                        <a:t>ВСЕГО</a:t>
                      </a:r>
                      <a:endParaRPr lang="ru-RU" sz="2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09" marR="9409" marT="94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u="none" strike="noStrike">
                          <a:effectLst/>
                        </a:rPr>
                        <a:t>            37 503,0 </a:t>
                      </a:r>
                      <a:endParaRPr lang="ru-RU" sz="2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09" marR="9409" marT="94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u="none" strike="noStrike">
                          <a:effectLst/>
                        </a:rPr>
                        <a:t>           43 699,7 </a:t>
                      </a:r>
                      <a:endParaRPr lang="ru-RU" sz="24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09" marR="9409" marT="9409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u="none" strike="noStrike" dirty="0">
                          <a:effectLst/>
                        </a:rPr>
                        <a:t>116,5</a:t>
                      </a:r>
                      <a:endParaRPr lang="ru-RU" sz="24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09" marR="9409" marT="9409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97904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86465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6000">
              <a:schemeClr val="accent1">
                <a:lumMod val="5000"/>
                <a:lumOff val="95000"/>
              </a:schemeClr>
            </a:gs>
            <a:gs pos="59000">
              <a:schemeClr val="accent1">
                <a:lumMod val="45000"/>
                <a:lumOff val="55000"/>
              </a:schemeClr>
            </a:gs>
            <a:gs pos="53000">
              <a:schemeClr val="accent1">
                <a:lumMod val="45000"/>
                <a:lumOff val="55000"/>
              </a:schemeClr>
            </a:gs>
            <a:gs pos="57000">
              <a:schemeClr val="accent1">
                <a:lumMod val="30000"/>
                <a:lumOff val="7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98639804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444050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552</TotalTime>
  <Words>1221</Words>
  <Application>Microsoft Office PowerPoint</Application>
  <PresentationFormat>Широкоэкранный</PresentationFormat>
  <Paragraphs>487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Arial Cyr</vt:lpstr>
      <vt:lpstr>Calibri</vt:lpstr>
      <vt:lpstr>Calibri Light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Прокопович Дмитрий Николаевич</dc:creator>
  <cp:lastModifiedBy>Прокопович Дмитрий Николаевич</cp:lastModifiedBy>
  <cp:revision>35</cp:revision>
  <dcterms:created xsi:type="dcterms:W3CDTF">2021-07-28T06:50:51Z</dcterms:created>
  <dcterms:modified xsi:type="dcterms:W3CDTF">2021-07-30T12:31:48Z</dcterms:modified>
</cp:coreProperties>
</file>