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sldIdLst>
    <p:sldId id="349" r:id="rId3"/>
    <p:sldId id="258" r:id="rId4"/>
    <p:sldId id="257" r:id="rId5"/>
    <p:sldId id="259" r:id="rId6"/>
    <p:sldId id="260" r:id="rId7"/>
    <p:sldId id="267" r:id="rId8"/>
    <p:sldId id="261" r:id="rId9"/>
    <p:sldId id="263" r:id="rId10"/>
    <p:sldId id="262" r:id="rId11"/>
    <p:sldId id="264" r:id="rId12"/>
    <p:sldId id="265" r:id="rId13"/>
    <p:sldId id="268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0066"/>
    <a:srgbClr val="6600CC"/>
    <a:srgbClr val="9900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2021%20&#1075;&#1086;&#1076;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NP\Desktop\2021%20&#1075;&#1086;&#1076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</a:rPr>
              <a:t>2020 г.</a:t>
            </a:r>
          </a:p>
        </c:rich>
      </c:tx>
      <c:layout>
        <c:manualLayout>
          <c:xMode val="edge"/>
          <c:yMode val="edge"/>
          <c:x val="0.32887995112690216"/>
          <c:y val="2.3623593442572255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205780365768285"/>
          <c:y val="0.18431298412393576"/>
          <c:w val="0.54415753597620353"/>
          <c:h val="0.7196983008150983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88E3-457F-83C1-4180DC25FDD3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88E3-457F-83C1-4180DC25FDD3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88E3-457F-83C1-4180DC25FDD3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88E3-457F-83C1-4180DC25FDD3}"/>
              </c:ext>
            </c:extLst>
          </c:dPt>
          <c:dPt>
            <c:idx val="4"/>
            <c:bubble3D val="0"/>
            <c:spPr>
              <a:solidFill>
                <a:srgbClr val="FFFF66"/>
              </a:solidFill>
            </c:spPr>
            <c:extLst>
              <c:ext xmlns:c16="http://schemas.microsoft.com/office/drawing/2014/chart" uri="{C3380CC4-5D6E-409C-BE32-E72D297353CC}">
                <c16:uniqueId val="{00000008-88E3-457F-83C1-4180DC25FDD3}"/>
              </c:ext>
            </c:extLst>
          </c:dPt>
          <c:dLbls>
            <c:dLbl>
              <c:idx val="0"/>
              <c:layout>
                <c:manualLayout>
                  <c:x val="-2.412953844640963E-2"/>
                  <c:y val="-0.13160209013507457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E3-457F-83C1-4180DC25FDD3}"/>
                </c:ext>
              </c:extLst>
            </c:dLbl>
            <c:dLbl>
              <c:idx val="1"/>
              <c:layout>
                <c:manualLayout>
                  <c:x val="-1.0282345393712505E-2"/>
                  <c:y val="4.6808482971640732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E3-457F-83C1-4180DC25FDD3}"/>
                </c:ext>
              </c:extLst>
            </c:dLbl>
            <c:dLbl>
              <c:idx val="2"/>
              <c:layout>
                <c:manualLayout>
                  <c:x val="1.5737495346533958E-2"/>
                  <c:y val="-0.2068533544587414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E3-457F-83C1-4180DC25FDD3}"/>
                </c:ext>
              </c:extLst>
            </c:dLbl>
            <c:dLbl>
              <c:idx val="3"/>
              <c:layout>
                <c:manualLayout>
                  <c:x val="-7.8788389631492317E-2"/>
                  <c:y val="-1.06327219768260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E3-457F-83C1-4180DC25FDD3}"/>
                </c:ext>
              </c:extLst>
            </c:dLbl>
            <c:dLbl>
              <c:idx val="4"/>
              <c:layout>
                <c:manualLayout>
                  <c:x val="9.2496915249554557E-2"/>
                  <c:y val="-6.722334486950192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E3-457F-83C1-4180DC25FDD3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доходов2020 '!$A$8:$A$12</c:f>
              <c:strCache>
                <c:ptCount val="5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Трансферты</c:v>
                </c:pt>
              </c:strCache>
            </c:strRef>
          </c:cat>
          <c:val>
            <c:numRef>
              <c:f>'Структура доходов2020 '!$C$8:$C$12</c:f>
              <c:numCache>
                <c:formatCode>#,##0.0</c:formatCode>
                <c:ptCount val="5"/>
                <c:pt idx="0">
                  <c:v>37111.199999999997</c:v>
                </c:pt>
                <c:pt idx="1">
                  <c:v>3778.7</c:v>
                </c:pt>
                <c:pt idx="2">
                  <c:v>35083.74</c:v>
                </c:pt>
                <c:pt idx="3">
                  <c:v>614.29999999999995</c:v>
                </c:pt>
                <c:pt idx="4">
                  <c:v>1067.94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8E3-457F-83C1-4180DC25FD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</a:rPr>
              <a:t>2021 г.</a:t>
            </a:r>
          </a:p>
        </c:rich>
      </c:tx>
      <c:layout>
        <c:manualLayout>
          <c:xMode val="edge"/>
          <c:yMode val="edge"/>
          <c:x val="0.30225288120520388"/>
          <c:y val="3.6570871839283474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03916624300677"/>
          <c:y val="0.18939419837353905"/>
          <c:w val="0.54415753597620353"/>
          <c:h val="0.71969830081509834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explosion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DC74-4F7A-AF58-C005893D6653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DC74-4F7A-AF58-C005893D6653}"/>
              </c:ext>
            </c:extLst>
          </c:dPt>
          <c:dPt>
            <c:idx val="2"/>
            <c:bubble3D val="0"/>
            <c:explosion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DC74-4F7A-AF58-C005893D6653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DC74-4F7A-AF58-C005893D6653}"/>
              </c:ext>
            </c:extLst>
          </c:dPt>
          <c:dPt>
            <c:idx val="4"/>
            <c:bubble3D val="0"/>
            <c:spPr>
              <a:solidFill>
                <a:srgbClr val="FFFF66"/>
              </a:solidFill>
            </c:spPr>
            <c:extLst>
              <c:ext xmlns:c16="http://schemas.microsoft.com/office/drawing/2014/chart" uri="{C3380CC4-5D6E-409C-BE32-E72D297353CC}">
                <c16:uniqueId val="{00000008-DC74-4F7A-AF58-C005893D6653}"/>
              </c:ext>
            </c:extLst>
          </c:dPt>
          <c:dLbls>
            <c:dLbl>
              <c:idx val="0"/>
              <c:layout>
                <c:manualLayout>
                  <c:x val="1.1926058437686345E-2"/>
                  <c:y val="-0.1046337817638266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74-4F7A-AF58-C005893D6653}"/>
                </c:ext>
              </c:extLst>
            </c:dLbl>
            <c:dLbl>
              <c:idx val="1"/>
              <c:layout>
                <c:manualLayout>
                  <c:x val="-5.6648777579010164E-2"/>
                  <c:y val="-9.9651220727455733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74-4F7A-AF58-C005893D6653}"/>
                </c:ext>
              </c:extLst>
            </c:dLbl>
            <c:dLbl>
              <c:idx val="2"/>
              <c:layout>
                <c:manualLayout>
                  <c:x val="1.937984496124031E-2"/>
                  <c:y val="-0.10712506228201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74-4F7A-AF58-C005893D6653}"/>
                </c:ext>
              </c:extLst>
            </c:dLbl>
            <c:dLbl>
              <c:idx val="3"/>
              <c:layout>
                <c:manualLayout>
                  <c:x val="-4.3231961836612973E-2"/>
                  <c:y val="-1.245640259093171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C74-4F7A-AF58-C005893D6653}"/>
                </c:ext>
              </c:extLst>
            </c:dLbl>
            <c:dLbl>
              <c:idx val="4"/>
              <c:layout>
                <c:manualLayout>
                  <c:x val="8.9445438282647532E-2"/>
                  <c:y val="-2.4119633381572822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74-4F7A-AF58-C005893D6653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доходов2021'!$A$8:$A$12</c:f>
              <c:strCache>
                <c:ptCount val="5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Трансферты</c:v>
                </c:pt>
              </c:strCache>
            </c:strRef>
          </c:cat>
          <c:val>
            <c:numRef>
              <c:f>'Структура доходов2021'!$C$8:$C$12</c:f>
              <c:numCache>
                <c:formatCode>#,##0.0</c:formatCode>
                <c:ptCount val="5"/>
                <c:pt idx="0">
                  <c:v>43924.7</c:v>
                </c:pt>
                <c:pt idx="1">
                  <c:v>4245.1000000000004</c:v>
                </c:pt>
                <c:pt idx="2">
                  <c:v>37617.800000000003</c:v>
                </c:pt>
                <c:pt idx="3">
                  <c:v>1108</c:v>
                </c:pt>
                <c:pt idx="4">
                  <c:v>1580.4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C74-4F7A-AF58-C005893D6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2020 г.</a:t>
            </a:r>
          </a:p>
        </c:rich>
      </c:tx>
      <c:layout>
        <c:manualLayout>
          <c:xMode val="edge"/>
          <c:yMode val="edge"/>
          <c:x val="0.67027857538368807"/>
          <c:y val="0.18391827394043556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54598123439022284"/>
          <c:y val="0.29883382642253675"/>
          <c:w val="0.43880597514600583"/>
          <c:h val="0.76067271376191858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A5FF-48D6-A157-A174EA54C10F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A5FF-48D6-A157-A174EA54C10F}"/>
              </c:ext>
            </c:extLst>
          </c:dPt>
          <c:dPt>
            <c:idx val="2"/>
            <c:bubble3D val="0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A5FF-48D6-A157-A174EA54C10F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A5FF-48D6-A157-A174EA54C10F}"/>
              </c:ext>
            </c:extLst>
          </c:dPt>
          <c:dPt>
            <c:idx val="4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A5FF-48D6-A157-A174EA54C10F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A5FF-48D6-A157-A174EA54C10F}"/>
              </c:ext>
            </c:extLst>
          </c:dPt>
          <c:dPt>
            <c:idx val="6"/>
            <c:bubble3D val="0"/>
            <c:spPr>
              <a:solidFill>
                <a:srgbClr val="3399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A5FF-48D6-A157-A174EA54C10F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A5FF-48D6-A157-A174EA54C10F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1-A5FF-48D6-A157-A174EA54C10F}"/>
              </c:ext>
            </c:extLst>
          </c:dPt>
          <c:dLbls>
            <c:dLbl>
              <c:idx val="0"/>
              <c:layout>
                <c:manualLayout>
                  <c:x val="-2.7130931715330423E-3"/>
                  <c:y val="-0.156666031601459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FF-48D6-A157-A174EA54C10F}"/>
                </c:ext>
              </c:extLst>
            </c:dLbl>
            <c:dLbl>
              <c:idx val="1"/>
              <c:layout>
                <c:manualLayout>
                  <c:x val="-5.6001947454193592E-3"/>
                  <c:y val="1.108949727384009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FF-48D6-A157-A174EA54C10F}"/>
                </c:ext>
              </c:extLst>
            </c:dLbl>
            <c:dLbl>
              <c:idx val="2"/>
              <c:layout>
                <c:manualLayout>
                  <c:x val="1.5186636846807362E-2"/>
                  <c:y val="7.2126806555558387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5FF-48D6-A157-A174EA54C10F}"/>
                </c:ext>
              </c:extLst>
            </c:dLbl>
            <c:dLbl>
              <c:idx val="3"/>
              <c:layout>
                <c:manualLayout>
                  <c:x val="-7.7971363654170097E-3"/>
                  <c:y val="7.0937435637446729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FF-48D6-A157-A174EA54C10F}"/>
                </c:ext>
              </c:extLst>
            </c:dLbl>
            <c:dLbl>
              <c:idx val="4"/>
              <c:layout>
                <c:manualLayout>
                  <c:x val="1.7070161005993654E-3"/>
                  <c:y val="-8.353401247379349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FF-48D6-A157-A174EA54C10F}"/>
                </c:ext>
              </c:extLst>
            </c:dLbl>
            <c:dLbl>
              <c:idx val="5"/>
              <c:layout>
                <c:manualLayout>
                  <c:x val="3.6622233263746413E-3"/>
                  <c:y val="-2.553188038816521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5FF-48D6-A157-A174EA54C10F}"/>
                </c:ext>
              </c:extLst>
            </c:dLbl>
            <c:dLbl>
              <c:idx val="6"/>
              <c:layout>
                <c:manualLayout>
                  <c:x val="-1.4016335644611588E-2"/>
                  <c:y val="3.515449653300349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5FF-48D6-A157-A174EA54C10F}"/>
                </c:ext>
              </c:extLst>
            </c:dLbl>
            <c:dLbl>
              <c:idx val="7"/>
              <c:layout>
                <c:manualLayout>
                  <c:x val="1.479913425000977E-2"/>
                  <c:y val="-1.006643535755216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5FF-48D6-A157-A174EA54C10F}"/>
                </c:ext>
              </c:extLst>
            </c:dLbl>
            <c:dLbl>
              <c:idx val="8"/>
              <c:layout>
                <c:manualLayout>
                  <c:x val="1.331624358522349E-2"/>
                  <c:y val="-1.035940049747302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5FF-48D6-A157-A174EA54C10F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25" b="1" i="0" u="none" strike="noStrike" baseline="0">
                    <a:solidFill>
                      <a:srgbClr val="0000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собств дох'!$A$6:$A$14</c:f>
              <c:strCache>
                <c:ptCount val="9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Дивиденды</c:v>
                </c:pt>
                <c:pt idx="7">
                  <c:v>Компенсация расходов государства</c:v>
                </c:pt>
                <c:pt idx="8">
                  <c:v>Иные доходы</c:v>
                </c:pt>
              </c:strCache>
            </c:strRef>
          </c:cat>
          <c:val>
            <c:numRef>
              <c:f>'Уд. вес собств дох'!$D$6:$D$14</c:f>
              <c:numCache>
                <c:formatCode>0.0</c:formatCode>
                <c:ptCount val="9"/>
                <c:pt idx="0">
                  <c:v>18374</c:v>
                </c:pt>
                <c:pt idx="1">
                  <c:v>9005.5</c:v>
                </c:pt>
                <c:pt idx="2">
                  <c:v>727.3</c:v>
                </c:pt>
                <c:pt idx="3">
                  <c:v>2532.5</c:v>
                </c:pt>
                <c:pt idx="4">
                  <c:v>771.6</c:v>
                </c:pt>
                <c:pt idx="5">
                  <c:v>5136.5</c:v>
                </c:pt>
                <c:pt idx="6">
                  <c:v>544</c:v>
                </c:pt>
                <c:pt idx="7">
                  <c:v>1715.3</c:v>
                </c:pt>
                <c:pt idx="8">
                  <c:v>2083.2000000000016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5FF-48D6-A157-A174EA54C1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4147259337830039E-2"/>
          <c:y val="1.243970389541795E-2"/>
          <c:w val="0.39327526710387667"/>
          <c:h val="0.9766271109495994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Arial Cyr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ln w="3175">
      <a:noFill/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2021 г.</a:t>
            </a:r>
          </a:p>
        </c:rich>
      </c:tx>
      <c:layout>
        <c:manualLayout>
          <c:xMode val="edge"/>
          <c:yMode val="edge"/>
          <c:x val="0.60218688316283153"/>
          <c:y val="3.49040782540536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425506977750069"/>
          <c:y val="0.1491501651916152"/>
          <c:w val="0.61329668641254731"/>
          <c:h val="0.71021358179284189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149F-433A-A609-74158F45BA03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149F-433A-A609-74158F45BA03}"/>
              </c:ext>
            </c:extLst>
          </c:dPt>
          <c:dPt>
            <c:idx val="2"/>
            <c:bubble3D val="0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149F-433A-A609-74158F45BA03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149F-433A-A609-74158F45BA03}"/>
              </c:ext>
            </c:extLst>
          </c:dPt>
          <c:dPt>
            <c:idx val="4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149F-433A-A609-74158F45BA03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149F-433A-A609-74158F45BA03}"/>
              </c:ext>
            </c:extLst>
          </c:dPt>
          <c:dPt>
            <c:idx val="6"/>
            <c:bubble3D val="0"/>
            <c:spPr>
              <a:solidFill>
                <a:srgbClr val="3399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149F-433A-A609-74158F45BA03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149F-433A-A609-74158F45BA03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1-149F-433A-A609-74158F45BA03}"/>
              </c:ext>
            </c:extLst>
          </c:dPt>
          <c:dLbls>
            <c:dLbl>
              <c:idx val="0"/>
              <c:layout>
                <c:manualLayout>
                  <c:x val="-6.5118132698950074E-2"/>
                  <c:y val="-0.1889199521133654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9F-433A-A609-74158F45BA03}"/>
                </c:ext>
              </c:extLst>
            </c:dLbl>
            <c:dLbl>
              <c:idx val="1"/>
              <c:layout>
                <c:manualLayout>
                  <c:x val="-7.9640197979703578E-2"/>
                  <c:y val="-4.089111502571628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9F-433A-A609-74158F45BA03}"/>
                </c:ext>
              </c:extLst>
            </c:dLbl>
            <c:dLbl>
              <c:idx val="2"/>
              <c:layout>
                <c:manualLayout>
                  <c:x val="-3.1528189910979229E-3"/>
                  <c:y val="5.103607332102354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9F-433A-A609-74158F45BA03}"/>
                </c:ext>
              </c:extLst>
            </c:dLbl>
            <c:dLbl>
              <c:idx val="3"/>
              <c:layout>
                <c:manualLayout>
                  <c:x val="-1.5962697726582396E-2"/>
                  <c:y val="1.397337125312149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49F-433A-A609-74158F45BA03}"/>
                </c:ext>
              </c:extLst>
            </c:dLbl>
            <c:dLbl>
              <c:idx val="4"/>
              <c:layout>
                <c:manualLayout>
                  <c:x val="7.7349707951965907E-3"/>
                  <c:y val="1.277099393781143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49F-433A-A609-74158F45BA03}"/>
                </c:ext>
              </c:extLst>
            </c:dLbl>
            <c:dLbl>
              <c:idx val="5"/>
              <c:layout>
                <c:manualLayout>
                  <c:x val="9.1826844841345363E-3"/>
                  <c:y val="-2.09687202434277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49F-433A-A609-74158F45BA03}"/>
                </c:ext>
              </c:extLst>
            </c:dLbl>
            <c:dLbl>
              <c:idx val="6"/>
              <c:layout>
                <c:manualLayout>
                  <c:x val="-1.6263734286976621E-2"/>
                  <c:y val="-1.256244601694548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49F-433A-A609-74158F45BA03}"/>
                </c:ext>
              </c:extLst>
            </c:dLbl>
            <c:dLbl>
              <c:idx val="7"/>
              <c:layout>
                <c:manualLayout>
                  <c:x val="6.7344836717368782E-3"/>
                  <c:y val="-1.568719004464066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49F-433A-A609-74158F45BA03}"/>
                </c:ext>
              </c:extLst>
            </c:dLbl>
            <c:dLbl>
              <c:idx val="8"/>
              <c:layout>
                <c:manualLayout>
                  <c:x val="-9.3405609165323183E-3"/>
                  <c:y val="2.143476169252428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49F-433A-A609-74158F45BA03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 i="0" u="none" strike="noStrike" baseline="0">
                    <a:solidFill>
                      <a:srgbClr val="0000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собств дох'!$A$19:$A$27</c:f>
              <c:strCache>
                <c:ptCount val="9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Дивиденды</c:v>
                </c:pt>
                <c:pt idx="7">
                  <c:v>Компенсация расходов государства</c:v>
                </c:pt>
                <c:pt idx="8">
                  <c:v>Иные доходы</c:v>
                </c:pt>
              </c:strCache>
            </c:strRef>
          </c:cat>
          <c:val>
            <c:numRef>
              <c:f>'Уд. вес собств дох'!$E$19:$E$27</c:f>
              <c:numCache>
                <c:formatCode>0.0</c:formatCode>
                <c:ptCount val="9"/>
                <c:pt idx="0">
                  <c:v>20667.400000000001</c:v>
                </c:pt>
                <c:pt idx="1">
                  <c:v>10402.200000000001</c:v>
                </c:pt>
                <c:pt idx="2">
                  <c:v>2681.2</c:v>
                </c:pt>
                <c:pt idx="3">
                  <c:v>2858.5</c:v>
                </c:pt>
                <c:pt idx="4">
                  <c:v>742.8</c:v>
                </c:pt>
                <c:pt idx="5">
                  <c:v>5999.2</c:v>
                </c:pt>
                <c:pt idx="6">
                  <c:v>575.70000000000005</c:v>
                </c:pt>
                <c:pt idx="7">
                  <c:v>1947.3</c:v>
                </c:pt>
                <c:pt idx="8">
                  <c:v>2295.5000000000009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49F-433A-A609-74158F45BA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dirty="0"/>
              <a:t>2020 год</a:t>
            </a:r>
          </a:p>
        </c:rich>
      </c:tx>
      <c:layout>
        <c:manualLayout>
          <c:xMode val="edge"/>
          <c:yMode val="edge"/>
          <c:x val="0.47086846856908848"/>
          <c:y val="1.6875180290387717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3404185514044787"/>
          <c:y val="0.11307118665797712"/>
          <c:w val="0.48431967945496174"/>
          <c:h val="0.46133042731938018"/>
        </c:manualLayout>
      </c:layout>
      <c:pie3DChart>
        <c:varyColors val="1"/>
        <c:ser>
          <c:idx val="0"/>
          <c:order val="0"/>
          <c:explosion val="7"/>
          <c:dPt>
            <c:idx val="0"/>
            <c:bubble3D val="0"/>
            <c:explosion val="1"/>
            <c:extLst>
              <c:ext xmlns:c16="http://schemas.microsoft.com/office/drawing/2014/chart" uri="{C3380CC4-5D6E-409C-BE32-E72D297353CC}">
                <c16:uniqueId val="{00000000-1E56-436C-843F-493B1670034F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1E56-436C-843F-493B1670034F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1E56-436C-843F-493B1670034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1E56-436C-843F-493B1670034F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1E56-436C-843F-493B1670034F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1E56-436C-843F-493B1670034F}"/>
              </c:ext>
            </c:extLst>
          </c:dPt>
          <c:dLbls>
            <c:dLbl>
              <c:idx val="0"/>
              <c:layout>
                <c:manualLayout>
                  <c:x val="-9.4145923854292352E-2"/>
                  <c:y val="-0.1355146244439933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56-436C-843F-493B1670034F}"/>
                </c:ext>
              </c:extLst>
            </c:dLbl>
            <c:dLbl>
              <c:idx val="1"/>
              <c:layout>
                <c:manualLayout>
                  <c:x val="7.2797183596731263E-2"/>
                  <c:y val="-0.10291919073209475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56-436C-843F-493B1670034F}"/>
                </c:ext>
              </c:extLst>
            </c:dLbl>
            <c:dLbl>
              <c:idx val="2"/>
              <c:layout>
                <c:manualLayout>
                  <c:x val="1.6289602762420655E-2"/>
                  <c:y val="6.545653977783833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56-436C-843F-493B1670034F}"/>
                </c:ext>
              </c:extLst>
            </c:dLbl>
            <c:dLbl>
              <c:idx val="3"/>
              <c:layout>
                <c:manualLayout>
                  <c:x val="1.2332235066355967E-4"/>
                  <c:y val="-4.611605537096193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56-436C-843F-493B1670034F}"/>
                </c:ext>
              </c:extLst>
            </c:dLbl>
            <c:dLbl>
              <c:idx val="4"/>
              <c:layout>
                <c:manualLayout>
                  <c:x val="3.4693136762159921E-4"/>
                  <c:y val="-1.727582559642731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E56-436C-843F-493B1670034F}"/>
                </c:ext>
              </c:extLst>
            </c:dLbl>
            <c:dLbl>
              <c:idx val="5"/>
              <c:layout>
                <c:manualLayout>
                  <c:x val="8.545587386683047E-2"/>
                  <c:y val="4.697183374466249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E56-436C-843F-493B1670034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2020'!$A$8:$A$13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Прочие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2020'!$C$8:$C$13</c:f>
              <c:numCache>
                <c:formatCode>#,##0.0</c:formatCode>
                <c:ptCount val="6"/>
                <c:pt idx="0">
                  <c:v>46536.5</c:v>
                </c:pt>
                <c:pt idx="1">
                  <c:v>6059.1</c:v>
                </c:pt>
                <c:pt idx="2">
                  <c:v>1695.1</c:v>
                </c:pt>
                <c:pt idx="3">
                  <c:v>1863.6</c:v>
                </c:pt>
                <c:pt idx="4">
                  <c:v>2463.1</c:v>
                </c:pt>
                <c:pt idx="5">
                  <c:v>17135.3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E56-436C-843F-493B167003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4.3894031198227844E-2"/>
          <c:y val="0.55919561106422078"/>
          <c:w val="0.38462914875002324"/>
          <c:h val="0.44080438893577922"/>
        </c:manualLayout>
      </c:layout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dirty="0"/>
              <a:t>2021 год</a:t>
            </a:r>
          </a:p>
        </c:rich>
      </c:tx>
      <c:layout>
        <c:manualLayout>
          <c:xMode val="edge"/>
          <c:yMode val="edge"/>
          <c:x val="0.51961106672108437"/>
          <c:y val="4.6693717684929525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096029040658071"/>
          <c:y val="0.10928231049859255"/>
          <c:w val="0.75356440737398178"/>
          <c:h val="0.70471447446807534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3"/>
            <c:extLst>
              <c:ext xmlns:c16="http://schemas.microsoft.com/office/drawing/2014/chart" uri="{C3380CC4-5D6E-409C-BE32-E72D297353CC}">
                <c16:uniqueId val="{00000000-F9DB-482F-A20C-F687F6B5A055}"/>
              </c:ext>
            </c:extLst>
          </c:dPt>
          <c:dPt>
            <c:idx val="1"/>
            <c:bubble3D val="0"/>
            <c:explosion val="3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F9DB-482F-A20C-F687F6B5A055}"/>
              </c:ext>
            </c:extLst>
          </c:dPt>
          <c:dPt>
            <c:idx val="2"/>
            <c:bubble3D val="0"/>
            <c:explosion val="2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F9DB-482F-A20C-F687F6B5A055}"/>
              </c:ext>
            </c:extLst>
          </c:dPt>
          <c:dPt>
            <c:idx val="3"/>
            <c:bubble3D val="0"/>
            <c:explosion val="1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F9DB-482F-A20C-F687F6B5A055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F9DB-482F-A20C-F687F6B5A055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F9DB-482F-A20C-F687F6B5A055}"/>
              </c:ext>
            </c:extLst>
          </c:dPt>
          <c:dLbls>
            <c:dLbl>
              <c:idx val="0"/>
              <c:layout>
                <c:manualLayout>
                  <c:x val="-9.1126727353273221E-2"/>
                  <c:y val="-0.1091341787839613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DB-482F-A20C-F687F6B5A055}"/>
                </c:ext>
              </c:extLst>
            </c:dLbl>
            <c:dLbl>
              <c:idx val="1"/>
              <c:layout>
                <c:manualLayout>
                  <c:x val="9.5662583422911701E-2"/>
                  <c:y val="-0.1381695062417246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9DB-482F-A20C-F687F6B5A055}"/>
                </c:ext>
              </c:extLst>
            </c:dLbl>
            <c:dLbl>
              <c:idx val="2"/>
              <c:layout>
                <c:manualLayout>
                  <c:x val="1.6221552858941234E-2"/>
                  <c:y val="9.814856300493307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9DB-482F-A20C-F687F6B5A055}"/>
                </c:ext>
              </c:extLst>
            </c:dLbl>
            <c:dLbl>
              <c:idx val="3"/>
              <c:layout>
                <c:manualLayout>
                  <c:x val="9.2669130792179949E-3"/>
                  <c:y val="-6.444259404330296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9DB-482F-A20C-F687F6B5A055}"/>
                </c:ext>
              </c:extLst>
            </c:dLbl>
            <c:dLbl>
              <c:idx val="4"/>
              <c:layout>
                <c:manualLayout>
                  <c:x val="9.9079976776670908E-3"/>
                  <c:y val="-0.11300939563376458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9DB-482F-A20C-F687F6B5A055}"/>
                </c:ext>
              </c:extLst>
            </c:dLbl>
            <c:dLbl>
              <c:idx val="5"/>
              <c:layout>
                <c:manualLayout>
                  <c:x val="0.16245825261693578"/>
                  <c:y val="3.94882185348043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9DB-482F-A20C-F687F6B5A05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2021'!$A$8:$A$13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Прочие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2021'!$C$8:$C$13</c:f>
              <c:numCache>
                <c:formatCode>#,##0.0</c:formatCode>
                <c:ptCount val="6"/>
                <c:pt idx="0">
                  <c:v>53108.1</c:v>
                </c:pt>
                <c:pt idx="1">
                  <c:v>7007.7</c:v>
                </c:pt>
                <c:pt idx="2">
                  <c:v>2122.1999999999998</c:v>
                </c:pt>
                <c:pt idx="3">
                  <c:v>2168.6</c:v>
                </c:pt>
                <c:pt idx="4">
                  <c:v>2976.8</c:v>
                </c:pt>
                <c:pt idx="5">
                  <c:v>20530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9DB-482F-A20C-F687F6B5A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расходов за 2021 г.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соответствующий период 2020 г. </a:t>
            </a:r>
          </a:p>
        </c:rich>
      </c:tx>
      <c:layout>
        <c:manualLayout>
          <c:xMode val="edge"/>
          <c:yMode val="edge"/>
          <c:x val="0.22715582849441115"/>
          <c:y val="1.198832536233201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8827239173228347"/>
          <c:y val="0.14324088655584721"/>
          <c:w val="0.67181543174103198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0851346284417621E-3"/>
                  <c:y val="-8.205380577427821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95-4464-BDDA-ABA534CF72A3}"/>
                </c:ext>
              </c:extLst>
            </c:dLbl>
            <c:dLbl>
              <c:idx val="1"/>
              <c:layout>
                <c:manualLayout>
                  <c:x val="-1.2890280606820759E-4"/>
                  <c:y val="-2.09612860892388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95-4464-BDDA-ABA534CF72A3}"/>
                </c:ext>
              </c:extLst>
            </c:dLbl>
            <c:dLbl>
              <c:idx val="2"/>
              <c:layout>
                <c:manualLayout>
                  <c:x val="-2.6351098004641312E-3"/>
                  <c:y val="3.090387139107534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95-4464-BDDA-ABA534CF72A3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95-4464-BDDA-ABA534CF72A3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95-4464-BDDA-ABA534CF72A3}"/>
                </c:ext>
              </c:extLst>
            </c:dLbl>
            <c:dLbl>
              <c:idx val="6"/>
              <c:layout>
                <c:manualLayout>
                  <c:x val="9.4498322844779534E-4"/>
                  <c:y val="8.40469160104986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95-4464-BDDA-ABA534CF72A3}"/>
                </c:ext>
              </c:extLst>
            </c:dLbl>
            <c:dLbl>
              <c:idx val="7"/>
              <c:layout>
                <c:manualLayout>
                  <c:x val="6.7795579606603226E-4"/>
                  <c:y val="7.59694881889763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795-4464-BDDA-ABA534CF72A3}"/>
                </c:ext>
              </c:extLst>
            </c:dLbl>
            <c:dLbl>
              <c:idx val="8"/>
              <c:layout>
                <c:manualLayout>
                  <c:x val="2.9712913839180176E-3"/>
                  <c:y val="1.942500040998025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95-4464-BDDA-ABA534CF72A3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795-4464-BDDA-ABA534CF72A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расходов'!$A$5:$A$15</c:f>
              <c:strCache>
                <c:ptCount val="11"/>
                <c:pt idx="0">
                  <c:v>национальная оборона</c:v>
                </c:pt>
                <c:pt idx="1">
                  <c:v>cудебная власть, правоохранительная деятельность и обеспечение безопасности</c:v>
                </c:pt>
                <c:pt idx="2">
                  <c:v>охрана окружающей среды</c:v>
                </c:pt>
                <c:pt idx="3">
                  <c:v>социальная политика</c:v>
                </c:pt>
                <c:pt idx="4">
                  <c:v>физическая культура</c:v>
                </c:pt>
                <c:pt idx="5">
                  <c:v>культура</c:v>
                </c:pt>
                <c:pt idx="6">
                  <c:v>национальная экономика</c:v>
                </c:pt>
                <c:pt idx="7">
                  <c:v>общегосударственная деятельность</c:v>
                </c:pt>
                <c:pt idx="8">
                  <c:v>ЖКУ и жилищное строительство</c:v>
                </c:pt>
                <c:pt idx="9">
                  <c:v>здравоохранение</c:v>
                </c:pt>
                <c:pt idx="10">
                  <c:v>образование</c:v>
                </c:pt>
              </c:strCache>
            </c:strRef>
          </c:cat>
          <c:val>
            <c:numRef>
              <c:f>'Анализ расходов'!$D$5:$D$15</c:f>
              <c:numCache>
                <c:formatCode>_(* #,##0.0_);_(* \(#,##0.0\);_(* "-"??_);_(@_)</c:formatCode>
                <c:ptCount val="11"/>
                <c:pt idx="0">
                  <c:v>7.3</c:v>
                </c:pt>
                <c:pt idx="1">
                  <c:v>5</c:v>
                </c:pt>
                <c:pt idx="2">
                  <c:v>125.9</c:v>
                </c:pt>
                <c:pt idx="3">
                  <c:v>2200.1</c:v>
                </c:pt>
                <c:pt idx="4">
                  <c:v>2165</c:v>
                </c:pt>
                <c:pt idx="5">
                  <c:v>4258.3</c:v>
                </c:pt>
                <c:pt idx="6">
                  <c:v>3858.9</c:v>
                </c:pt>
                <c:pt idx="7">
                  <c:v>5689.1</c:v>
                </c:pt>
                <c:pt idx="8">
                  <c:v>8435.7999999999993</c:v>
                </c:pt>
                <c:pt idx="9">
                  <c:v>19078.400000000001</c:v>
                </c:pt>
                <c:pt idx="10">
                  <c:v>29928.7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795-4464-BDDA-ABA534CF72A3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339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795-4464-BDDA-ABA534CF72A3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95-4464-BDDA-ABA534CF72A3}"/>
                </c:ext>
              </c:extLst>
            </c:dLbl>
            <c:dLbl>
              <c:idx val="2"/>
              <c:layout>
                <c:manualLayout>
                  <c:x val="-1.0853373058097467E-3"/>
                  <c:y val="-1.275918635170603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795-4464-BDDA-ABA534CF72A3}"/>
                </c:ext>
              </c:extLst>
            </c:dLbl>
            <c:dLbl>
              <c:idx val="3"/>
              <c:layout>
                <c:manualLayout>
                  <c:x val="-3.5793836581238156E-3"/>
                  <c:y val="-1.14796587926516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795-4464-BDDA-ABA534CF72A3}"/>
                </c:ext>
              </c:extLst>
            </c:dLbl>
            <c:dLbl>
              <c:idx val="4"/>
              <c:layout>
                <c:manualLayout>
                  <c:x val="2.6560869080554121E-4"/>
                  <c:y val="-3.403871391076115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795-4464-BDDA-ABA534CF72A3}"/>
                </c:ext>
              </c:extLst>
            </c:dLbl>
            <c:dLbl>
              <c:idx val="5"/>
              <c:layout>
                <c:manualLayout>
                  <c:x val="7.8329735810050774E-3"/>
                  <c:y val="-1.61597769028879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795-4464-BDDA-ABA534CF72A3}"/>
                </c:ext>
              </c:extLst>
            </c:dLbl>
            <c:dLbl>
              <c:idx val="6"/>
              <c:layout>
                <c:manualLayout>
                  <c:x val="-6.7694240922587382E-4"/>
                  <c:y val="1.2752624671916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795-4464-BDDA-ABA534CF72A3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795-4464-BDDA-ABA534CF72A3}"/>
                </c:ext>
              </c:extLst>
            </c:dLbl>
            <c:dLbl>
              <c:idx val="8"/>
              <c:layout>
                <c:manualLayout>
                  <c:x val="5.8857507676405316E-4"/>
                  <c:y val="4.294291338582677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795-4464-BDDA-ABA534CF72A3}"/>
                </c:ext>
              </c:extLst>
            </c:dLbl>
            <c:dLbl>
              <c:idx val="9"/>
              <c:layout>
                <c:manualLayout>
                  <c:x val="-1.3075730398565987E-3"/>
                  <c:y val="4.20997375328084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795-4464-BDDA-ABA534CF72A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расходов'!$A$5:$A$15</c:f>
              <c:strCache>
                <c:ptCount val="11"/>
                <c:pt idx="0">
                  <c:v>национальная оборона</c:v>
                </c:pt>
                <c:pt idx="1">
                  <c:v>cудебная власть, правоохранительная деятельность и обеспечение безопасности</c:v>
                </c:pt>
                <c:pt idx="2">
                  <c:v>охрана окружающей среды</c:v>
                </c:pt>
                <c:pt idx="3">
                  <c:v>социальная политика</c:v>
                </c:pt>
                <c:pt idx="4">
                  <c:v>физическая культура</c:v>
                </c:pt>
                <c:pt idx="5">
                  <c:v>культура</c:v>
                </c:pt>
                <c:pt idx="6">
                  <c:v>национальная экономика</c:v>
                </c:pt>
                <c:pt idx="7">
                  <c:v>общегосударственная деятельность</c:v>
                </c:pt>
                <c:pt idx="8">
                  <c:v>ЖКУ и жилищное строительство</c:v>
                </c:pt>
                <c:pt idx="9">
                  <c:v>здравоохранение</c:v>
                </c:pt>
                <c:pt idx="10">
                  <c:v>образование</c:v>
                </c:pt>
              </c:strCache>
            </c:strRef>
          </c:cat>
          <c:val>
            <c:numRef>
              <c:f>'Анализ расходов'!$C$5:$C$15</c:f>
              <c:numCache>
                <c:formatCode>_(* #,##0.0_);_(* \(#,##0.0\);_(* "-"??_);_(@_)</c:formatCode>
                <c:ptCount val="11"/>
                <c:pt idx="0">
                  <c:v>12</c:v>
                </c:pt>
                <c:pt idx="1">
                  <c:v>0</c:v>
                </c:pt>
                <c:pt idx="2">
                  <c:v>108.6</c:v>
                </c:pt>
                <c:pt idx="3">
                  <c:v>2649.4</c:v>
                </c:pt>
                <c:pt idx="4">
                  <c:v>2520.6</c:v>
                </c:pt>
                <c:pt idx="5">
                  <c:v>4813.8</c:v>
                </c:pt>
                <c:pt idx="6">
                  <c:v>4169.5</c:v>
                </c:pt>
                <c:pt idx="7">
                  <c:v>7033.2</c:v>
                </c:pt>
                <c:pt idx="8">
                  <c:v>10154</c:v>
                </c:pt>
                <c:pt idx="9">
                  <c:v>23169.4</c:v>
                </c:pt>
                <c:pt idx="10">
                  <c:v>33282.9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4795-4464-BDDA-ABA534CF72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5282576"/>
        <c:axId val="1"/>
      </c:barChart>
      <c:catAx>
        <c:axId val="2752825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333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79097088254593173"/>
              <c:y val="8.5989647127442406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75282576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029281496062994"/>
          <c:y val="0.94425007290755325"/>
          <c:w val="0.30734533183352081"/>
          <c:h val="4.1571802658616819E-2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Анализ капитальных вложений в основные фонды за 2021 г. и </a:t>
            </a:r>
          </a:p>
          <a:p>
            <a:pPr>
              <a:defRPr sz="17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соответствующий период 2020 г.</a:t>
            </a:r>
          </a:p>
        </c:rich>
      </c:tx>
      <c:layout>
        <c:manualLayout>
          <c:xMode val="edge"/>
          <c:yMode val="edge"/>
          <c:x val="0.19917068569553806"/>
          <c:y val="4.0501749781277338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noFill/>
          <a:prstDash val="solid"/>
        </a:ln>
      </c:spPr>
    </c:sideWall>
    <c:backWall>
      <c:thickness val="0"/>
      <c:spPr>
        <a:noFill/>
        <a:ln w="12700"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3126860201769158"/>
          <c:y val="0.13066670920140275"/>
          <c:w val="0.85619576934011199"/>
          <c:h val="0.64177806940799065"/>
        </c:manualLayout>
      </c:layout>
      <c:bar3DChart>
        <c:barDir val="col"/>
        <c:grouping val="clustered"/>
        <c:varyColors val="0"/>
        <c:ser>
          <c:idx val="0"/>
          <c:order val="0"/>
          <c:tx>
            <c:v>2021 г.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9.9979661213934969E-4"/>
                  <c:y val="-3.85232280038102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6600CC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24-48A7-84BD-727EC9A70476}"/>
                </c:ext>
              </c:extLst>
            </c:dLbl>
            <c:dLbl>
              <c:idx val="1"/>
              <c:layout>
                <c:manualLayout>
                  <c:x val="1.0384186351706036E-2"/>
                  <c:y val="-3.29060950714494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6600CC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24-48A7-84BD-727EC9A70476}"/>
                </c:ext>
              </c:extLst>
            </c:dLbl>
            <c:dLbl>
              <c:idx val="2"/>
              <c:layout>
                <c:manualLayout>
                  <c:x val="7.2036106187832634E-3"/>
                  <c:y val="-2.839202867265612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6600CC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24-48A7-84BD-727EC9A70476}"/>
                </c:ext>
              </c:extLst>
            </c:dLbl>
            <c:dLbl>
              <c:idx val="3"/>
              <c:layout>
                <c:manualLayout>
                  <c:x val="3.6329914480248068E-3"/>
                  <c:y val="-2.90740664597082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6600CC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24-48A7-84BD-727EC9A70476}"/>
                </c:ext>
              </c:extLst>
            </c:dLbl>
            <c:dLbl>
              <c:idx val="4"/>
              <c:layout>
                <c:manualLayout>
                  <c:x val="9.1998851706035223E-3"/>
                  <c:y val="-2.705774278215224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6600CC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24-48A7-84BD-727EC9A70476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4.608294930875576E-3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6600CC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24-48A7-84BD-727EC9A70476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6600CC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капрасходов'!$D$6:$D$10</c:f>
              <c:numCache>
                <c:formatCode>_(* #,##0.0_);_(* \(#,##0.0\);_(* "-"??_);_(@_)</c:formatCode>
                <c:ptCount val="5"/>
                <c:pt idx="0">
                  <c:v>474.3</c:v>
                </c:pt>
                <c:pt idx="1">
                  <c:v>1622.3</c:v>
                </c:pt>
                <c:pt idx="2">
                  <c:v>698.6</c:v>
                </c:pt>
                <c:pt idx="3">
                  <c:v>102.8</c:v>
                </c:pt>
                <c:pt idx="4">
                  <c:v>2898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24-48A7-84BD-727EC9A70476}"/>
            </c:ext>
          </c:extLst>
        </c:ser>
        <c:ser>
          <c:idx val="1"/>
          <c:order val="1"/>
          <c:tx>
            <c:v>2020 г.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1131805018837589E-2"/>
                  <c:y val="-2.7619232181469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24-48A7-84BD-727EC9A70476}"/>
                </c:ext>
              </c:extLst>
            </c:dLbl>
            <c:dLbl>
              <c:idx val="1"/>
              <c:layout>
                <c:manualLayout>
                  <c:x val="1.4971948818897561E-2"/>
                  <c:y val="-3.235403907844852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24-48A7-84BD-727EC9A70476}"/>
                </c:ext>
              </c:extLst>
            </c:dLbl>
            <c:dLbl>
              <c:idx val="2"/>
              <c:layout>
                <c:manualLayout>
                  <c:x val="1.7985364732634217E-2"/>
                  <c:y val="-3.508350612799904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24-48A7-84BD-727EC9A70476}"/>
                </c:ext>
              </c:extLst>
            </c:dLbl>
            <c:dLbl>
              <c:idx val="3"/>
              <c:layout>
                <c:manualLayout>
                  <c:x val="8.412015422850725E-3"/>
                  <c:y val="-2.63231846019247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24-48A7-84BD-727EC9A70476}"/>
                </c:ext>
              </c:extLst>
            </c:dLbl>
            <c:dLbl>
              <c:idx val="4"/>
              <c:layout>
                <c:manualLayout>
                  <c:x val="2.0161909448818897E-2"/>
                  <c:y val="-3.415777194517351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24-48A7-84BD-727EC9A70476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68294930875576032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924-48A7-84BD-727EC9A70476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CC00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капрасходов'!$E$6:$E$10</c:f>
              <c:numCache>
                <c:formatCode>_(* #,##0.0_);_(* \(#,##0.0\);_(* "-"??_);_(@_)</c:formatCode>
                <c:ptCount val="5"/>
                <c:pt idx="0">
                  <c:v>670.5</c:v>
                </c:pt>
                <c:pt idx="1">
                  <c:v>296.10000000000002</c:v>
                </c:pt>
                <c:pt idx="2">
                  <c:v>747.4</c:v>
                </c:pt>
                <c:pt idx="3">
                  <c:v>42.1</c:v>
                </c:pt>
                <c:pt idx="4">
                  <c:v>1756.1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924-48A7-84BD-727EC9A704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5285856"/>
        <c:axId val="1"/>
        <c:axId val="0"/>
      </c:bar3DChart>
      <c:catAx>
        <c:axId val="27528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8.4778215223097128E-2"/>
              <c:y val="0.10601458151064451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75285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9021891404199474"/>
          <c:y val="0.90230285797608634"/>
          <c:w val="0.41920126681581771"/>
          <c:h val="5.3526517409866803E-2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2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доходов от внебюджетной деятельности </a:t>
            </a:r>
          </a:p>
          <a:p>
            <a:pPr>
              <a:defRPr sz="1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за 2021 г. и соответствующий период 2020 г.</a:t>
            </a:r>
          </a:p>
        </c:rich>
      </c:tx>
      <c:layout>
        <c:manualLayout>
          <c:xMode val="edge"/>
          <c:yMode val="edge"/>
          <c:x val="0.13239964028400833"/>
          <c:y val="1.123721714272895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7264124015748032"/>
          <c:y val="9.6785802286420017E-2"/>
          <c:w val="0.4837936351706037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9808917197452229E-3"/>
                  <c:y val="-5.166020914052410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C3-4790-A76D-39A16E7D98E1}"/>
                </c:ext>
              </c:extLst>
            </c:dLbl>
            <c:dLbl>
              <c:idx val="1"/>
              <c:layout>
                <c:manualLayout>
                  <c:x val="-7.4143700787403103E-3"/>
                  <c:y val="4.502855537938479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C3-4790-A76D-39A16E7D98E1}"/>
                </c:ext>
              </c:extLst>
            </c:dLbl>
            <c:dLbl>
              <c:idx val="2"/>
              <c:layout>
                <c:manualLayout>
                  <c:x val="-4.3969523713994346E-3"/>
                  <c:y val="3.701300157993146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C3-4790-A76D-39A16E7D98E1}"/>
                </c:ext>
              </c:extLst>
            </c:dLbl>
            <c:dLbl>
              <c:idx val="3"/>
              <c:layout>
                <c:manualLayout>
                  <c:x val="-3.92772977219167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C3-4790-A76D-39A16E7D98E1}"/>
                </c:ext>
              </c:extLst>
            </c:dLbl>
            <c:dLbl>
              <c:idx val="4"/>
              <c:layout>
                <c:manualLayout>
                  <c:x val="-3.7894745640872298E-3"/>
                  <c:y val="1.282852463954751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C3-4790-A76D-39A16E7D98E1}"/>
                </c:ext>
              </c:extLst>
            </c:dLbl>
            <c:dLbl>
              <c:idx val="5"/>
              <c:layout>
                <c:manualLayout>
                  <c:x val="-3.8462101074946222E-3"/>
                  <c:y val="1.62239335467674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C3-4790-A76D-39A16E7D98E1}"/>
                </c:ext>
              </c:extLst>
            </c:dLbl>
            <c:dLbl>
              <c:idx val="6"/>
              <c:layout>
                <c:manualLayout>
                  <c:x val="-5.271611276398777E-3"/>
                  <c:y val="2.43306763776295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C3-4790-A76D-39A16E7D98E1}"/>
                </c:ext>
              </c:extLst>
            </c:dLbl>
            <c:dLbl>
              <c:idx val="7"/>
              <c:layout>
                <c:manualLayout>
                  <c:x val="-5.3108857013892371E-3"/>
                  <c:y val="3.775169129499800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C3-4790-A76D-39A16E7D98E1}"/>
                </c:ext>
              </c:extLst>
            </c:dLbl>
            <c:dLbl>
              <c:idx val="8"/>
              <c:layout>
                <c:manualLayout>
                  <c:x val="-1.717988136355264E-2"/>
                  <c:y val="-3.810945203027543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C0066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6C3-4790-A76D-39A16E7D98E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CC00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УЗ "Пружанская ЦРБ"</c:v>
                </c:pt>
                <c:pt idx="1">
                  <c:v>ГУ "ДЮСШ № 2 г.Пружаны"</c:v>
                </c:pt>
                <c:pt idx="2">
                  <c:v>Отдел по образованию райисполкома</c:v>
                </c:pt>
                <c:pt idx="3">
                  <c:v>Отдел культуры райисполкома</c:v>
                </c:pt>
                <c:pt idx="4">
                  <c:v>Учреждение "Пружанская райветстанция"</c:v>
                </c:pt>
                <c:pt idx="5">
                  <c:v>ГУ "Пружанский территориальный центр социального обслуживания населения"</c:v>
                </c:pt>
                <c:pt idx="6">
                  <c:v>ГУДОВ "Учебный центр подготовки, повышения квалификации и переподготовки кадров УСХиП райисполкома</c:v>
                </c:pt>
                <c:pt idx="7">
                  <c:v>У "ДЮСШ № 1 г.Пружаны"</c:v>
                </c:pt>
                <c:pt idx="8">
                  <c:v>Центр по обеспечению деятельности бюджетных организаций Пружанского района</c:v>
                </c:pt>
              </c:strCache>
            </c:strRef>
          </c:cat>
          <c:val>
            <c:numRef>
              <c:f>Внебюджет!$D$4:$D$12</c:f>
              <c:numCache>
                <c:formatCode>_(* #,##0.0_);_(* \(#,##0.0\);_(* "-"??_);_(@_)</c:formatCode>
                <c:ptCount val="9"/>
                <c:pt idx="0">
                  <c:v>529.4</c:v>
                </c:pt>
                <c:pt idx="1">
                  <c:v>270.7</c:v>
                </c:pt>
                <c:pt idx="2">
                  <c:v>116.4</c:v>
                </c:pt>
                <c:pt idx="3">
                  <c:v>207.9</c:v>
                </c:pt>
                <c:pt idx="4">
                  <c:v>212.7</c:v>
                </c:pt>
                <c:pt idx="5">
                  <c:v>78.599999999999994</c:v>
                </c:pt>
                <c:pt idx="6">
                  <c:v>33.799999999999997</c:v>
                </c:pt>
                <c:pt idx="7">
                  <c:v>20.100000000000001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6C3-4790-A76D-39A16E7D98E1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7.864882274331241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C3-4790-A76D-39A16E7D98E1}"/>
                </c:ext>
              </c:extLst>
            </c:dLbl>
            <c:dLbl>
              <c:idx val="1"/>
              <c:layout>
                <c:manualLayout>
                  <c:x val="-4.2944522460170182E-3"/>
                  <c:y val="-3.971618932248853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C3-4790-A76D-39A16E7D98E1}"/>
                </c:ext>
              </c:extLst>
            </c:dLbl>
            <c:dLbl>
              <c:idx val="2"/>
              <c:layout>
                <c:manualLayout>
                  <c:x val="-5.6954962636040895E-3"/>
                  <c:y val="-1.110758591073551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6C3-4790-A76D-39A16E7D98E1}"/>
                </c:ext>
              </c:extLst>
            </c:dLbl>
            <c:dLbl>
              <c:idx val="3"/>
              <c:layout>
                <c:manualLayout>
                  <c:x val="-6.9949967191601046E-3"/>
                  <c:y val="5.7383257151532598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6C3-4790-A76D-39A16E7D98E1}"/>
                </c:ext>
              </c:extLst>
            </c:dLbl>
            <c:dLbl>
              <c:idx val="4"/>
              <c:layout>
                <c:manualLayout>
                  <c:x val="-7.5845913369109114E-4"/>
                  <c:y val="-2.481580828037521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6C3-4790-A76D-39A16E7D98E1}"/>
                </c:ext>
              </c:extLst>
            </c:dLbl>
            <c:dLbl>
              <c:idx val="5"/>
              <c:layout>
                <c:manualLayout>
                  <c:x val="-3.5171857498704382E-3"/>
                  <c:y val="-1.656042994625671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6C3-4790-A76D-39A16E7D98E1}"/>
                </c:ext>
              </c:extLst>
            </c:dLbl>
            <c:dLbl>
              <c:idx val="6"/>
              <c:layout>
                <c:manualLayout>
                  <c:x val="-5.4850627747964628E-3"/>
                  <c:y val="1.573521258560255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6C3-4790-A76D-39A16E7D98E1}"/>
                </c:ext>
              </c:extLst>
            </c:dLbl>
            <c:dLbl>
              <c:idx val="7"/>
              <c:layout>
                <c:manualLayout>
                  <c:x val="-4.2498370028588167E-3"/>
                  <c:y val="1.499331814292444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6C3-4790-A76D-39A16E7D98E1}"/>
                </c:ext>
              </c:extLst>
            </c:dLbl>
            <c:dLbl>
              <c:idx val="8"/>
              <c:layout>
                <c:manualLayout>
                  <c:x val="-2.9502952755906275E-3"/>
                  <c:y val="-3.67397024807879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6C3-4790-A76D-39A16E7D98E1}"/>
                </c:ext>
              </c:extLst>
            </c:dLbl>
            <c:dLbl>
              <c:idx val="9"/>
              <c:layout>
                <c:manualLayout>
                  <c:x val="-1.5216809201661907E-2"/>
                  <c:y val="-5.42643660759475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6C3-4790-A76D-39A16E7D98E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УЗ "Пружанская ЦРБ"</c:v>
                </c:pt>
                <c:pt idx="1">
                  <c:v>ГУ "ДЮСШ № 2 г.Пружаны"</c:v>
                </c:pt>
                <c:pt idx="2">
                  <c:v>Отдел по образованию райисполкома</c:v>
                </c:pt>
                <c:pt idx="3">
                  <c:v>Отдел культуры райисполкома</c:v>
                </c:pt>
                <c:pt idx="4">
                  <c:v>Учреждение "Пружанская райветстанция"</c:v>
                </c:pt>
                <c:pt idx="5">
                  <c:v>ГУ "Пружанский территориальный центр социального обслуживания населения"</c:v>
                </c:pt>
                <c:pt idx="6">
                  <c:v>ГУДОВ "Учебный центр подготовки, повышения квалификации и переподготовки кадров УСХиП райисполкома</c:v>
                </c:pt>
                <c:pt idx="7">
                  <c:v>У "ДЮСШ № 1 г.Пружаны"</c:v>
                </c:pt>
                <c:pt idx="8">
                  <c:v>Центр по обеспечению деятельности бюджетных организаций Пружанского района</c:v>
                </c:pt>
              </c:strCache>
            </c:strRef>
          </c:cat>
          <c:val>
            <c:numRef>
              <c:f>Внебюджет!$C$4:$C$12</c:f>
              <c:numCache>
                <c:formatCode>_(* #,##0.0_);_(* \(#,##0.0\);_(* "-"??_);_(@_)</c:formatCode>
                <c:ptCount val="9"/>
                <c:pt idx="0">
                  <c:v>537.6</c:v>
                </c:pt>
                <c:pt idx="1">
                  <c:v>389.8</c:v>
                </c:pt>
                <c:pt idx="2">
                  <c:v>147.4</c:v>
                </c:pt>
                <c:pt idx="3">
                  <c:v>292.2</c:v>
                </c:pt>
                <c:pt idx="4">
                  <c:v>394.6</c:v>
                </c:pt>
                <c:pt idx="5">
                  <c:v>94.2</c:v>
                </c:pt>
                <c:pt idx="6">
                  <c:v>39.299999999999997</c:v>
                </c:pt>
                <c:pt idx="7">
                  <c:v>20.399999999999999</c:v>
                </c:pt>
                <c:pt idx="8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6C3-4790-A76D-39A16E7D9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5285200"/>
        <c:axId val="1"/>
      </c:barChart>
      <c:catAx>
        <c:axId val="2752852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55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75285200"/>
        <c:crosses val="autoZero"/>
        <c:crossBetween val="between"/>
        <c:majorUnit val="50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7675795603674539"/>
          <c:y val="0.89136195988910327"/>
          <c:w val="0.38248183120536228"/>
          <c:h val="5.2504654866859624E-2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29806C-6FA9-4888-9A8C-96974002BAB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2B51B6C-C374-498D-A20B-62036F04D2A3}">
      <dgm:prSet phldrT="[Текст]" custT="1"/>
      <dgm:spPr>
        <a:solidFill>
          <a:srgbClr val="EF2FD8">
            <a:alpha val="49804"/>
          </a:srgbClr>
        </a:solidFill>
      </dgm:spPr>
      <dgm:t>
        <a:bodyPr/>
        <a:lstStyle/>
        <a:p>
          <a:pPr>
            <a:spcAft>
              <a:spcPct val="35000"/>
            </a:spcAft>
          </a:pPr>
          <a:r>
            <a:rPr lang="ru-RU" sz="1900" b="1" i="1"/>
            <a:t>ГОСУДАРСТВЕННЫЕ ПРОГРАММЫ  </a:t>
          </a:r>
        </a:p>
        <a:p>
          <a:pPr>
            <a:spcAft>
              <a:spcPct val="35000"/>
            </a:spcAft>
          </a:pPr>
          <a:r>
            <a:rPr lang="ru-RU" sz="1600" b="1" i="1"/>
            <a:t>План на 2021 год –          82 750,3 тыс. рублей </a:t>
          </a:r>
        </a:p>
        <a:p>
          <a:pPr>
            <a:spcAft>
              <a:spcPts val="0"/>
            </a:spcAft>
          </a:pPr>
          <a:r>
            <a:rPr lang="ru-RU" sz="1600" b="1" i="1"/>
            <a:t>(освоено 81 979,1 тыс. рублей или 99,1%)</a:t>
          </a:r>
        </a:p>
      </dgm:t>
    </dgm:pt>
    <dgm:pt modelId="{555DD10B-0D34-4656-B3E3-063E871A2EBE}" type="parTrans" cxnId="{CEB826BD-804E-40EA-9AC5-FDB3C10B4EFB}">
      <dgm:prSet/>
      <dgm:spPr/>
      <dgm:t>
        <a:bodyPr/>
        <a:lstStyle/>
        <a:p>
          <a:endParaRPr lang="ru-RU"/>
        </a:p>
      </dgm:t>
    </dgm:pt>
    <dgm:pt modelId="{A31B67C6-23C7-4FF9-9ED2-73D1F133CBCF}" type="sibTrans" cxnId="{CEB826BD-804E-40EA-9AC5-FDB3C10B4EFB}">
      <dgm:prSet/>
      <dgm:spPr/>
      <dgm:t>
        <a:bodyPr/>
        <a:lstStyle/>
        <a:p>
          <a:endParaRPr lang="ru-RU"/>
        </a:p>
      </dgm:t>
    </dgm:pt>
    <dgm:pt modelId="{9B5ECB33-08A6-4528-9943-88689DC3D9E9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700" b="1" i="1"/>
            <a:t>Государственная программа "Аграрный бизнес" на 2021-2025 годы</a:t>
          </a:r>
        </a:p>
        <a:p>
          <a:r>
            <a:rPr lang="ru-RU" sz="700" b="1" i="1"/>
            <a:t>2 176,9 тыс. рублей</a:t>
          </a:r>
        </a:p>
        <a:p>
          <a:r>
            <a:rPr lang="ru-RU" sz="700" b="1" i="1"/>
            <a:t>(96,2%)</a:t>
          </a:r>
        </a:p>
      </dgm:t>
    </dgm:pt>
    <dgm:pt modelId="{7FF6E921-6A1D-4DF5-AAC3-41D3EB0D4198}" type="parTrans" cxnId="{FE3AF420-7B85-4390-A2F1-FCF45E9B4BD2}">
      <dgm:prSet/>
      <dgm:spPr/>
      <dgm:t>
        <a:bodyPr/>
        <a:lstStyle/>
        <a:p>
          <a:endParaRPr lang="ru-RU"/>
        </a:p>
      </dgm:t>
    </dgm:pt>
    <dgm:pt modelId="{A393ADCD-E11F-482F-AE5B-37FC06355CA9}" type="sibTrans" cxnId="{FE3AF420-7B85-4390-A2F1-FCF45E9B4BD2}">
      <dgm:prSet/>
      <dgm:spPr/>
      <dgm:t>
        <a:bodyPr/>
        <a:lstStyle/>
        <a:p>
          <a:endParaRPr lang="ru-RU"/>
        </a:p>
      </dgm:t>
    </dgm:pt>
    <dgm:pt modelId="{7D84996D-C6BE-452D-B2EE-BC5CF2405BCD}">
      <dgm:prSet phldrT="[Текст]"/>
      <dgm:spPr>
        <a:solidFill>
          <a:srgbClr val="FD984D">
            <a:alpha val="49804"/>
          </a:srgbClr>
        </a:solidFill>
      </dgm:spPr>
      <dgm:t>
        <a:bodyPr/>
        <a:lstStyle/>
        <a:p>
          <a:r>
            <a:rPr lang="ru-RU" b="1" i="1"/>
            <a:t>Государственная программа "Образование и молодежная политика" на 2021-2025 годы</a:t>
          </a:r>
        </a:p>
        <a:p>
          <a:r>
            <a:rPr lang="ru-RU" b="1" i="1"/>
            <a:t>34 053,2 тыс. рублей </a:t>
          </a:r>
        </a:p>
        <a:p>
          <a:r>
            <a:rPr lang="ru-RU" b="1" i="1"/>
            <a:t>(98,9%)</a:t>
          </a:r>
        </a:p>
      </dgm:t>
    </dgm:pt>
    <dgm:pt modelId="{53B42D17-2260-4272-AF40-17AED5310ED2}" type="parTrans" cxnId="{5B17C66C-8B70-48B1-91B4-62B1A384E9C5}">
      <dgm:prSet/>
      <dgm:spPr/>
      <dgm:t>
        <a:bodyPr/>
        <a:lstStyle/>
        <a:p>
          <a:endParaRPr lang="ru-RU"/>
        </a:p>
      </dgm:t>
    </dgm:pt>
    <dgm:pt modelId="{FB7C96C6-D22B-4AB8-ADE0-D08B009B7A02}" type="sibTrans" cxnId="{5B17C66C-8B70-48B1-91B4-62B1A384E9C5}">
      <dgm:prSet/>
      <dgm:spPr/>
      <dgm:t>
        <a:bodyPr/>
        <a:lstStyle/>
        <a:p>
          <a:endParaRPr lang="ru-RU"/>
        </a:p>
      </dgm:t>
    </dgm:pt>
    <dgm:pt modelId="{87939CDA-7674-4F7A-96F1-F06CB62CA449}">
      <dgm:prSet phldrT="[Текст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b="1" i="1"/>
            <a:t>Государственная программа "Культура Беларуси" на 2021-2025 годы</a:t>
          </a:r>
        </a:p>
        <a:p>
          <a:r>
            <a:rPr lang="ru-RU" b="1" i="1"/>
            <a:t>4 846,4 тыс. рублей</a:t>
          </a:r>
        </a:p>
        <a:p>
          <a:r>
            <a:rPr lang="ru-RU" b="1" i="1"/>
            <a:t>(99,3%)</a:t>
          </a:r>
        </a:p>
      </dgm:t>
    </dgm:pt>
    <dgm:pt modelId="{8E25BDD8-C00E-474B-8922-EDF220EEDACD}" type="parTrans" cxnId="{BDF3D873-9BA7-4B29-B04C-37DA6B21B2BF}">
      <dgm:prSet/>
      <dgm:spPr/>
      <dgm:t>
        <a:bodyPr/>
        <a:lstStyle/>
        <a:p>
          <a:endParaRPr lang="ru-RU"/>
        </a:p>
      </dgm:t>
    </dgm:pt>
    <dgm:pt modelId="{EB1FCA10-8107-4122-9D31-BF1C1FC7162B}" type="sibTrans" cxnId="{BDF3D873-9BA7-4B29-B04C-37DA6B21B2BF}">
      <dgm:prSet/>
      <dgm:spPr/>
      <dgm:t>
        <a:bodyPr/>
        <a:lstStyle/>
        <a:p>
          <a:endParaRPr lang="ru-RU"/>
        </a:p>
      </dgm:t>
    </dgm:pt>
    <dgm:pt modelId="{09B57F2C-9932-466B-AECF-F36FB154C4BC}">
      <dgm:prSet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b="1" i="1"/>
            <a:t>Государственная программа "Социальная защита" на 2021-2025 годы</a:t>
          </a:r>
        </a:p>
        <a:p>
          <a:r>
            <a:rPr lang="ru-RU" b="1" i="1"/>
            <a:t>1 673,6 тыс. рубле</a:t>
          </a:r>
          <a:r>
            <a:rPr lang="ru-RU"/>
            <a:t>й</a:t>
          </a:r>
        </a:p>
        <a:p>
          <a:r>
            <a:rPr lang="ru-RU" b="1" i="1"/>
            <a:t>(98,9%)</a:t>
          </a:r>
        </a:p>
      </dgm:t>
    </dgm:pt>
    <dgm:pt modelId="{39848F15-BF17-4CF6-A6DD-4E593C0F203F}" type="parTrans" cxnId="{0811D887-F29A-4843-9086-E45839E6F6F1}">
      <dgm:prSet/>
      <dgm:spPr/>
      <dgm:t>
        <a:bodyPr/>
        <a:lstStyle/>
        <a:p>
          <a:endParaRPr lang="ru-RU"/>
        </a:p>
      </dgm:t>
    </dgm:pt>
    <dgm:pt modelId="{10BC8987-7C72-4CB9-A48D-DDBDC4D1C5F6}" type="sibTrans" cxnId="{0811D887-F29A-4843-9086-E45839E6F6F1}">
      <dgm:prSet/>
      <dgm:spPr/>
      <dgm:t>
        <a:bodyPr/>
        <a:lstStyle/>
        <a:p>
          <a:endParaRPr lang="ru-RU"/>
        </a:p>
      </dgm:t>
    </dgm:pt>
    <dgm:pt modelId="{59F941BD-452E-4F37-B646-3B52E1ACEC9B}">
      <dgm:prSet/>
      <dgm:spPr>
        <a:solidFill>
          <a:srgbClr val="3B27F7">
            <a:alpha val="49804"/>
          </a:srgbClr>
        </a:solidFill>
      </dgm:spPr>
      <dgm:t>
        <a:bodyPr/>
        <a:lstStyle/>
        <a:p>
          <a:r>
            <a:rPr lang="ru-RU" b="1" i="1"/>
            <a:t>Государственная программа "Беларусь гостеприимная" на 2021-2025 годы</a:t>
          </a:r>
        </a:p>
        <a:p>
          <a:r>
            <a:rPr lang="ru-RU" b="1" i="1"/>
            <a:t>9,5 рублей</a:t>
          </a:r>
        </a:p>
        <a:p>
          <a:r>
            <a:rPr lang="ru-RU" b="1" i="1"/>
            <a:t>(100,0%)</a:t>
          </a:r>
        </a:p>
      </dgm:t>
    </dgm:pt>
    <dgm:pt modelId="{D038E487-710D-48DA-9AD9-D6AA33E3CB10}" type="parTrans" cxnId="{406B07A1-DA72-4F48-8C99-541074D89D62}">
      <dgm:prSet/>
      <dgm:spPr/>
      <dgm:t>
        <a:bodyPr/>
        <a:lstStyle/>
        <a:p>
          <a:endParaRPr lang="ru-RU"/>
        </a:p>
      </dgm:t>
    </dgm:pt>
    <dgm:pt modelId="{ECE6BB4E-354F-4343-9412-50FA93F4A31B}" type="sibTrans" cxnId="{406B07A1-DA72-4F48-8C99-541074D89D62}">
      <dgm:prSet/>
      <dgm:spPr/>
      <dgm:t>
        <a:bodyPr/>
        <a:lstStyle/>
        <a:p>
          <a:endParaRPr lang="ru-RU"/>
        </a:p>
      </dgm:t>
    </dgm:pt>
    <dgm:pt modelId="{76FA0786-1BA1-4DB7-AAE3-3BD1E6DB1D8F}">
      <dgm:prSet/>
      <dgm:spPr>
        <a:solidFill>
          <a:srgbClr val="00B0F0">
            <a:alpha val="49804"/>
          </a:srgbClr>
        </a:solidFill>
      </dgm:spPr>
      <dgm:t>
        <a:bodyPr/>
        <a:lstStyle/>
        <a:p>
          <a:r>
            <a:rPr lang="ru-RU" b="1" i="1"/>
            <a:t>Государственная программа "Охрана окружающей среды и устойчивое использование природных ресурсов" на 2021-2025 годы</a:t>
          </a:r>
        </a:p>
        <a:p>
          <a:r>
            <a:rPr lang="ru-RU" b="1" i="1"/>
            <a:t>57,4 тыс. рублей</a:t>
          </a:r>
        </a:p>
        <a:p>
          <a:r>
            <a:rPr lang="ru-RU" b="1" i="1"/>
            <a:t>(100,0%)</a:t>
          </a:r>
        </a:p>
      </dgm:t>
    </dgm:pt>
    <dgm:pt modelId="{162A8BC5-E430-4134-BF91-1FA4CACF1136}" type="parTrans" cxnId="{88927502-EEFA-4941-8DB9-F42E20FA62A0}">
      <dgm:prSet/>
      <dgm:spPr/>
      <dgm:t>
        <a:bodyPr/>
        <a:lstStyle/>
        <a:p>
          <a:endParaRPr lang="ru-RU"/>
        </a:p>
      </dgm:t>
    </dgm:pt>
    <dgm:pt modelId="{1B822717-4998-448F-96AB-40BB21B1D282}" type="sibTrans" cxnId="{88927502-EEFA-4941-8DB9-F42E20FA62A0}">
      <dgm:prSet/>
      <dgm:spPr/>
      <dgm:t>
        <a:bodyPr/>
        <a:lstStyle/>
        <a:p>
          <a:endParaRPr lang="ru-RU"/>
        </a:p>
      </dgm:t>
    </dgm:pt>
    <dgm:pt modelId="{A5706435-2113-4389-9081-68AF9A2F8C11}">
      <dgm:prSet/>
      <dgm:spPr>
        <a:solidFill>
          <a:srgbClr val="2FE226">
            <a:alpha val="49804"/>
          </a:srgbClr>
        </a:solidFill>
      </dgm:spPr>
      <dgm:t>
        <a:bodyPr/>
        <a:lstStyle/>
        <a:p>
          <a:r>
            <a:rPr lang="ru-RU" b="1" i="1"/>
            <a:t>Государственная программа "Здоровье народа и демографическая безопасность" на 2021-2025 годы</a:t>
          </a:r>
        </a:p>
        <a:p>
          <a:r>
            <a:rPr lang="ru-RU" b="1" i="1"/>
            <a:t>23 276,1 тыс. рублей</a:t>
          </a:r>
        </a:p>
        <a:p>
          <a:r>
            <a:rPr lang="ru-RU" b="1" i="1"/>
            <a:t>(99,3%)</a:t>
          </a:r>
        </a:p>
      </dgm:t>
    </dgm:pt>
    <dgm:pt modelId="{6BCAFFEA-AA6A-47D9-B31B-F35B9070DF41}" type="parTrans" cxnId="{EFB41905-5BF8-4716-B764-6A154AFEFF96}">
      <dgm:prSet/>
      <dgm:spPr/>
      <dgm:t>
        <a:bodyPr/>
        <a:lstStyle/>
        <a:p>
          <a:endParaRPr lang="ru-RU"/>
        </a:p>
      </dgm:t>
    </dgm:pt>
    <dgm:pt modelId="{77BFED2B-E07E-455D-8BB1-65F6800CAF7B}" type="sibTrans" cxnId="{EFB41905-5BF8-4716-B764-6A154AFEFF96}">
      <dgm:prSet/>
      <dgm:spPr/>
      <dgm:t>
        <a:bodyPr/>
        <a:lstStyle/>
        <a:p>
          <a:endParaRPr lang="ru-RU"/>
        </a:p>
      </dgm:t>
    </dgm:pt>
    <dgm:pt modelId="{FF644904-EDC8-4425-92A1-3C831476FAF0}">
      <dgm:prSet/>
      <dgm:spPr>
        <a:solidFill>
          <a:srgbClr val="00B050">
            <a:alpha val="49804"/>
          </a:srgbClr>
        </a:solidFill>
      </dgm:spPr>
      <dgm:t>
        <a:bodyPr/>
        <a:lstStyle/>
        <a:p>
          <a:r>
            <a:rPr lang="ru-RU" b="1" i="1"/>
            <a:t>Государственная программа "Физическая культура и спорт" на 2021-2025 годы</a:t>
          </a:r>
        </a:p>
        <a:p>
          <a:r>
            <a:rPr lang="ru-RU" b="1" i="1"/>
            <a:t>2 520,6 тыс. рублей</a:t>
          </a:r>
        </a:p>
        <a:p>
          <a:r>
            <a:rPr lang="ru-RU" b="1" i="1"/>
            <a:t>(98,6%)</a:t>
          </a:r>
        </a:p>
      </dgm:t>
    </dgm:pt>
    <dgm:pt modelId="{60A0EC94-84CF-487D-8D6E-6192DDEBA947}" type="parTrans" cxnId="{44F07781-3E51-4497-9633-9C86488B9D81}">
      <dgm:prSet/>
      <dgm:spPr/>
      <dgm:t>
        <a:bodyPr/>
        <a:lstStyle/>
        <a:p>
          <a:endParaRPr lang="ru-RU"/>
        </a:p>
      </dgm:t>
    </dgm:pt>
    <dgm:pt modelId="{EAB7F155-A57B-4754-8EDF-107AC53997AD}" type="sibTrans" cxnId="{44F07781-3E51-4497-9633-9C86488B9D81}">
      <dgm:prSet/>
      <dgm:spPr/>
      <dgm:t>
        <a:bodyPr/>
        <a:lstStyle/>
        <a:p>
          <a:endParaRPr lang="ru-RU"/>
        </a:p>
      </dgm:t>
    </dgm:pt>
    <dgm:pt modelId="{03462CEF-629D-4C0E-9836-0922283A0CAC}">
      <dgm:prSet/>
      <dgm:spPr>
        <a:solidFill>
          <a:srgbClr val="EF2FD8">
            <a:alpha val="50000"/>
          </a:srgbClr>
        </a:solidFill>
      </dgm:spPr>
      <dgm:t>
        <a:bodyPr/>
        <a:lstStyle/>
        <a:p>
          <a:r>
            <a:rPr lang="ru-RU" b="1" i="1"/>
            <a:t>Государственная программа "Комфортное жилье и благоприятная среда" на 2021-2025 годы</a:t>
          </a:r>
        </a:p>
        <a:p>
          <a:r>
            <a:rPr lang="ru-RU" b="1" i="1"/>
            <a:t>10 148,3 тыс. рублей</a:t>
          </a:r>
        </a:p>
        <a:p>
          <a:r>
            <a:rPr lang="ru-RU" b="1" i="1"/>
            <a:t>(99,7%)</a:t>
          </a:r>
        </a:p>
      </dgm:t>
    </dgm:pt>
    <dgm:pt modelId="{F7E88A5C-C5EB-49FB-B834-8F6ED34B052E}" type="parTrans" cxnId="{725D2DF6-C0C8-4196-B6B5-4568139AF1B1}">
      <dgm:prSet/>
      <dgm:spPr/>
      <dgm:t>
        <a:bodyPr/>
        <a:lstStyle/>
        <a:p>
          <a:endParaRPr lang="ru-RU"/>
        </a:p>
      </dgm:t>
    </dgm:pt>
    <dgm:pt modelId="{BAD82401-C5EA-4B33-ACB8-1742F2F93D7C}" type="sibTrans" cxnId="{725D2DF6-C0C8-4196-B6B5-4568139AF1B1}">
      <dgm:prSet/>
      <dgm:spPr/>
      <dgm:t>
        <a:bodyPr/>
        <a:lstStyle/>
        <a:p>
          <a:endParaRPr lang="ru-RU"/>
        </a:p>
      </dgm:t>
    </dgm:pt>
    <dgm:pt modelId="{498243AC-8A94-486C-BB41-96421B724E73}">
      <dgm:prSet/>
      <dgm:spPr>
        <a:solidFill>
          <a:srgbClr val="3B27F7">
            <a:alpha val="50000"/>
          </a:srgbClr>
        </a:solidFill>
      </dgm:spPr>
      <dgm:t>
        <a:bodyPr/>
        <a:lstStyle/>
        <a:p>
          <a:r>
            <a:rPr lang="ru-RU" b="1" i="1"/>
            <a:t>Государственная программа "Строительство жилья" на 2021-2025 годы</a:t>
          </a:r>
        </a:p>
        <a:p>
          <a:r>
            <a:rPr lang="ru-RU" b="1" i="1"/>
            <a:t>23,5 тыс. рублей</a:t>
          </a:r>
        </a:p>
        <a:p>
          <a:r>
            <a:rPr lang="ru-RU" b="1" i="1"/>
            <a:t>(99,9%)</a:t>
          </a:r>
        </a:p>
      </dgm:t>
    </dgm:pt>
    <dgm:pt modelId="{E2D00B3F-1E4F-479F-8B4B-509DDC5CF002}" type="parTrans" cxnId="{C8C95508-7BF4-46C9-A55B-F6BCFC784850}">
      <dgm:prSet/>
      <dgm:spPr/>
      <dgm:t>
        <a:bodyPr/>
        <a:lstStyle/>
        <a:p>
          <a:endParaRPr lang="ru-RU"/>
        </a:p>
      </dgm:t>
    </dgm:pt>
    <dgm:pt modelId="{C3D3D01C-F402-4AE8-B4D4-A404F0BCC772}" type="sibTrans" cxnId="{C8C95508-7BF4-46C9-A55B-F6BCFC784850}">
      <dgm:prSet/>
      <dgm:spPr/>
      <dgm:t>
        <a:bodyPr/>
        <a:lstStyle/>
        <a:p>
          <a:endParaRPr lang="ru-RU"/>
        </a:p>
      </dgm:t>
    </dgm:pt>
    <dgm:pt modelId="{ACC6E6FD-53F0-4969-9067-DDAC446BBC21}">
      <dgm:prSet custT="1"/>
      <dgm:spPr>
        <a:solidFill>
          <a:srgbClr val="CF3701">
            <a:alpha val="50000"/>
          </a:srgbClr>
        </a:solidFill>
      </dgm:spPr>
      <dgm:t>
        <a:bodyPr/>
        <a:lstStyle/>
        <a:p>
          <a:r>
            <a:rPr lang="ru-RU" sz="600" b="1" i="1" dirty="0"/>
            <a:t>Государственная программа "</a:t>
          </a:r>
          <a:r>
            <a:rPr lang="ru-RU" sz="800" b="1" i="1" dirty="0"/>
            <a:t>Транспортный</a:t>
          </a:r>
          <a:r>
            <a:rPr lang="ru-RU" sz="600" b="1" i="1" dirty="0"/>
            <a:t> комплекс" на 2021-2025 годы</a:t>
          </a:r>
        </a:p>
        <a:p>
          <a:r>
            <a:rPr lang="ru-RU" sz="600" b="1" i="1" dirty="0"/>
            <a:t>1 253,5  тыс. рублей</a:t>
          </a:r>
        </a:p>
        <a:p>
          <a:r>
            <a:rPr lang="ru-RU" sz="600" b="1" i="1" dirty="0"/>
            <a:t>(100,0%)</a:t>
          </a:r>
        </a:p>
      </dgm:t>
    </dgm:pt>
    <dgm:pt modelId="{E1548EB8-8F96-4717-B634-634C065ED8FB}" type="parTrans" cxnId="{C25B43D8-A5B1-4AE0-B5F3-47E1743246FD}">
      <dgm:prSet/>
      <dgm:spPr/>
      <dgm:t>
        <a:bodyPr/>
        <a:lstStyle/>
        <a:p>
          <a:endParaRPr lang="ru-RU"/>
        </a:p>
      </dgm:t>
    </dgm:pt>
    <dgm:pt modelId="{82C27DB7-39F9-488C-B865-C562AF03388D}" type="sibTrans" cxnId="{C25B43D8-A5B1-4AE0-B5F3-47E1743246FD}">
      <dgm:prSet/>
      <dgm:spPr/>
      <dgm:t>
        <a:bodyPr/>
        <a:lstStyle/>
        <a:p>
          <a:endParaRPr lang="ru-RU"/>
        </a:p>
      </dgm:t>
    </dgm:pt>
    <dgm:pt modelId="{9EAF5E28-DA7E-4D0E-B432-DA67F89BD982}">
      <dgm:prSet custT="1"/>
      <dgm:spPr/>
      <dgm:t>
        <a:bodyPr/>
        <a:lstStyle/>
        <a:p>
          <a:pPr algn="ctr"/>
          <a:r>
            <a:rPr lang="ru-RU" sz="700" b="1" i="1"/>
            <a:t>Государственная программа "Рынок труда и содействие занятости" на 2021-2025 годы                                                                                                                                  </a:t>
          </a:r>
        </a:p>
        <a:p>
          <a:pPr algn="ctr"/>
          <a:r>
            <a:rPr lang="ru-RU" sz="700" b="1" i="1"/>
            <a:t>2,9 тыс. рублей</a:t>
          </a:r>
        </a:p>
        <a:p>
          <a:pPr algn="ctr"/>
          <a:r>
            <a:rPr lang="ru-RU" sz="700" b="1" i="1"/>
            <a:t>(100,0%)</a:t>
          </a:r>
        </a:p>
      </dgm:t>
    </dgm:pt>
    <dgm:pt modelId="{830AD3F7-1926-4C40-8323-C6DCD9036039}" type="parTrans" cxnId="{FB665A95-A301-403B-B542-0268802107BA}">
      <dgm:prSet/>
      <dgm:spPr/>
      <dgm:t>
        <a:bodyPr/>
        <a:lstStyle/>
        <a:p>
          <a:endParaRPr lang="ru-RU"/>
        </a:p>
      </dgm:t>
    </dgm:pt>
    <dgm:pt modelId="{FD889123-E529-4308-91FF-7E75AD8DBB7B}" type="sibTrans" cxnId="{FB665A95-A301-403B-B542-0268802107BA}">
      <dgm:prSet/>
      <dgm:spPr/>
      <dgm:t>
        <a:bodyPr/>
        <a:lstStyle/>
        <a:p>
          <a:endParaRPr lang="ru-RU"/>
        </a:p>
      </dgm:t>
    </dgm:pt>
    <dgm:pt modelId="{3B15852B-2DD9-4BD5-94A5-7DF8A803C882}">
      <dgm:prSet custT="1"/>
      <dgm:spPr/>
      <dgm:t>
        <a:bodyPr/>
        <a:lstStyle/>
        <a:p>
          <a:r>
            <a:rPr lang="ru-RU" sz="700" b="1" i="1" dirty="0"/>
            <a:t>Государственная программа "Управление государственными финансами и регулирование финансового рынка" на 2020  год и на период до 2025 года</a:t>
          </a:r>
        </a:p>
        <a:p>
          <a:r>
            <a:rPr lang="ru-RU" sz="700" b="1" i="1" dirty="0"/>
            <a:t>1 908,3 тыс. рублей </a:t>
          </a:r>
        </a:p>
        <a:p>
          <a:r>
            <a:rPr lang="ru-RU" sz="700" b="1" i="1" dirty="0"/>
            <a:t>(99,9%)</a:t>
          </a:r>
        </a:p>
      </dgm:t>
    </dgm:pt>
    <dgm:pt modelId="{1A0AC857-8119-4982-B977-0663DB209818}" type="parTrans" cxnId="{9D4D4C1C-D7ED-4102-B2B0-523D166C8DE3}">
      <dgm:prSet/>
      <dgm:spPr/>
      <dgm:t>
        <a:bodyPr/>
        <a:lstStyle/>
        <a:p>
          <a:endParaRPr lang="ru-RU"/>
        </a:p>
      </dgm:t>
    </dgm:pt>
    <dgm:pt modelId="{1416BA6D-F983-40F6-AB3E-2CC86AD88129}" type="sibTrans" cxnId="{9D4D4C1C-D7ED-4102-B2B0-523D166C8DE3}">
      <dgm:prSet/>
      <dgm:spPr/>
      <dgm:t>
        <a:bodyPr/>
        <a:lstStyle/>
        <a:p>
          <a:endParaRPr lang="ru-RU"/>
        </a:p>
      </dgm:t>
    </dgm:pt>
    <dgm:pt modelId="{E23C4A5F-63B3-4E74-B759-84D49D1B8A62}">
      <dgm:prSet custT="1"/>
      <dgm:spPr/>
      <dgm:t>
        <a:bodyPr/>
        <a:lstStyle/>
        <a:p>
          <a:r>
            <a:rPr lang="ru-RU" sz="700" b="1" i="1" dirty="0"/>
            <a:t>Государственная программа "Земельно-имущественные отношения, геодезическая и картографическая деятельность" на 2021-2025 годы</a:t>
          </a:r>
        </a:p>
        <a:p>
          <a:r>
            <a:rPr lang="ru-RU" sz="700" b="1" i="1" dirty="0"/>
            <a:t>14,8 тыс. рублей</a:t>
          </a:r>
        </a:p>
        <a:p>
          <a:r>
            <a:rPr lang="ru-RU" sz="700" b="1" i="1" dirty="0"/>
            <a:t>(99,3%)</a:t>
          </a:r>
        </a:p>
      </dgm:t>
    </dgm:pt>
    <dgm:pt modelId="{BA3711EA-1EC7-4468-9F09-8E9B0572D590}" type="parTrans" cxnId="{5985151F-0C59-4686-A040-6BF6E35DE206}">
      <dgm:prSet/>
      <dgm:spPr/>
      <dgm:t>
        <a:bodyPr/>
        <a:lstStyle/>
        <a:p>
          <a:endParaRPr lang="ru-RU"/>
        </a:p>
      </dgm:t>
    </dgm:pt>
    <dgm:pt modelId="{EC9D0B41-4498-488B-B139-956D001588F7}" type="sibTrans" cxnId="{5985151F-0C59-4686-A040-6BF6E35DE206}">
      <dgm:prSet/>
      <dgm:spPr/>
      <dgm:t>
        <a:bodyPr/>
        <a:lstStyle/>
        <a:p>
          <a:endParaRPr lang="ru-RU"/>
        </a:p>
      </dgm:t>
    </dgm:pt>
    <dgm:pt modelId="{1DA9998F-269E-4327-B310-2ABEAA8106F2}">
      <dgm:prSet custT="1"/>
      <dgm:spPr/>
      <dgm:t>
        <a:bodyPr/>
        <a:lstStyle/>
        <a:p>
          <a:r>
            <a:rPr lang="ru-RU" sz="700" b="1" i="1" dirty="0">
              <a:solidFill>
                <a:sysClr val="windowText" lastClr="000000"/>
              </a:solidFill>
            </a:rPr>
            <a:t>Государственная программа "Увековечение памяти о </a:t>
          </a:r>
          <a:r>
            <a:rPr lang="ru-RU" sz="700" b="1" i="1" dirty="0" err="1">
              <a:solidFill>
                <a:sysClr val="windowText" lastClr="000000"/>
              </a:solidFill>
            </a:rPr>
            <a:t>погибшихпри</a:t>
          </a:r>
          <a:r>
            <a:rPr lang="ru-RU" sz="700" b="1" i="1" dirty="0">
              <a:solidFill>
                <a:sysClr val="windowText" lastClr="000000"/>
              </a:solidFill>
            </a:rPr>
            <a:t> защите Отечества" на 2021-2025 годы</a:t>
          </a:r>
        </a:p>
        <a:p>
          <a:r>
            <a:rPr lang="ru-RU" sz="700" b="1" i="1" dirty="0">
              <a:solidFill>
                <a:sysClr val="windowText" lastClr="000000"/>
              </a:solidFill>
            </a:rPr>
            <a:t>14,1 тыс. рублей</a:t>
          </a:r>
        </a:p>
        <a:p>
          <a:r>
            <a:rPr lang="ru-RU" sz="700" b="1" i="1" dirty="0">
              <a:solidFill>
                <a:sysClr val="windowText" lastClr="000000"/>
              </a:solidFill>
            </a:rPr>
            <a:t>(100,0%)</a:t>
          </a:r>
        </a:p>
      </dgm:t>
    </dgm:pt>
    <dgm:pt modelId="{83034456-B12F-4CF5-B247-D346544E65A5}" type="parTrans" cxnId="{C4E1690B-1EC8-4C48-A835-B05A73623657}">
      <dgm:prSet/>
      <dgm:spPr/>
      <dgm:t>
        <a:bodyPr/>
        <a:lstStyle/>
        <a:p>
          <a:endParaRPr lang="ru-RU"/>
        </a:p>
      </dgm:t>
    </dgm:pt>
    <dgm:pt modelId="{0D87BADB-2989-4753-BD71-50F8EE7E8A37}" type="sibTrans" cxnId="{C4E1690B-1EC8-4C48-A835-B05A73623657}">
      <dgm:prSet/>
      <dgm:spPr/>
      <dgm:t>
        <a:bodyPr/>
        <a:lstStyle/>
        <a:p>
          <a:endParaRPr lang="ru-RU"/>
        </a:p>
      </dgm:t>
    </dgm:pt>
    <dgm:pt modelId="{5EEB0FFC-356C-4A92-AA49-CA6D1A90010F}" type="pres">
      <dgm:prSet presAssocID="{6229806C-6FA9-4888-9A8C-96974002BABA}" presName="composite" presStyleCnt="0">
        <dgm:presLayoutVars>
          <dgm:chMax val="1"/>
          <dgm:dir/>
          <dgm:resizeHandles val="exact"/>
        </dgm:presLayoutVars>
      </dgm:prSet>
      <dgm:spPr/>
    </dgm:pt>
    <dgm:pt modelId="{02C42E73-E862-4276-ADE7-E5230E9ECF74}" type="pres">
      <dgm:prSet presAssocID="{6229806C-6FA9-4888-9A8C-96974002BABA}" presName="radial" presStyleCnt="0">
        <dgm:presLayoutVars>
          <dgm:animLvl val="ctr"/>
        </dgm:presLayoutVars>
      </dgm:prSet>
      <dgm:spPr/>
    </dgm:pt>
    <dgm:pt modelId="{508E151E-EB4B-4B35-9155-20B6268882D2}" type="pres">
      <dgm:prSet presAssocID="{52B51B6C-C374-498D-A20B-62036F04D2A3}" presName="centerShape" presStyleLbl="vennNode1" presStyleIdx="0" presStyleCnt="16" custScaleX="129489" custScaleY="130060" custLinFactNeighborX="172" custLinFactNeighborY="-516"/>
      <dgm:spPr/>
    </dgm:pt>
    <dgm:pt modelId="{36D5D613-0278-4B55-9C1A-92D2FEF177B3}" type="pres">
      <dgm:prSet presAssocID="{9B5ECB33-08A6-4528-9943-88689DC3D9E9}" presName="node" presStyleLbl="vennNode1" presStyleIdx="1" presStyleCnt="16">
        <dgm:presLayoutVars>
          <dgm:bulletEnabled val="1"/>
        </dgm:presLayoutVars>
      </dgm:prSet>
      <dgm:spPr/>
    </dgm:pt>
    <dgm:pt modelId="{8608077D-9796-4B4C-90D3-2CC6BA160FB9}" type="pres">
      <dgm:prSet presAssocID="{3B15852B-2DD9-4BD5-94A5-7DF8A803C882}" presName="node" presStyleLbl="vennNode1" presStyleIdx="2" presStyleCnt="16" custRadScaleRad="102672" custRadScaleInc="2380">
        <dgm:presLayoutVars>
          <dgm:bulletEnabled val="1"/>
        </dgm:presLayoutVars>
      </dgm:prSet>
      <dgm:spPr/>
    </dgm:pt>
    <dgm:pt modelId="{12A9A307-F4DC-4E97-8082-C4D355F8D942}" type="pres">
      <dgm:prSet presAssocID="{09B57F2C-9932-466B-AECF-F36FB154C4BC}" presName="node" presStyleLbl="vennNode1" presStyleIdx="3" presStyleCnt="16" custRadScaleRad="111007" custRadScaleInc="939">
        <dgm:presLayoutVars>
          <dgm:bulletEnabled val="1"/>
        </dgm:presLayoutVars>
      </dgm:prSet>
      <dgm:spPr/>
    </dgm:pt>
    <dgm:pt modelId="{A1AC87BF-B70A-4457-91D9-59F486CFB411}" type="pres">
      <dgm:prSet presAssocID="{A5706435-2113-4389-9081-68AF9A2F8C11}" presName="node" presStyleLbl="vennNode1" presStyleIdx="4" presStyleCnt="16" custRadScaleRad="103054" custRadScaleInc="-1492">
        <dgm:presLayoutVars>
          <dgm:bulletEnabled val="1"/>
        </dgm:presLayoutVars>
      </dgm:prSet>
      <dgm:spPr/>
    </dgm:pt>
    <dgm:pt modelId="{22DB6F1B-FAF5-43A9-A983-0443966A118E}" type="pres">
      <dgm:prSet presAssocID="{76FA0786-1BA1-4DB7-AAE3-3BD1E6DB1D8F}" presName="node" presStyleLbl="vennNode1" presStyleIdx="5" presStyleCnt="16" custRadScaleRad="101114" custRadScaleInc="325">
        <dgm:presLayoutVars>
          <dgm:bulletEnabled val="1"/>
        </dgm:presLayoutVars>
      </dgm:prSet>
      <dgm:spPr/>
    </dgm:pt>
    <dgm:pt modelId="{357AC8BE-EBB9-4979-9EDC-83B8130C531C}" type="pres">
      <dgm:prSet presAssocID="{59F941BD-452E-4F37-B646-3B52E1ACEC9B}" presName="node" presStyleLbl="vennNode1" presStyleIdx="6" presStyleCnt="16" custRadScaleRad="111054" custRadScaleInc="-1448">
        <dgm:presLayoutVars>
          <dgm:bulletEnabled val="1"/>
        </dgm:presLayoutVars>
      </dgm:prSet>
      <dgm:spPr/>
    </dgm:pt>
    <dgm:pt modelId="{98CFA143-1ABE-4BBA-890F-28515073233C}" type="pres">
      <dgm:prSet presAssocID="{7D84996D-C6BE-452D-B2EE-BC5CF2405BCD}" presName="node" presStyleLbl="vennNode1" presStyleIdx="7" presStyleCnt="16" custRadScaleRad="105161" custRadScaleInc="-6475">
        <dgm:presLayoutVars>
          <dgm:bulletEnabled val="1"/>
        </dgm:presLayoutVars>
      </dgm:prSet>
      <dgm:spPr/>
    </dgm:pt>
    <dgm:pt modelId="{93404057-5F03-4F66-9BE9-30935AAD0788}" type="pres">
      <dgm:prSet presAssocID="{87939CDA-7674-4F7A-96F1-F06CB62CA449}" presName="node" presStyleLbl="vennNode1" presStyleIdx="8" presStyleCnt="16" custRadScaleRad="104184" custRadScaleInc="-5059">
        <dgm:presLayoutVars>
          <dgm:bulletEnabled val="1"/>
        </dgm:presLayoutVars>
      </dgm:prSet>
      <dgm:spPr/>
    </dgm:pt>
    <dgm:pt modelId="{0CA9B3A2-4761-4674-BE38-9081BD7BEBC2}" type="pres">
      <dgm:prSet presAssocID="{FF644904-EDC8-4425-92A1-3C831476FAF0}" presName="node" presStyleLbl="vennNode1" presStyleIdx="9" presStyleCnt="16" custRadScaleRad="109801" custRadScaleInc="-6171">
        <dgm:presLayoutVars>
          <dgm:bulletEnabled val="1"/>
        </dgm:presLayoutVars>
      </dgm:prSet>
      <dgm:spPr/>
    </dgm:pt>
    <dgm:pt modelId="{B5EEB1EC-1272-442C-A17C-4699757E0C44}" type="pres">
      <dgm:prSet presAssocID="{03462CEF-629D-4C0E-9836-0922283A0CAC}" presName="node" presStyleLbl="vennNode1" presStyleIdx="10" presStyleCnt="16" custRadScaleRad="106990" custRadScaleInc="-1435">
        <dgm:presLayoutVars>
          <dgm:bulletEnabled val="1"/>
        </dgm:presLayoutVars>
      </dgm:prSet>
      <dgm:spPr/>
    </dgm:pt>
    <dgm:pt modelId="{17810361-6C60-4E1E-BC36-870C45D99484}" type="pres">
      <dgm:prSet presAssocID="{498243AC-8A94-486C-BB41-96421B724E73}" presName="node" presStyleLbl="vennNode1" presStyleIdx="11" presStyleCnt="16" custRadScaleRad="109372" custRadScaleInc="-2867">
        <dgm:presLayoutVars>
          <dgm:bulletEnabled val="1"/>
        </dgm:presLayoutVars>
      </dgm:prSet>
      <dgm:spPr/>
    </dgm:pt>
    <dgm:pt modelId="{BD65C357-947C-405C-80F9-A0EF9B70BE83}" type="pres">
      <dgm:prSet presAssocID="{E23C4A5F-63B3-4E74-B759-84D49D1B8A62}" presName="node" presStyleLbl="vennNode1" presStyleIdx="12" presStyleCnt="16" custRadScaleRad="99640" custRadScaleInc="-5939">
        <dgm:presLayoutVars>
          <dgm:bulletEnabled val="1"/>
        </dgm:presLayoutVars>
      </dgm:prSet>
      <dgm:spPr/>
    </dgm:pt>
    <dgm:pt modelId="{EC6B78A7-2728-446C-BA78-36774345AD51}" type="pres">
      <dgm:prSet presAssocID="{1DA9998F-269E-4327-B310-2ABEAA8106F2}" presName="node" presStyleLbl="vennNode1" presStyleIdx="13" presStyleCnt="16" custRadScaleRad="104464" custRadScaleInc="-887">
        <dgm:presLayoutVars>
          <dgm:bulletEnabled val="1"/>
        </dgm:presLayoutVars>
      </dgm:prSet>
      <dgm:spPr/>
    </dgm:pt>
    <dgm:pt modelId="{1580AC7E-5674-4006-9754-6360377E9287}" type="pres">
      <dgm:prSet presAssocID="{ACC6E6FD-53F0-4969-9067-DDAC446BBC21}" presName="node" presStyleLbl="vennNode1" presStyleIdx="14" presStyleCnt="16" custRadScaleRad="104092" custRadScaleInc="-3168">
        <dgm:presLayoutVars>
          <dgm:bulletEnabled val="1"/>
        </dgm:presLayoutVars>
      </dgm:prSet>
      <dgm:spPr/>
    </dgm:pt>
    <dgm:pt modelId="{5A00B1A7-6A26-4389-9BED-8A818F46F4EA}" type="pres">
      <dgm:prSet presAssocID="{9EAF5E28-DA7E-4D0E-B432-DA67F89BD982}" presName="node" presStyleLbl="vennNode1" presStyleIdx="15" presStyleCnt="16" custRadScaleRad="106182" custRadScaleInc="-2025">
        <dgm:presLayoutVars>
          <dgm:bulletEnabled val="1"/>
        </dgm:presLayoutVars>
      </dgm:prSet>
      <dgm:spPr/>
    </dgm:pt>
  </dgm:ptLst>
  <dgm:cxnLst>
    <dgm:cxn modelId="{88927502-EEFA-4941-8DB9-F42E20FA62A0}" srcId="{52B51B6C-C374-498D-A20B-62036F04D2A3}" destId="{76FA0786-1BA1-4DB7-AAE3-3BD1E6DB1D8F}" srcOrd="4" destOrd="0" parTransId="{162A8BC5-E430-4134-BF91-1FA4CACF1136}" sibTransId="{1B822717-4998-448F-96AB-40BB21B1D282}"/>
    <dgm:cxn modelId="{EFB41905-5BF8-4716-B764-6A154AFEFF96}" srcId="{52B51B6C-C374-498D-A20B-62036F04D2A3}" destId="{A5706435-2113-4389-9081-68AF9A2F8C11}" srcOrd="3" destOrd="0" parTransId="{6BCAFFEA-AA6A-47D9-B31B-F35B9070DF41}" sibTransId="{77BFED2B-E07E-455D-8BB1-65F6800CAF7B}"/>
    <dgm:cxn modelId="{C8C95508-7BF4-46C9-A55B-F6BCFC784850}" srcId="{52B51B6C-C374-498D-A20B-62036F04D2A3}" destId="{498243AC-8A94-486C-BB41-96421B724E73}" srcOrd="10" destOrd="0" parTransId="{E2D00B3F-1E4F-479F-8B4B-509DDC5CF002}" sibTransId="{C3D3D01C-F402-4AE8-B4D4-A404F0BCC772}"/>
    <dgm:cxn modelId="{704DC309-07C3-4AF8-9244-A20045DB1B7D}" type="presOf" srcId="{87939CDA-7674-4F7A-96F1-F06CB62CA449}" destId="{93404057-5F03-4F66-9BE9-30935AAD0788}" srcOrd="0" destOrd="0" presId="urn:microsoft.com/office/officeart/2005/8/layout/radial3"/>
    <dgm:cxn modelId="{C4E1690B-1EC8-4C48-A835-B05A73623657}" srcId="{52B51B6C-C374-498D-A20B-62036F04D2A3}" destId="{1DA9998F-269E-4327-B310-2ABEAA8106F2}" srcOrd="12" destOrd="0" parTransId="{83034456-B12F-4CF5-B247-D346544E65A5}" sibTransId="{0D87BADB-2989-4753-BD71-50F8EE7E8A37}"/>
    <dgm:cxn modelId="{E51CD911-B4C4-4541-A584-60CE2C345EBE}" type="presOf" srcId="{498243AC-8A94-486C-BB41-96421B724E73}" destId="{17810361-6C60-4E1E-BC36-870C45D99484}" srcOrd="0" destOrd="0" presId="urn:microsoft.com/office/officeart/2005/8/layout/radial3"/>
    <dgm:cxn modelId="{9D4D4C1C-D7ED-4102-B2B0-523D166C8DE3}" srcId="{52B51B6C-C374-498D-A20B-62036F04D2A3}" destId="{3B15852B-2DD9-4BD5-94A5-7DF8A803C882}" srcOrd="1" destOrd="0" parTransId="{1A0AC857-8119-4982-B977-0663DB209818}" sibTransId="{1416BA6D-F983-40F6-AB3E-2CC86AD88129}"/>
    <dgm:cxn modelId="{D16DFC1E-5B0A-4FC9-B576-F3A2E59F1430}" type="presOf" srcId="{6229806C-6FA9-4888-9A8C-96974002BABA}" destId="{5EEB0FFC-356C-4A92-AA49-CA6D1A90010F}" srcOrd="0" destOrd="0" presId="urn:microsoft.com/office/officeart/2005/8/layout/radial3"/>
    <dgm:cxn modelId="{5985151F-0C59-4686-A040-6BF6E35DE206}" srcId="{52B51B6C-C374-498D-A20B-62036F04D2A3}" destId="{E23C4A5F-63B3-4E74-B759-84D49D1B8A62}" srcOrd="11" destOrd="0" parTransId="{BA3711EA-1EC7-4468-9F09-8E9B0572D590}" sibTransId="{EC9D0B41-4498-488B-B139-956D001588F7}"/>
    <dgm:cxn modelId="{FE3AF420-7B85-4390-A2F1-FCF45E9B4BD2}" srcId="{52B51B6C-C374-498D-A20B-62036F04D2A3}" destId="{9B5ECB33-08A6-4528-9943-88689DC3D9E9}" srcOrd="0" destOrd="0" parTransId="{7FF6E921-6A1D-4DF5-AAC3-41D3EB0D4198}" sibTransId="{A393ADCD-E11F-482F-AE5B-37FC06355CA9}"/>
    <dgm:cxn modelId="{60CBBD22-C24B-4FF9-8FCD-DF4941C6B9B7}" type="presOf" srcId="{A5706435-2113-4389-9081-68AF9A2F8C11}" destId="{A1AC87BF-B70A-4457-91D9-59F486CFB411}" srcOrd="0" destOrd="0" presId="urn:microsoft.com/office/officeart/2005/8/layout/radial3"/>
    <dgm:cxn modelId="{1C8B783C-E072-4B22-9CD1-17608272A2F5}" type="presOf" srcId="{ACC6E6FD-53F0-4969-9067-DDAC446BBC21}" destId="{1580AC7E-5674-4006-9754-6360377E9287}" srcOrd="0" destOrd="0" presId="urn:microsoft.com/office/officeart/2005/8/layout/radial3"/>
    <dgm:cxn modelId="{3709835F-4800-4FB5-8E7C-985879542582}" type="presOf" srcId="{09B57F2C-9932-466B-AECF-F36FB154C4BC}" destId="{12A9A307-F4DC-4E97-8082-C4D355F8D942}" srcOrd="0" destOrd="0" presId="urn:microsoft.com/office/officeart/2005/8/layout/radial3"/>
    <dgm:cxn modelId="{AE5C7666-CD59-4023-B40C-6AF8F8254C17}" type="presOf" srcId="{E23C4A5F-63B3-4E74-B759-84D49D1B8A62}" destId="{BD65C357-947C-405C-80F9-A0EF9B70BE83}" srcOrd="0" destOrd="0" presId="urn:microsoft.com/office/officeart/2005/8/layout/radial3"/>
    <dgm:cxn modelId="{9AADFE66-A96E-4BD6-8A26-111E6EABBE0A}" type="presOf" srcId="{9EAF5E28-DA7E-4D0E-B432-DA67F89BD982}" destId="{5A00B1A7-6A26-4389-9BED-8A818F46F4EA}" srcOrd="0" destOrd="0" presId="urn:microsoft.com/office/officeart/2005/8/layout/radial3"/>
    <dgm:cxn modelId="{5B17C66C-8B70-48B1-91B4-62B1A384E9C5}" srcId="{52B51B6C-C374-498D-A20B-62036F04D2A3}" destId="{7D84996D-C6BE-452D-B2EE-BC5CF2405BCD}" srcOrd="6" destOrd="0" parTransId="{53B42D17-2260-4272-AF40-17AED5310ED2}" sibTransId="{FB7C96C6-D22B-4AB8-ADE0-D08B009B7A02}"/>
    <dgm:cxn modelId="{4A75DF4E-05CC-442F-97C4-3FA3083EA524}" type="presOf" srcId="{03462CEF-629D-4C0E-9836-0922283A0CAC}" destId="{B5EEB1EC-1272-442C-A17C-4699757E0C44}" srcOrd="0" destOrd="0" presId="urn:microsoft.com/office/officeart/2005/8/layout/radial3"/>
    <dgm:cxn modelId="{346A3A70-51B3-438D-97B4-BD63F48064E2}" type="presOf" srcId="{52B51B6C-C374-498D-A20B-62036F04D2A3}" destId="{508E151E-EB4B-4B35-9155-20B6268882D2}" srcOrd="0" destOrd="0" presId="urn:microsoft.com/office/officeart/2005/8/layout/radial3"/>
    <dgm:cxn modelId="{6AAACD51-D6B3-4216-9ADA-6645F52EBCB4}" type="presOf" srcId="{59F941BD-452E-4F37-B646-3B52E1ACEC9B}" destId="{357AC8BE-EBB9-4979-9EDC-83B8130C531C}" srcOrd="0" destOrd="0" presId="urn:microsoft.com/office/officeart/2005/8/layout/radial3"/>
    <dgm:cxn modelId="{BDF3D873-9BA7-4B29-B04C-37DA6B21B2BF}" srcId="{52B51B6C-C374-498D-A20B-62036F04D2A3}" destId="{87939CDA-7674-4F7A-96F1-F06CB62CA449}" srcOrd="7" destOrd="0" parTransId="{8E25BDD8-C00E-474B-8922-EDF220EEDACD}" sibTransId="{EB1FCA10-8107-4122-9D31-BF1C1FC7162B}"/>
    <dgm:cxn modelId="{44F07781-3E51-4497-9633-9C86488B9D81}" srcId="{52B51B6C-C374-498D-A20B-62036F04D2A3}" destId="{FF644904-EDC8-4425-92A1-3C831476FAF0}" srcOrd="8" destOrd="0" parTransId="{60A0EC94-84CF-487D-8D6E-6192DDEBA947}" sibTransId="{EAB7F155-A57B-4754-8EDF-107AC53997AD}"/>
    <dgm:cxn modelId="{0811D887-F29A-4843-9086-E45839E6F6F1}" srcId="{52B51B6C-C374-498D-A20B-62036F04D2A3}" destId="{09B57F2C-9932-466B-AECF-F36FB154C4BC}" srcOrd="2" destOrd="0" parTransId="{39848F15-BF17-4CF6-A6DD-4E593C0F203F}" sibTransId="{10BC8987-7C72-4CB9-A48D-DDBDC4D1C5F6}"/>
    <dgm:cxn modelId="{FB665A95-A301-403B-B542-0268802107BA}" srcId="{52B51B6C-C374-498D-A20B-62036F04D2A3}" destId="{9EAF5E28-DA7E-4D0E-B432-DA67F89BD982}" srcOrd="14" destOrd="0" parTransId="{830AD3F7-1926-4C40-8323-C6DCD9036039}" sibTransId="{FD889123-E529-4308-91FF-7E75AD8DBB7B}"/>
    <dgm:cxn modelId="{F227CB98-A1C4-45BF-AA6E-38F28D7CEE14}" type="presOf" srcId="{FF644904-EDC8-4425-92A1-3C831476FAF0}" destId="{0CA9B3A2-4761-4674-BE38-9081BD7BEBC2}" srcOrd="0" destOrd="0" presId="urn:microsoft.com/office/officeart/2005/8/layout/radial3"/>
    <dgm:cxn modelId="{406B07A1-DA72-4F48-8C99-541074D89D62}" srcId="{52B51B6C-C374-498D-A20B-62036F04D2A3}" destId="{59F941BD-452E-4F37-B646-3B52E1ACEC9B}" srcOrd="5" destOrd="0" parTransId="{D038E487-710D-48DA-9AD9-D6AA33E3CB10}" sibTransId="{ECE6BB4E-354F-4343-9412-50FA93F4A31B}"/>
    <dgm:cxn modelId="{CBFDE5A4-136F-4614-843B-C8FCDAC97797}" type="presOf" srcId="{3B15852B-2DD9-4BD5-94A5-7DF8A803C882}" destId="{8608077D-9796-4B4C-90D3-2CC6BA160FB9}" srcOrd="0" destOrd="0" presId="urn:microsoft.com/office/officeart/2005/8/layout/radial3"/>
    <dgm:cxn modelId="{C2DD04B5-153E-4AE7-839B-32529BBC414F}" type="presOf" srcId="{7D84996D-C6BE-452D-B2EE-BC5CF2405BCD}" destId="{98CFA143-1ABE-4BBA-890F-28515073233C}" srcOrd="0" destOrd="0" presId="urn:microsoft.com/office/officeart/2005/8/layout/radial3"/>
    <dgm:cxn modelId="{CEB826BD-804E-40EA-9AC5-FDB3C10B4EFB}" srcId="{6229806C-6FA9-4888-9A8C-96974002BABA}" destId="{52B51B6C-C374-498D-A20B-62036F04D2A3}" srcOrd="0" destOrd="0" parTransId="{555DD10B-0D34-4656-B3E3-063E871A2EBE}" sibTransId="{A31B67C6-23C7-4FF9-9ED2-73D1F133CBCF}"/>
    <dgm:cxn modelId="{D8FDCAC4-CDCF-4929-8352-42AE519D1A16}" type="presOf" srcId="{76FA0786-1BA1-4DB7-AAE3-3BD1E6DB1D8F}" destId="{22DB6F1B-FAF5-43A9-A983-0443966A118E}" srcOrd="0" destOrd="0" presId="urn:microsoft.com/office/officeart/2005/8/layout/radial3"/>
    <dgm:cxn modelId="{C25B43D8-A5B1-4AE0-B5F3-47E1743246FD}" srcId="{52B51B6C-C374-498D-A20B-62036F04D2A3}" destId="{ACC6E6FD-53F0-4969-9067-DDAC446BBC21}" srcOrd="13" destOrd="0" parTransId="{E1548EB8-8F96-4717-B634-634C065ED8FB}" sibTransId="{82C27DB7-39F9-488C-B865-C562AF03388D}"/>
    <dgm:cxn modelId="{8D1160DB-13A1-4212-A938-5E2317BF8FFC}" type="presOf" srcId="{9B5ECB33-08A6-4528-9943-88689DC3D9E9}" destId="{36D5D613-0278-4B55-9C1A-92D2FEF177B3}" srcOrd="0" destOrd="0" presId="urn:microsoft.com/office/officeart/2005/8/layout/radial3"/>
    <dgm:cxn modelId="{1E47BBDD-F3A9-411A-9750-62C905F5C1F9}" type="presOf" srcId="{1DA9998F-269E-4327-B310-2ABEAA8106F2}" destId="{EC6B78A7-2728-446C-BA78-36774345AD51}" srcOrd="0" destOrd="0" presId="urn:microsoft.com/office/officeart/2005/8/layout/radial3"/>
    <dgm:cxn modelId="{725D2DF6-C0C8-4196-B6B5-4568139AF1B1}" srcId="{52B51B6C-C374-498D-A20B-62036F04D2A3}" destId="{03462CEF-629D-4C0E-9836-0922283A0CAC}" srcOrd="9" destOrd="0" parTransId="{F7E88A5C-C5EB-49FB-B834-8F6ED34B052E}" sibTransId="{BAD82401-C5EA-4B33-ACB8-1742F2F93D7C}"/>
    <dgm:cxn modelId="{3ED550C7-D250-4003-93A7-BAD49712D6FC}" type="presParOf" srcId="{5EEB0FFC-356C-4A92-AA49-CA6D1A90010F}" destId="{02C42E73-E862-4276-ADE7-E5230E9ECF74}" srcOrd="0" destOrd="0" presId="urn:microsoft.com/office/officeart/2005/8/layout/radial3"/>
    <dgm:cxn modelId="{17FD5009-3047-43D9-96C8-17283CF35AD5}" type="presParOf" srcId="{02C42E73-E862-4276-ADE7-E5230E9ECF74}" destId="{508E151E-EB4B-4B35-9155-20B6268882D2}" srcOrd="0" destOrd="0" presId="urn:microsoft.com/office/officeart/2005/8/layout/radial3"/>
    <dgm:cxn modelId="{EF79951D-C3F9-4548-8189-A5955908AEC7}" type="presParOf" srcId="{02C42E73-E862-4276-ADE7-E5230E9ECF74}" destId="{36D5D613-0278-4B55-9C1A-92D2FEF177B3}" srcOrd="1" destOrd="0" presId="urn:microsoft.com/office/officeart/2005/8/layout/radial3"/>
    <dgm:cxn modelId="{4A136415-6031-4856-8E05-477E06BDB385}" type="presParOf" srcId="{02C42E73-E862-4276-ADE7-E5230E9ECF74}" destId="{8608077D-9796-4B4C-90D3-2CC6BA160FB9}" srcOrd="2" destOrd="0" presId="urn:microsoft.com/office/officeart/2005/8/layout/radial3"/>
    <dgm:cxn modelId="{7030A91C-D8E5-4F0D-B726-5A1F8315FA1A}" type="presParOf" srcId="{02C42E73-E862-4276-ADE7-E5230E9ECF74}" destId="{12A9A307-F4DC-4E97-8082-C4D355F8D942}" srcOrd="3" destOrd="0" presId="urn:microsoft.com/office/officeart/2005/8/layout/radial3"/>
    <dgm:cxn modelId="{CED86565-AFB8-4494-9D4E-D914E5BC3F23}" type="presParOf" srcId="{02C42E73-E862-4276-ADE7-E5230E9ECF74}" destId="{A1AC87BF-B70A-4457-91D9-59F486CFB411}" srcOrd="4" destOrd="0" presId="urn:microsoft.com/office/officeart/2005/8/layout/radial3"/>
    <dgm:cxn modelId="{75D9D2C5-9C05-425C-A3CC-B9618D68A39E}" type="presParOf" srcId="{02C42E73-E862-4276-ADE7-E5230E9ECF74}" destId="{22DB6F1B-FAF5-43A9-A983-0443966A118E}" srcOrd="5" destOrd="0" presId="urn:microsoft.com/office/officeart/2005/8/layout/radial3"/>
    <dgm:cxn modelId="{64128F71-D87C-4B40-8D47-51A3D9E8925D}" type="presParOf" srcId="{02C42E73-E862-4276-ADE7-E5230E9ECF74}" destId="{357AC8BE-EBB9-4979-9EDC-83B8130C531C}" srcOrd="6" destOrd="0" presId="urn:microsoft.com/office/officeart/2005/8/layout/radial3"/>
    <dgm:cxn modelId="{562A0925-B663-4993-AA6C-B0CFD1795223}" type="presParOf" srcId="{02C42E73-E862-4276-ADE7-E5230E9ECF74}" destId="{98CFA143-1ABE-4BBA-890F-28515073233C}" srcOrd="7" destOrd="0" presId="urn:microsoft.com/office/officeart/2005/8/layout/radial3"/>
    <dgm:cxn modelId="{9ED07B60-8E5B-43A7-8A2F-5FBE7F11291F}" type="presParOf" srcId="{02C42E73-E862-4276-ADE7-E5230E9ECF74}" destId="{93404057-5F03-4F66-9BE9-30935AAD0788}" srcOrd="8" destOrd="0" presId="urn:microsoft.com/office/officeart/2005/8/layout/radial3"/>
    <dgm:cxn modelId="{B6C0F4F7-B3DF-4660-87C7-F04ABD7C7CBF}" type="presParOf" srcId="{02C42E73-E862-4276-ADE7-E5230E9ECF74}" destId="{0CA9B3A2-4761-4674-BE38-9081BD7BEBC2}" srcOrd="9" destOrd="0" presId="urn:microsoft.com/office/officeart/2005/8/layout/radial3"/>
    <dgm:cxn modelId="{90F73774-044B-444C-B64F-1946B9D23481}" type="presParOf" srcId="{02C42E73-E862-4276-ADE7-E5230E9ECF74}" destId="{B5EEB1EC-1272-442C-A17C-4699757E0C44}" srcOrd="10" destOrd="0" presId="urn:microsoft.com/office/officeart/2005/8/layout/radial3"/>
    <dgm:cxn modelId="{6012742C-2011-4A9C-BFD3-482760B1AEB0}" type="presParOf" srcId="{02C42E73-E862-4276-ADE7-E5230E9ECF74}" destId="{17810361-6C60-4E1E-BC36-870C45D99484}" srcOrd="11" destOrd="0" presId="urn:microsoft.com/office/officeart/2005/8/layout/radial3"/>
    <dgm:cxn modelId="{6B1F0083-1AA6-4337-8EBA-ACC5BEA5F19F}" type="presParOf" srcId="{02C42E73-E862-4276-ADE7-E5230E9ECF74}" destId="{BD65C357-947C-405C-80F9-A0EF9B70BE83}" srcOrd="12" destOrd="0" presId="urn:microsoft.com/office/officeart/2005/8/layout/radial3"/>
    <dgm:cxn modelId="{59B2B64B-0B8F-41CE-A21B-3AA8D49E66BB}" type="presParOf" srcId="{02C42E73-E862-4276-ADE7-E5230E9ECF74}" destId="{EC6B78A7-2728-446C-BA78-36774345AD51}" srcOrd="13" destOrd="0" presId="urn:microsoft.com/office/officeart/2005/8/layout/radial3"/>
    <dgm:cxn modelId="{73D97A2A-A056-40A1-B476-F8676B952B18}" type="presParOf" srcId="{02C42E73-E862-4276-ADE7-E5230E9ECF74}" destId="{1580AC7E-5674-4006-9754-6360377E9287}" srcOrd="14" destOrd="0" presId="urn:microsoft.com/office/officeart/2005/8/layout/radial3"/>
    <dgm:cxn modelId="{606C69BD-3D95-455B-AA59-97D93D9CDDC0}" type="presParOf" srcId="{02C42E73-E862-4276-ADE7-E5230E9ECF74}" destId="{5A00B1A7-6A26-4389-9BED-8A818F46F4EA}" srcOrd="1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E151E-EB4B-4B35-9155-20B6268882D2}">
      <dsp:nvSpPr>
        <dsp:cNvPr id="0" name=""/>
        <dsp:cNvSpPr/>
      </dsp:nvSpPr>
      <dsp:spPr>
        <a:xfrm>
          <a:off x="2417016" y="1584038"/>
          <a:ext cx="3677022" cy="3693236"/>
        </a:xfrm>
        <a:prstGeom prst="ellipse">
          <a:avLst/>
        </a:prstGeom>
        <a:solidFill>
          <a:srgbClr val="EF2FD8">
            <a:alpha val="49804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i="1" kern="1200"/>
            <a:t>ГОСУДАРСТВЕННЫЕ ПРОГРАММЫ 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1" kern="1200"/>
            <a:t>План на 2021 год –          82 750,3 тыс. рублей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i="1" kern="1200"/>
            <a:t>(освоено 81 979,1 тыс. рублей или 99,1%)</a:t>
          </a:r>
        </a:p>
      </dsp:txBody>
      <dsp:txXfrm>
        <a:off x="2955503" y="2124900"/>
        <a:ext cx="2600048" cy="2611512"/>
      </dsp:txXfrm>
    </dsp:sp>
    <dsp:sp modelId="{36D5D613-0278-4B55-9C1A-92D2FEF177B3}">
      <dsp:nvSpPr>
        <dsp:cNvPr id="0" name=""/>
        <dsp:cNvSpPr/>
      </dsp:nvSpPr>
      <dsp:spPr>
        <a:xfrm>
          <a:off x="3536213" y="15382"/>
          <a:ext cx="1419820" cy="1419820"/>
        </a:xfrm>
        <a:prstGeom prst="ellipse">
          <a:avLst/>
        </a:prstGeom>
        <a:solidFill>
          <a:srgbClr val="FFFF00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"Аграрный бизнес"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2 176,9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(96,2%)</a:t>
          </a:r>
        </a:p>
      </dsp:txBody>
      <dsp:txXfrm>
        <a:off x="3744141" y="223310"/>
        <a:ext cx="1003964" cy="1003964"/>
      </dsp:txXfrm>
    </dsp:sp>
    <dsp:sp modelId="{8608077D-9796-4B4C-90D3-2CC6BA160FB9}">
      <dsp:nvSpPr>
        <dsp:cNvPr id="0" name=""/>
        <dsp:cNvSpPr/>
      </dsp:nvSpPr>
      <dsp:spPr>
        <a:xfrm>
          <a:off x="4703271" y="196494"/>
          <a:ext cx="1419820" cy="141982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/>
            <a:t>Государственная программа "Управление государственными финансами и регулирование финансового рынка" на 2020  год и на период до 2025 года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/>
            <a:t>1 908,3 тыс. рублей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/>
            <a:t>(99,9%)</a:t>
          </a:r>
        </a:p>
      </dsp:txBody>
      <dsp:txXfrm>
        <a:off x="4911199" y="404422"/>
        <a:ext cx="1003964" cy="1003964"/>
      </dsp:txXfrm>
    </dsp:sp>
    <dsp:sp modelId="{12A9A307-F4DC-4E97-8082-C4D355F8D942}">
      <dsp:nvSpPr>
        <dsp:cNvPr id="0" name=""/>
        <dsp:cNvSpPr/>
      </dsp:nvSpPr>
      <dsp:spPr>
        <a:xfrm>
          <a:off x="5799225" y="727393"/>
          <a:ext cx="1419820" cy="1419820"/>
        </a:xfrm>
        <a:prstGeom prst="ellipse">
          <a:avLst/>
        </a:prstGeom>
        <a:solidFill>
          <a:srgbClr val="FF0000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"Социальная защита"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1 673,6 тыс. рубле</a:t>
          </a:r>
          <a:r>
            <a:rPr lang="ru-RU" sz="700" kern="1200"/>
            <a:t>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(98,9%)</a:t>
          </a:r>
        </a:p>
      </dsp:txBody>
      <dsp:txXfrm>
        <a:off x="6007153" y="935321"/>
        <a:ext cx="1003964" cy="1003964"/>
      </dsp:txXfrm>
    </dsp:sp>
    <dsp:sp modelId="{A1AC87BF-B70A-4457-91D9-59F486CFB411}">
      <dsp:nvSpPr>
        <dsp:cNvPr id="0" name=""/>
        <dsp:cNvSpPr/>
      </dsp:nvSpPr>
      <dsp:spPr>
        <a:xfrm>
          <a:off x="6209902" y="1861711"/>
          <a:ext cx="1419820" cy="1419820"/>
        </a:xfrm>
        <a:prstGeom prst="ellipse">
          <a:avLst/>
        </a:prstGeom>
        <a:solidFill>
          <a:srgbClr val="2FE226">
            <a:alpha val="49804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"Здоровье народа и демографическая безопасность"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23 276,1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(99,3%)</a:t>
          </a:r>
        </a:p>
      </dsp:txBody>
      <dsp:txXfrm>
        <a:off x="6417830" y="2069639"/>
        <a:ext cx="1003964" cy="1003964"/>
      </dsp:txXfrm>
    </dsp:sp>
    <dsp:sp modelId="{22DB6F1B-FAF5-43A9-A983-0443966A118E}">
      <dsp:nvSpPr>
        <dsp:cNvPr id="0" name=""/>
        <dsp:cNvSpPr/>
      </dsp:nvSpPr>
      <dsp:spPr>
        <a:xfrm>
          <a:off x="6284702" y="3041618"/>
          <a:ext cx="1419820" cy="1419820"/>
        </a:xfrm>
        <a:prstGeom prst="ellipse">
          <a:avLst/>
        </a:prstGeom>
        <a:solidFill>
          <a:srgbClr val="00B0F0">
            <a:alpha val="49804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"Охрана окружающей среды и устойчивое использование природных ресурсов"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57,4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(100,0%)</a:t>
          </a:r>
        </a:p>
      </dsp:txBody>
      <dsp:txXfrm>
        <a:off x="6492630" y="3249546"/>
        <a:ext cx="1003964" cy="1003964"/>
      </dsp:txXfrm>
    </dsp:sp>
    <dsp:sp modelId="{357AC8BE-EBB9-4979-9EDC-83B8130C531C}">
      <dsp:nvSpPr>
        <dsp:cNvPr id="0" name=""/>
        <dsp:cNvSpPr/>
      </dsp:nvSpPr>
      <dsp:spPr>
        <a:xfrm>
          <a:off x="6174403" y="4250855"/>
          <a:ext cx="1419820" cy="1419820"/>
        </a:xfrm>
        <a:prstGeom prst="ellipse">
          <a:avLst/>
        </a:prstGeom>
        <a:solidFill>
          <a:srgbClr val="3B27F7">
            <a:alpha val="49804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"Беларусь гостеприимная"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9,5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(100,0%)</a:t>
          </a:r>
        </a:p>
      </dsp:txBody>
      <dsp:txXfrm>
        <a:off x="6382331" y="4458783"/>
        <a:ext cx="1003964" cy="1003964"/>
      </dsp:txXfrm>
    </dsp:sp>
    <dsp:sp modelId="{98CFA143-1ABE-4BBA-890F-28515073233C}">
      <dsp:nvSpPr>
        <dsp:cNvPr id="0" name=""/>
        <dsp:cNvSpPr/>
      </dsp:nvSpPr>
      <dsp:spPr>
        <a:xfrm>
          <a:off x="5288341" y="5027923"/>
          <a:ext cx="1419820" cy="1419820"/>
        </a:xfrm>
        <a:prstGeom prst="ellipse">
          <a:avLst/>
        </a:prstGeom>
        <a:solidFill>
          <a:srgbClr val="FD984D">
            <a:alpha val="49804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"Образование и молодежная политика"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34 053,2 тыс. рублей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(98,9%)</a:t>
          </a:r>
        </a:p>
      </dsp:txBody>
      <dsp:txXfrm>
        <a:off x="5496269" y="5235851"/>
        <a:ext cx="1003964" cy="1003964"/>
      </dsp:txXfrm>
    </dsp:sp>
    <dsp:sp modelId="{93404057-5F03-4F66-9BE9-30935AAD0788}">
      <dsp:nvSpPr>
        <dsp:cNvPr id="0" name=""/>
        <dsp:cNvSpPr/>
      </dsp:nvSpPr>
      <dsp:spPr>
        <a:xfrm>
          <a:off x="4187230" y="5438179"/>
          <a:ext cx="1419820" cy="1419820"/>
        </a:xfrm>
        <a:prstGeom prst="ellipse">
          <a:avLst/>
        </a:prstGeom>
        <a:solidFill>
          <a:srgbClr val="FF0000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"Культура Беларуси"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4 846,4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(99,3%)</a:t>
          </a:r>
        </a:p>
      </dsp:txBody>
      <dsp:txXfrm>
        <a:off x="4395158" y="5646107"/>
        <a:ext cx="1003964" cy="1003964"/>
      </dsp:txXfrm>
    </dsp:sp>
    <dsp:sp modelId="{0CA9B3A2-4761-4674-BE38-9081BD7BEBC2}">
      <dsp:nvSpPr>
        <dsp:cNvPr id="0" name=""/>
        <dsp:cNvSpPr/>
      </dsp:nvSpPr>
      <dsp:spPr>
        <a:xfrm>
          <a:off x="2988258" y="5438179"/>
          <a:ext cx="1419820" cy="1419820"/>
        </a:xfrm>
        <a:prstGeom prst="ellipse">
          <a:avLst/>
        </a:prstGeom>
        <a:solidFill>
          <a:srgbClr val="00B050">
            <a:alpha val="49804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"Физическая культура и спорт"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2 520,6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(98,6%)</a:t>
          </a:r>
        </a:p>
      </dsp:txBody>
      <dsp:txXfrm>
        <a:off x="3196186" y="5646107"/>
        <a:ext cx="1003964" cy="1003964"/>
      </dsp:txXfrm>
    </dsp:sp>
    <dsp:sp modelId="{B5EEB1EC-1272-442C-A17C-4699757E0C44}">
      <dsp:nvSpPr>
        <dsp:cNvPr id="0" name=""/>
        <dsp:cNvSpPr/>
      </dsp:nvSpPr>
      <dsp:spPr>
        <a:xfrm>
          <a:off x="1831400" y="5125340"/>
          <a:ext cx="1419820" cy="1419820"/>
        </a:xfrm>
        <a:prstGeom prst="ellipse">
          <a:avLst/>
        </a:prstGeom>
        <a:solidFill>
          <a:srgbClr val="EF2FD8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"Комфортное жилье и благоприятная среда"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10 148,3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(99,7%)</a:t>
          </a:r>
        </a:p>
      </dsp:txBody>
      <dsp:txXfrm>
        <a:off x="2039328" y="5333268"/>
        <a:ext cx="1003964" cy="1003964"/>
      </dsp:txXfrm>
    </dsp:sp>
    <dsp:sp modelId="{17810361-6C60-4E1E-BC36-870C45D99484}">
      <dsp:nvSpPr>
        <dsp:cNvPr id="0" name=""/>
        <dsp:cNvSpPr/>
      </dsp:nvSpPr>
      <dsp:spPr>
        <a:xfrm>
          <a:off x="965139" y="4274826"/>
          <a:ext cx="1419820" cy="1419820"/>
        </a:xfrm>
        <a:prstGeom prst="ellipse">
          <a:avLst/>
        </a:prstGeom>
        <a:solidFill>
          <a:srgbClr val="3B27F7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"Строительство жилья"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23,5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(99,9%)</a:t>
          </a:r>
        </a:p>
      </dsp:txBody>
      <dsp:txXfrm>
        <a:off x="1173067" y="4482754"/>
        <a:ext cx="1003964" cy="1003964"/>
      </dsp:txXfrm>
    </dsp:sp>
    <dsp:sp modelId="{BD65C357-947C-405C-80F9-A0EF9B70BE83}">
      <dsp:nvSpPr>
        <dsp:cNvPr id="0" name=""/>
        <dsp:cNvSpPr/>
      </dsp:nvSpPr>
      <dsp:spPr>
        <a:xfrm>
          <a:off x="835321" y="3100957"/>
          <a:ext cx="1419820" cy="141982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/>
            <a:t>Государственная программа "Земельно-имущественные отношения, геодезическая и картографическая деятельность"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/>
            <a:t>14,8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/>
            <a:t>(99,3%)</a:t>
          </a:r>
        </a:p>
      </dsp:txBody>
      <dsp:txXfrm>
        <a:off x="1043249" y="3308885"/>
        <a:ext cx="1003964" cy="1003964"/>
      </dsp:txXfrm>
    </dsp:sp>
    <dsp:sp modelId="{EC6B78A7-2728-446C-BA78-36774345AD51}">
      <dsp:nvSpPr>
        <dsp:cNvPr id="0" name=""/>
        <dsp:cNvSpPr/>
      </dsp:nvSpPr>
      <dsp:spPr>
        <a:xfrm>
          <a:off x="817115" y="1876624"/>
          <a:ext cx="1419820" cy="141982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>
              <a:solidFill>
                <a:sysClr val="windowText" lastClr="000000"/>
              </a:solidFill>
            </a:rPr>
            <a:t>Государственная программа "Увековечение памяти о </a:t>
          </a:r>
          <a:r>
            <a:rPr lang="ru-RU" sz="700" b="1" i="1" kern="1200" dirty="0" err="1">
              <a:solidFill>
                <a:sysClr val="windowText" lastClr="000000"/>
              </a:solidFill>
            </a:rPr>
            <a:t>погибшихпри</a:t>
          </a:r>
          <a:r>
            <a:rPr lang="ru-RU" sz="700" b="1" i="1" kern="1200" dirty="0">
              <a:solidFill>
                <a:sysClr val="windowText" lastClr="000000"/>
              </a:solidFill>
            </a:rPr>
            <a:t> защите Отечества" на 2021-2025 годы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>
              <a:solidFill>
                <a:sysClr val="windowText" lastClr="000000"/>
              </a:solidFill>
            </a:rPr>
            <a:t>14,1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 dirty="0">
              <a:solidFill>
                <a:sysClr val="windowText" lastClr="000000"/>
              </a:solidFill>
            </a:rPr>
            <a:t>(100,0%)</a:t>
          </a:r>
        </a:p>
      </dsp:txBody>
      <dsp:txXfrm>
        <a:off x="1025043" y="2084552"/>
        <a:ext cx="1003964" cy="1003964"/>
      </dsp:txXfrm>
    </dsp:sp>
    <dsp:sp modelId="{1580AC7E-5674-4006-9754-6360377E9287}">
      <dsp:nvSpPr>
        <dsp:cNvPr id="0" name=""/>
        <dsp:cNvSpPr/>
      </dsp:nvSpPr>
      <dsp:spPr>
        <a:xfrm>
          <a:off x="1396566" y="873218"/>
          <a:ext cx="1419820" cy="1419820"/>
        </a:xfrm>
        <a:prstGeom prst="ellipse">
          <a:avLst/>
        </a:prstGeom>
        <a:solidFill>
          <a:srgbClr val="CF3701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b="1" i="1" kern="1200" dirty="0"/>
            <a:t>Государственная программа "</a:t>
          </a:r>
          <a:r>
            <a:rPr lang="ru-RU" sz="800" b="1" i="1" kern="1200" dirty="0"/>
            <a:t>Транспортный</a:t>
          </a:r>
          <a:r>
            <a:rPr lang="ru-RU" sz="600" b="1" i="1" kern="1200" dirty="0"/>
            <a:t> комплекс" на 2021-2025 годы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b="1" i="1" kern="1200" dirty="0"/>
            <a:t>1 253,5  тыс. рублей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b="1" i="1" kern="1200" dirty="0"/>
            <a:t>(100,0%)</a:t>
          </a:r>
        </a:p>
      </dsp:txBody>
      <dsp:txXfrm>
        <a:off x="1604494" y="1081146"/>
        <a:ext cx="1003964" cy="1003964"/>
      </dsp:txXfrm>
    </dsp:sp>
    <dsp:sp modelId="{5A00B1A7-6A26-4389-9BED-8A818F46F4EA}">
      <dsp:nvSpPr>
        <dsp:cNvPr id="0" name=""/>
        <dsp:cNvSpPr/>
      </dsp:nvSpPr>
      <dsp:spPr>
        <a:xfrm>
          <a:off x="2333185" y="107442"/>
          <a:ext cx="1419820" cy="141982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Государственная программа "Рынок труда и содействие занятости" на 2021-2025 годы                                                                                                                          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2,9 тыс. рублей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00" b="1" i="1" kern="1200"/>
            <a:t>(100,0%)</a:t>
          </a:r>
        </a:p>
      </dsp:txBody>
      <dsp:txXfrm>
        <a:off x="2541113" y="315370"/>
        <a:ext cx="1003964" cy="1003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0.82984</cdr:x>
      <cdr:y>0.05621</cdr:y>
    </cdr:from>
    <cdr:to>
      <cdr:x>0.94499</cdr:x>
      <cdr:y>0.11171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2D5DFAB9-7D17-4145-B884-BDFC4DB8F4D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0117401" y="389858"/>
          <a:ext cx="1403909" cy="38493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3439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08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36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920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514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93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20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094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4236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9791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28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45000"/>
                <a:lumOff val="5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53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-57427" y="0"/>
            <a:ext cx="10082814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contourW="12700">
              <a:bevelT w="25400"/>
              <a:contourClr>
                <a:srgbClr val="003399"/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ИСПОЛНЕНИЕ БЮДЖЕТА ПРУЖАНСКОГО РАЙОНА</a:t>
            </a: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0" y="1501020"/>
            <a:ext cx="4097044" cy="80564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25400"/>
          </a:sp3d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З</a:t>
            </a:r>
            <a:r>
              <a:rPr kumimoji="0" lang="ru-RU" sz="4400" b="1" i="0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 Antiqua" panose="02040602050305030304" pitchFamily="18" charset="0"/>
              </a:rPr>
              <a:t>А 2021 ГОД</a:t>
            </a:r>
          </a:p>
        </p:txBody>
      </p:sp>
    </p:spTree>
    <p:extLst>
      <p:ext uri="{BB962C8B-B14F-4D97-AF65-F5344CB8AC3E}">
        <p14:creationId xmlns:p14="http://schemas.microsoft.com/office/powerpoint/2010/main" val="2447497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5588"/>
              </p:ext>
            </p:extLst>
          </p:nvPr>
        </p:nvGraphicFramePr>
        <p:xfrm>
          <a:off x="769148" y="84574"/>
          <a:ext cx="8889759" cy="66888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4378">
                  <a:extLst>
                    <a:ext uri="{9D8B030D-6E8A-4147-A177-3AD203B41FA5}">
                      <a16:colId xmlns:a16="http://schemas.microsoft.com/office/drawing/2014/main" val="1774227852"/>
                    </a:ext>
                  </a:extLst>
                </a:gridCol>
                <a:gridCol w="1642369">
                  <a:extLst>
                    <a:ext uri="{9D8B030D-6E8A-4147-A177-3AD203B41FA5}">
                      <a16:colId xmlns:a16="http://schemas.microsoft.com/office/drawing/2014/main" val="3422398128"/>
                    </a:ext>
                  </a:extLst>
                </a:gridCol>
                <a:gridCol w="1695635">
                  <a:extLst>
                    <a:ext uri="{9D8B030D-6E8A-4147-A177-3AD203B41FA5}">
                      <a16:colId xmlns:a16="http://schemas.microsoft.com/office/drawing/2014/main" val="1500707277"/>
                    </a:ext>
                  </a:extLst>
                </a:gridCol>
                <a:gridCol w="2077377">
                  <a:extLst>
                    <a:ext uri="{9D8B030D-6E8A-4147-A177-3AD203B41FA5}">
                      <a16:colId xmlns:a16="http://schemas.microsoft.com/office/drawing/2014/main" val="711903001"/>
                    </a:ext>
                  </a:extLst>
                </a:gridCol>
              </a:tblGrid>
              <a:tr h="74202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роста расходов бюджета </a:t>
                      </a:r>
                    </a:p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Пружанского района за 2021 г.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689192"/>
                  </a:ext>
                </a:extLst>
              </a:tr>
              <a:tr h="3552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466744"/>
                  </a:ext>
                </a:extLst>
              </a:tr>
              <a:tr h="276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696463"/>
                  </a:ext>
                </a:extLst>
              </a:tr>
              <a:tr h="536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расходов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2020 год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2021 год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330410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отчислениями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46 536,5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53 108,1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450286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Лекарственные средства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1 695,1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2 122,2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9706192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1 863,6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2 168,6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116,4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949971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 услуги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6 059,1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7 007,7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115,7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520488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трансферты населению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2 463,1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2 976,8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120,9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807506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8 209,5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9 603,8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117,0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7734825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Капитальные расходы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1 756,1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2 898,0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785358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7 169,7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8 028,2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738532"/>
                  </a:ext>
                </a:extLst>
              </a:tr>
              <a:tr h="524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75 752,7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87 913,4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116,1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1" marR="6981" marT="69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456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514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700924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66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028689"/>
              </p:ext>
            </p:extLst>
          </p:nvPr>
        </p:nvGraphicFramePr>
        <p:xfrm>
          <a:off x="0" y="-77821"/>
          <a:ext cx="12192000" cy="6935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816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110833"/>
              </p:ext>
            </p:extLst>
          </p:nvPr>
        </p:nvGraphicFramePr>
        <p:xfrm>
          <a:off x="230187" y="71223"/>
          <a:ext cx="11731625" cy="67155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832">
                  <a:extLst>
                    <a:ext uri="{9D8B030D-6E8A-4147-A177-3AD203B41FA5}">
                      <a16:colId xmlns:a16="http://schemas.microsoft.com/office/drawing/2014/main" val="821203095"/>
                    </a:ext>
                  </a:extLst>
                </a:gridCol>
                <a:gridCol w="7448637">
                  <a:extLst>
                    <a:ext uri="{9D8B030D-6E8A-4147-A177-3AD203B41FA5}">
                      <a16:colId xmlns:a16="http://schemas.microsoft.com/office/drawing/2014/main" val="3058349272"/>
                    </a:ext>
                  </a:extLst>
                </a:gridCol>
                <a:gridCol w="2042808">
                  <a:extLst>
                    <a:ext uri="{9D8B030D-6E8A-4147-A177-3AD203B41FA5}">
                      <a16:colId xmlns:a16="http://schemas.microsoft.com/office/drawing/2014/main" val="678324861"/>
                    </a:ext>
                  </a:extLst>
                </a:gridCol>
                <a:gridCol w="1916348">
                  <a:extLst>
                    <a:ext uri="{9D8B030D-6E8A-4147-A177-3AD203B41FA5}">
                      <a16:colId xmlns:a16="http://schemas.microsoft.com/office/drawing/2014/main" val="3975110295"/>
                    </a:ext>
                  </a:extLst>
                </a:gridCol>
              </a:tblGrid>
              <a:tr h="78453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долга органов местного управления и самоуправления, </a:t>
                      </a:r>
                    </a:p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долга, гарантированного местными исполнительными и распорядительными органами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Пружанскому району по состоянию на 1 января 2022 года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47154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079277"/>
                  </a:ext>
                </a:extLst>
              </a:tr>
              <a:tr h="3115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обязательств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года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отчетную дату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177223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720239"/>
                  </a:ext>
                </a:extLst>
              </a:tr>
              <a:tr h="405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635567"/>
                  </a:ext>
                </a:extLst>
              </a:tr>
              <a:tr h="405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20519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кредиты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829087"/>
                  </a:ext>
                </a:extLst>
              </a:tr>
              <a:tr h="5451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долговые обязательства, ранее отнесенные в соответствии с законодательством на долг органов местного управления и самоуправления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19032"/>
                  </a:ext>
                </a:extLst>
              </a:tr>
              <a:tr h="2751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органов местного управления и самоуправления 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8741354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391381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110621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31979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Справочно: в долларах США в эквиваленте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460925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699794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589897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591328"/>
                  </a:ext>
                </a:extLst>
              </a:tr>
              <a:tr h="3280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Долг, гарантированный местными исполнительными и распорядительными органами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4 618,65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790629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359719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4 618,65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840723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5204189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Справочно: в долларах США в эквиваленте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738103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101898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660942"/>
                  </a:ext>
                </a:extLst>
              </a:tr>
              <a:tr h="196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4 618,65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081666"/>
                  </a:ext>
                </a:extLst>
              </a:tr>
              <a:tr h="2544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(стр.</a:t>
                      </a: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+ </a:t>
                      </a:r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стр.</a:t>
                      </a: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II)</a:t>
                      </a:r>
                      <a:endParaRPr lang="en-US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4 618,65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932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87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24346"/>
              </p:ext>
            </p:extLst>
          </p:nvPr>
        </p:nvGraphicFramePr>
        <p:xfrm>
          <a:off x="165370" y="0"/>
          <a:ext cx="11819108" cy="6789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9834">
                  <a:extLst>
                    <a:ext uri="{9D8B030D-6E8A-4147-A177-3AD203B41FA5}">
                      <a16:colId xmlns:a16="http://schemas.microsoft.com/office/drawing/2014/main" val="1554580183"/>
                    </a:ext>
                  </a:extLst>
                </a:gridCol>
                <a:gridCol w="2138130">
                  <a:extLst>
                    <a:ext uri="{9D8B030D-6E8A-4147-A177-3AD203B41FA5}">
                      <a16:colId xmlns:a16="http://schemas.microsoft.com/office/drawing/2014/main" val="1187760092"/>
                    </a:ext>
                  </a:extLst>
                </a:gridCol>
                <a:gridCol w="2220366">
                  <a:extLst>
                    <a:ext uri="{9D8B030D-6E8A-4147-A177-3AD203B41FA5}">
                      <a16:colId xmlns:a16="http://schemas.microsoft.com/office/drawing/2014/main" val="735418215"/>
                    </a:ext>
                  </a:extLst>
                </a:gridCol>
                <a:gridCol w="2480778">
                  <a:extLst>
                    <a:ext uri="{9D8B030D-6E8A-4147-A177-3AD203B41FA5}">
                      <a16:colId xmlns:a16="http://schemas.microsoft.com/office/drawing/2014/main" val="872124935"/>
                    </a:ext>
                  </a:extLst>
                </a:gridCol>
              </a:tblGrid>
              <a:tr h="820967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24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бюджета Пружанского района</a:t>
                      </a:r>
                      <a:br>
                        <a:rPr lang="ru-RU" sz="24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2021 год</a:t>
                      </a:r>
                      <a:endParaRPr lang="ru-RU" sz="24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55213"/>
                  </a:ext>
                </a:extLst>
              </a:tr>
              <a:tr h="313152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748345"/>
                  </a:ext>
                </a:extLst>
              </a:tr>
              <a:tr h="32161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346293"/>
                  </a:ext>
                </a:extLst>
              </a:tr>
              <a:tr h="1227218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</a:t>
                      </a:r>
                    </a:p>
                    <a:p>
                      <a:pPr algn="ctr" fontAlgn="auto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2020 году (%)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736711"/>
                  </a:ext>
                </a:extLst>
              </a:tr>
              <a:tr h="4824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88476,0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113,9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07010"/>
                  </a:ext>
                </a:extLst>
              </a:tr>
              <a:tr h="4824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доходы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48169,8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101,2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117,8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850444"/>
                  </a:ext>
                </a:extLst>
              </a:tr>
              <a:tr h="4824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 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40306,2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109,6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3573324"/>
                  </a:ext>
                </a:extLst>
              </a:tr>
              <a:tr h="4824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800" b="1" u="none" strike="noStrik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дотация</a:t>
                      </a:r>
                      <a:endParaRPr lang="ru-RU" sz="1800" b="1" i="1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37617,8</a:t>
                      </a:r>
                      <a:endParaRPr lang="ru-RU" sz="1800" b="1" i="1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107,2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08469"/>
                  </a:ext>
                </a:extLst>
              </a:tr>
              <a:tr h="63476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сельское  хозяйство</a:t>
                      </a:r>
                      <a:endParaRPr lang="ru-RU" sz="1800" b="1" i="1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1108,0</a:t>
                      </a:r>
                      <a:endParaRPr lang="ru-RU" sz="1800" b="1" i="1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103,8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454422"/>
                  </a:ext>
                </a:extLst>
              </a:tr>
              <a:tr h="57763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безвозмездные поступления</a:t>
                      </a:r>
                      <a:endParaRPr lang="ru-RU" sz="1800" b="1" i="1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1580,4</a:t>
                      </a:r>
                      <a:endParaRPr lang="ru-RU" sz="1800" b="1" i="1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 раз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789784"/>
                  </a:ext>
                </a:extLst>
              </a:tr>
              <a:tr h="4824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87913,4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116,1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342871"/>
                  </a:ext>
                </a:extLst>
              </a:tr>
              <a:tr h="4824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ДЕФИЦИТ-/ПРОФИЦИТ+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562,6</a:t>
                      </a:r>
                      <a:endParaRPr lang="ru-RU" sz="1800" b="1" i="0" u="none" strike="noStrike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461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93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070492"/>
              </p:ext>
            </p:extLst>
          </p:nvPr>
        </p:nvGraphicFramePr>
        <p:xfrm>
          <a:off x="6577004" y="1590502"/>
          <a:ext cx="5778230" cy="5173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6774" y="155643"/>
            <a:ext cx="10340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 бюджета Пружанского района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448147"/>
              </p:ext>
            </p:extLst>
          </p:nvPr>
        </p:nvGraphicFramePr>
        <p:xfrm>
          <a:off x="566467" y="1103302"/>
          <a:ext cx="7075251" cy="5265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2161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515082"/>
              </p:ext>
            </p:extLst>
          </p:nvPr>
        </p:nvGraphicFramePr>
        <p:xfrm>
          <a:off x="243191" y="5"/>
          <a:ext cx="11663463" cy="6501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5914">
                  <a:extLst>
                    <a:ext uri="{9D8B030D-6E8A-4147-A177-3AD203B41FA5}">
                      <a16:colId xmlns:a16="http://schemas.microsoft.com/office/drawing/2014/main" val="68198086"/>
                    </a:ext>
                  </a:extLst>
                </a:gridCol>
                <a:gridCol w="1983262">
                  <a:extLst>
                    <a:ext uri="{9D8B030D-6E8A-4147-A177-3AD203B41FA5}">
                      <a16:colId xmlns:a16="http://schemas.microsoft.com/office/drawing/2014/main" val="2807134267"/>
                    </a:ext>
                  </a:extLst>
                </a:gridCol>
                <a:gridCol w="1983262">
                  <a:extLst>
                    <a:ext uri="{9D8B030D-6E8A-4147-A177-3AD203B41FA5}">
                      <a16:colId xmlns:a16="http://schemas.microsoft.com/office/drawing/2014/main" val="1401563485"/>
                    </a:ext>
                  </a:extLst>
                </a:gridCol>
                <a:gridCol w="2361025">
                  <a:extLst>
                    <a:ext uri="{9D8B030D-6E8A-4147-A177-3AD203B41FA5}">
                      <a16:colId xmlns:a16="http://schemas.microsoft.com/office/drawing/2014/main" val="623265388"/>
                    </a:ext>
                  </a:extLst>
                </a:gridCol>
              </a:tblGrid>
              <a:tr h="485192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анализ поступления собственных доходов  бюджета Пружанского района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947854"/>
                  </a:ext>
                </a:extLst>
              </a:tr>
              <a:tr h="244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3673611"/>
                  </a:ext>
                </a:extLst>
              </a:tr>
              <a:tr h="3547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доходов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г.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г.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(%)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448330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Подоходный налог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18 374,0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20 667,4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458824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прибыль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727,3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2 681,1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3,7раз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371699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недвижимость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2 532,5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2 858,5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112,9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077179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771,6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742,8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5186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добавленную стоимость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9 005,5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10 402,2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076316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налоги от выручки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5 136,5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5 999,2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116,8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316105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налоги, сборы (пошлины)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563,8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573,5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521832"/>
                  </a:ext>
                </a:extLst>
              </a:tr>
              <a:tr h="29288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Проценты за пользование денежными средствами бюджета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177,2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268,0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177750"/>
                  </a:ext>
                </a:extLst>
              </a:tr>
              <a:tr h="484297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Дивиденды по акциям и доходы от других форм собственности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599,2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623,1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516686"/>
                  </a:ext>
                </a:extLst>
              </a:tr>
              <a:tr h="30017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земельных участков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133,0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149,1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112,1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124937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113,5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116,6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102,7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470518"/>
                  </a:ext>
                </a:extLst>
              </a:tr>
              <a:tr h="294997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Компенсируемые расходы государства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1 715,2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1 947,3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474761"/>
                  </a:ext>
                </a:extLst>
              </a:tr>
              <a:tr h="30017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реализации государственного имущества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638,1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633,9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044595"/>
                  </a:ext>
                </a:extLst>
              </a:tr>
              <a:tr h="30017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44,5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27,1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60,9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978218"/>
                  </a:ext>
                </a:extLst>
              </a:tr>
              <a:tr h="30835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удержания, а также возмещение потерь и вреда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90,1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88,0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751143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Возмещение средств бюджет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139,3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181,3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130,2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851009"/>
                  </a:ext>
                </a:extLst>
              </a:tr>
              <a:tr h="2770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128,6 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210,7 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163,8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207414"/>
                  </a:ext>
                </a:extLst>
              </a:tr>
              <a:tr h="35475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40 889,9 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48 169,8 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117,8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1" marR="4061" marT="406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4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336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144092"/>
              </p:ext>
            </p:extLst>
          </p:nvPr>
        </p:nvGraphicFramePr>
        <p:xfrm>
          <a:off x="4763386" y="461665"/>
          <a:ext cx="6848272" cy="6293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382112" y="0"/>
            <a:ext cx="77628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собственных доходов за январь-декабрь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0504050"/>
              </p:ext>
            </p:extLst>
          </p:nvPr>
        </p:nvGraphicFramePr>
        <p:xfrm>
          <a:off x="-892908" y="730879"/>
          <a:ext cx="6365132" cy="5293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796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3B23239-B585-4175-8970-188939C89D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0672618"/>
              </p:ext>
            </p:extLst>
          </p:nvPr>
        </p:nvGraphicFramePr>
        <p:xfrm>
          <a:off x="810984" y="17755"/>
          <a:ext cx="849224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6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91838"/>
              </p:ext>
            </p:extLst>
          </p:nvPr>
        </p:nvGraphicFramePr>
        <p:xfrm>
          <a:off x="572691" y="96012"/>
          <a:ext cx="10564701" cy="6665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33504">
                  <a:extLst>
                    <a:ext uri="{9D8B030D-6E8A-4147-A177-3AD203B41FA5}">
                      <a16:colId xmlns:a16="http://schemas.microsoft.com/office/drawing/2014/main" val="960256761"/>
                    </a:ext>
                  </a:extLst>
                </a:gridCol>
                <a:gridCol w="1787288">
                  <a:extLst>
                    <a:ext uri="{9D8B030D-6E8A-4147-A177-3AD203B41FA5}">
                      <a16:colId xmlns:a16="http://schemas.microsoft.com/office/drawing/2014/main" val="1558678213"/>
                    </a:ext>
                  </a:extLst>
                </a:gridCol>
                <a:gridCol w="1954831">
                  <a:extLst>
                    <a:ext uri="{9D8B030D-6E8A-4147-A177-3AD203B41FA5}">
                      <a16:colId xmlns:a16="http://schemas.microsoft.com/office/drawing/2014/main" val="3709064773"/>
                    </a:ext>
                  </a:extLst>
                </a:gridCol>
                <a:gridCol w="2389078">
                  <a:extLst>
                    <a:ext uri="{9D8B030D-6E8A-4147-A177-3AD203B41FA5}">
                      <a16:colId xmlns:a16="http://schemas.microsoft.com/office/drawing/2014/main" val="2652221422"/>
                    </a:ext>
                  </a:extLst>
                </a:gridCol>
              </a:tblGrid>
              <a:tr h="524596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ЖКХ за 2021 г.</a:t>
                      </a:r>
                      <a:endParaRPr lang="ru-RU" sz="2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512884"/>
                  </a:ext>
                </a:extLst>
              </a:tr>
              <a:tr h="376965"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6515" marR="6515" marT="651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423584"/>
                  </a:ext>
                </a:extLst>
              </a:tr>
              <a:tr h="11878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Наименование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Исполнено за 2020 год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Исполнено за 2021 год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6187473"/>
                  </a:ext>
                </a:extLst>
              </a:tr>
              <a:tr h="1036839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 ЖИЛИЩНО-КОММУНАЛЬНЫЕ УСЛУГИ И ЖИЛИЩНОЕ СТРОИТЕЛЬСТВО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8 435,8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10 154,0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120,4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447499"/>
                  </a:ext>
                </a:extLst>
              </a:tr>
              <a:tr h="413176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 село</a:t>
                      </a:r>
                      <a:endParaRPr lang="ru-RU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264,2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351,7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125229"/>
                  </a:ext>
                </a:extLst>
              </a:tr>
              <a:tr h="430391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</a:t>
                      </a:r>
                      <a:endParaRPr lang="ru-RU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8 171,6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9 802,3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280463"/>
                  </a:ext>
                </a:extLst>
              </a:tr>
              <a:tr h="42695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ЖКУ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4 885,1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6 116,7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743670"/>
                  </a:ext>
                </a:extLst>
              </a:tr>
              <a:tr h="42695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ЖИЛФОНДА: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1 049,7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968,6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710217"/>
                  </a:ext>
                </a:extLst>
              </a:tr>
              <a:tr h="469879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жилищного фонда</a:t>
                      </a:r>
                      <a:endParaRPr lang="ru-RU" sz="20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364,3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398,5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985046"/>
                  </a:ext>
                </a:extLst>
              </a:tr>
              <a:tr h="376965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жилищного фонда</a:t>
                      </a:r>
                      <a:endParaRPr lang="ru-RU" sz="20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685,4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570,1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060782"/>
                  </a:ext>
                </a:extLst>
              </a:tr>
              <a:tr h="400451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2 351,6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2 890,5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5336001"/>
                  </a:ext>
                </a:extLst>
              </a:tr>
              <a:tr h="594932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 В ОБЛАСТИ ЖКХ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149,4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178,2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5" marR="6515" marT="651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2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79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8737712"/>
              </p:ext>
            </p:extLst>
          </p:nvPr>
        </p:nvGraphicFramePr>
        <p:xfrm>
          <a:off x="4366575" y="1242060"/>
          <a:ext cx="8595360" cy="5615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159662" y="139910"/>
            <a:ext cx="83462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151035"/>
              </p:ext>
            </p:extLst>
          </p:nvPr>
        </p:nvGraphicFramePr>
        <p:xfrm>
          <a:off x="-862520" y="663130"/>
          <a:ext cx="6958520" cy="5030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9086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189905"/>
              </p:ext>
            </p:extLst>
          </p:nvPr>
        </p:nvGraphicFramePr>
        <p:xfrm>
          <a:off x="146304" y="9144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26494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5_Office Theme">
  <a:themeElements>
    <a:clrScheme name="Custom 176">
      <a:dk1>
        <a:srgbClr val="FFFFFF"/>
      </a:dk1>
      <a:lt1>
        <a:srgbClr val="FFFFFF"/>
      </a:lt1>
      <a:dk2>
        <a:srgbClr val="FFFFFF"/>
      </a:dk2>
      <a:lt2>
        <a:srgbClr val="363636"/>
      </a:lt2>
      <a:accent1>
        <a:srgbClr val="055EBF"/>
      </a:accent1>
      <a:accent2>
        <a:srgbClr val="0679F8"/>
      </a:accent2>
      <a:accent3>
        <a:srgbClr val="00B0F0"/>
      </a:accent3>
      <a:accent4>
        <a:srgbClr val="92D050"/>
      </a:accent4>
      <a:accent5>
        <a:srgbClr val="3C96FA"/>
      </a:accent5>
      <a:accent6>
        <a:srgbClr val="002060"/>
      </a:accent6>
      <a:hlink>
        <a:srgbClr val="898889"/>
      </a:hlink>
      <a:folHlink>
        <a:srgbClr val="D8D8D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237</TotalTime>
  <Words>1178</Words>
  <Application>Microsoft Office PowerPoint</Application>
  <PresentationFormat>Широкоэкранный</PresentationFormat>
  <Paragraphs>473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Arial Cyr</vt:lpstr>
      <vt:lpstr>Book Antiqua</vt:lpstr>
      <vt:lpstr>Bookman Old Style</vt:lpstr>
      <vt:lpstr>Calibri</vt:lpstr>
      <vt:lpstr>Times New Roman</vt:lpstr>
      <vt:lpstr>Trebuchet MS</vt:lpstr>
      <vt:lpstr>Wingdings 3</vt:lpstr>
      <vt:lpstr>Аспект</vt:lpstr>
      <vt:lpstr>15_Office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DNP</dc:creator>
  <cp:lastModifiedBy>Мураталиева Елена Михайловна</cp:lastModifiedBy>
  <cp:revision>33</cp:revision>
  <dcterms:created xsi:type="dcterms:W3CDTF">2022-02-28T16:13:37Z</dcterms:created>
  <dcterms:modified xsi:type="dcterms:W3CDTF">2022-03-03T12:54:38Z</dcterms:modified>
</cp:coreProperties>
</file>