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3" r:id="rId7"/>
    <p:sldId id="265" r:id="rId8"/>
    <p:sldId id="266" r:id="rId9"/>
    <p:sldId id="262" r:id="rId10"/>
    <p:sldId id="261" r:id="rId11"/>
    <p:sldId id="264" r:id="rId12"/>
    <p:sldId id="269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76" d="100"/>
          <a:sy n="76" d="100"/>
        </p:scale>
        <p:origin x="53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N\Desktop\I%20&#1087;&#1086;&#1083;&#1091;&#1075;&#1086;&#1076;&#1080;&#1077;%202020%20&#1075;&#1086;&#1076;&#1072;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N\Desktop\I%20&#1087;&#1086;&#1083;&#1091;&#1075;&#1086;&#1076;&#1080;&#1077;%202020%20&#1075;&#1086;&#1076;&#1072;.xlsx" TargetMode="Externa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DN\Desktop\I%20&#1087;&#1086;&#1083;&#1091;&#1075;&#1086;&#1076;&#1080;&#1077;%202020%20&#1075;&#1086;&#1076;&#1072;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N\Desktop\I%20&#1087;&#1086;&#1083;&#1091;&#1075;&#1086;&#1076;&#1080;&#1077;%202020%20&#1075;&#1086;&#1076;&#1072;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N\Desktop\I%20&#1087;&#1086;&#1083;&#1091;&#1075;&#1086;&#1076;&#1080;&#1077;%202020%20&#1075;&#1086;&#1076;&#1072;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N\Desktop\I%20&#1087;&#1086;&#1083;&#1091;&#1075;&#1086;&#1076;&#1080;&#1077;%202020%20&#1075;&#1086;&#1076;&#1072;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N\Desktop\I%20&#1087;&#1086;&#1083;&#1091;&#1075;&#1086;&#1076;&#1080;&#1077;%202020%20&#1075;&#1086;&#1076;&#1072;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N\Desktop\I%20&#1087;&#1086;&#1083;&#1091;&#1075;&#1086;&#1076;&#1080;&#1077;%202020%20&#1075;&#1086;&#1076;&#1072;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N\Desktop\I%20&#1087;&#1086;&#1083;&#1091;&#1075;&#1086;&#1076;&#1080;&#1077;%202020%20&#1075;&#1086;&#1076;&#1072;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N\Desktop\I%20&#1087;&#1086;&#1083;&#1091;&#1075;&#1086;&#1076;&#1080;&#1077;%202020%20&#1075;&#1086;&#1076;&#1072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ru-RU" sz="2400" b="1" i="0" u="none" strike="noStrike" baseline="0" dirty="0">
                <a:solidFill>
                  <a:srgbClr val="000000"/>
                </a:solidFill>
                <a:latin typeface="Calibri"/>
                <a:cs typeface="Calibri"/>
              </a:rPr>
              <a:t>2019г.</a:t>
            </a:r>
          </a:p>
        </c:rich>
      </c:tx>
      <c:layout>
        <c:manualLayout>
          <c:xMode val="edge"/>
          <c:yMode val="edge"/>
          <c:x val="0.1523703248031496"/>
          <c:y val="0.17766900981258352"/>
        </c:manualLayout>
      </c:layout>
      <c:overlay val="0"/>
      <c:spPr>
        <a:noFill/>
        <a:ln w="25400">
          <a:noFill/>
        </a:ln>
      </c:spPr>
    </c:title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4557824803149601E-2"/>
          <c:y val="0.36671304265182636"/>
          <c:w val="0.36679642388451444"/>
          <c:h val="0.48539885232737229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01-8571-4242-A878-338BBA524A99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3-8571-4242-A878-338BBA524A99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5-8571-4242-A878-338BBA524A99}"/>
              </c:ext>
            </c:extLst>
          </c:dPt>
          <c:dPt>
            <c:idx val="3"/>
            <c:bubble3D val="0"/>
            <c:spPr>
              <a:solidFill>
                <a:schemeClr val="accent2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6-8571-4242-A878-338BBA524A99}"/>
              </c:ext>
            </c:extLst>
          </c:dPt>
          <c:dLbls>
            <c:dLbl>
              <c:idx val="0"/>
              <c:layout>
                <c:manualLayout>
                  <c:x val="-2.412953844640963E-2"/>
                  <c:y val="-0.13160209013507457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 algn="l">
                    <a:defRPr sz="18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571-4242-A878-338BBA524A99}"/>
                </c:ext>
              </c:extLst>
            </c:dLbl>
            <c:dLbl>
              <c:idx val="1"/>
              <c:layout>
                <c:manualLayout>
                  <c:x val="-2.9906496062992892E-3"/>
                  <c:y val="4.9886264216971524E-3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 algn="l">
                    <a:defRPr sz="18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571-4242-A878-338BBA524A99}"/>
                </c:ext>
              </c:extLst>
            </c:dLbl>
            <c:dLbl>
              <c:idx val="2"/>
              <c:layout>
                <c:manualLayout>
                  <c:x val="1.5737495346533958E-2"/>
                  <c:y val="-0.20685335445874145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 algn="l">
                    <a:defRPr sz="18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571-4242-A878-338BBA524A99}"/>
                </c:ext>
              </c:extLst>
            </c:dLbl>
            <c:dLbl>
              <c:idx val="3"/>
              <c:layout>
                <c:manualLayout>
                  <c:x val="-7.8788389631492317E-2"/>
                  <c:y val="-1.063272197682609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 algn="l">
                    <a:defRPr sz="18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571-4242-A878-338BBA524A99}"/>
                </c:ext>
              </c:extLst>
            </c:dLbl>
            <c:numFmt formatCode="0.0%" sourceLinked="0"/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 algn="l">
                  <a:defRPr sz="18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'Структура доходов2019'!$A$8:$A$11</c:f>
              <c:strCache>
                <c:ptCount val="4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Дотации</c:v>
                </c:pt>
                <c:pt idx="3">
                  <c:v>Субвенции</c:v>
                </c:pt>
              </c:strCache>
            </c:strRef>
          </c:cat>
          <c:val>
            <c:numRef>
              <c:f>'Структура доходов2019'!$C$8:$C$11</c:f>
              <c:numCache>
                <c:formatCode>#,##0.0</c:formatCode>
                <c:ptCount val="4"/>
                <c:pt idx="0">
                  <c:v>14959</c:v>
                </c:pt>
                <c:pt idx="1">
                  <c:v>1705.4</c:v>
                </c:pt>
                <c:pt idx="2">
                  <c:v>15706.7</c:v>
                </c:pt>
                <c:pt idx="3">
                  <c:v>518.1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8571-4242-A878-338BBA524A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plotVisOnly val="1"/>
    <c:dispBlanksAs val="zero"/>
    <c:showDLblsOverMax val="0"/>
  </c:chart>
  <c:spPr>
    <a:gradFill flip="none" rotWithShape="1">
      <a:gsLst>
        <a:gs pos="0">
          <a:schemeClr val="accent1">
            <a:lumMod val="5000"/>
            <a:lumOff val="95000"/>
          </a:schemeClr>
        </a:gs>
        <a:gs pos="74000">
          <a:schemeClr val="accent1">
            <a:lumMod val="45000"/>
            <a:lumOff val="55000"/>
          </a:schemeClr>
        </a:gs>
        <a:gs pos="83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2700000" scaled="1"/>
      <a:tileRect/>
    </a:gradFill>
    <a:scene3d>
      <a:camera prst="orthographicFront"/>
      <a:lightRig rig="threePt" dir="t"/>
    </a:scene3d>
    <a:sp3d>
      <a:bevelT w="152400" h="50800" prst="softRound"/>
    </a:sp3d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ru-RU" sz="2400" b="1" i="0" u="none" strike="noStrike" baseline="0">
                <a:solidFill>
                  <a:srgbClr val="000000"/>
                </a:solidFill>
                <a:latin typeface="Calibri"/>
                <a:cs typeface="Calibri"/>
              </a:rPr>
              <a:t>Мероприятия по экономии бюджетных средств </a:t>
            </a:r>
          </a:p>
          <a:p>
            <a:pPr>
              <a:defRPr sz="24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ru-RU" sz="2400" b="1" i="0" u="none" strike="noStrike" baseline="0">
                <a:solidFill>
                  <a:srgbClr val="000000"/>
                </a:solidFill>
                <a:latin typeface="Calibri"/>
                <a:cs typeface="Calibri"/>
              </a:rPr>
              <a:t>учреждениями непроизводственной сферы за I полугодие 2020 года</a:t>
            </a:r>
          </a:p>
          <a:p>
            <a:pPr>
              <a:defRPr sz="24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 sz="2400" b="1" i="0" u="none" strike="noStrike" baseline="0">
              <a:solidFill>
                <a:srgbClr val="000000"/>
              </a:solidFill>
              <a:latin typeface="Calibri"/>
              <a:cs typeface="Calibri"/>
            </a:endParaRPr>
          </a:p>
        </c:rich>
      </c:tx>
      <c:layout>
        <c:manualLayout>
          <c:xMode val="edge"/>
          <c:yMode val="edge"/>
          <c:x val="0.11390165682414698"/>
          <c:y val="3.4223097112860888E-2"/>
        </c:manualLayout>
      </c:layout>
      <c:overlay val="0"/>
      <c:spPr>
        <a:noFill/>
        <a:ln w="25400">
          <a:noFill/>
        </a:ln>
      </c:spPr>
    </c:title>
    <c:autoTitleDeleted val="0"/>
    <c:view3D>
      <c:rotX val="30"/>
      <c:rotY val="23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3314386482939637E-2"/>
          <c:y val="0.17292767570720327"/>
          <c:w val="0.83620948162729658"/>
          <c:h val="0.61413196267133274"/>
        </c:manualLayout>
      </c:layout>
      <c:pie3DChart>
        <c:varyColors val="1"/>
        <c:ser>
          <c:idx val="0"/>
          <c:order val="0"/>
          <c:explosion val="4"/>
          <c:dPt>
            <c:idx val="0"/>
            <c:bubble3D val="0"/>
            <c:spPr>
              <a:solidFill>
                <a:srgbClr val="00B0F0"/>
              </a:solidFill>
              <a:ln w="25400">
                <a:noFill/>
              </a:ln>
            </c:spPr>
            <c:extLst>
              <c:ext xmlns:c16="http://schemas.microsoft.com/office/drawing/2014/chart" uri="{C3380CC4-5D6E-409C-BE32-E72D297353CC}">
                <c16:uniqueId val="{00000001-D1F9-432F-B1D1-86613B812332}"/>
              </c:ext>
            </c:extLst>
          </c:dPt>
          <c:dPt>
            <c:idx val="1"/>
            <c:bubble3D val="0"/>
            <c:spPr>
              <a:solidFill>
                <a:srgbClr val="FF6600"/>
              </a:solidFill>
              <a:ln w="25400">
                <a:noFill/>
              </a:ln>
            </c:spPr>
            <c:extLst>
              <c:ext xmlns:c16="http://schemas.microsoft.com/office/drawing/2014/chart" uri="{C3380CC4-5D6E-409C-BE32-E72D297353CC}">
                <c16:uniqueId val="{00000003-D1F9-432F-B1D1-86613B812332}"/>
              </c:ext>
            </c:extLst>
          </c:dPt>
          <c:dPt>
            <c:idx val="2"/>
            <c:bubble3D val="0"/>
            <c:spPr>
              <a:solidFill>
                <a:schemeClr val="accent3">
                  <a:lumMod val="75000"/>
                </a:schemeClr>
              </a:solidFill>
              <a:ln w="25400">
                <a:noFill/>
              </a:ln>
            </c:spPr>
            <c:extLst>
              <c:ext xmlns:c16="http://schemas.microsoft.com/office/drawing/2014/chart" uri="{C3380CC4-5D6E-409C-BE32-E72D297353CC}">
                <c16:uniqueId val="{00000005-D1F9-432F-B1D1-86613B812332}"/>
              </c:ext>
            </c:extLst>
          </c:dPt>
          <c:dLbls>
            <c:dLbl>
              <c:idx val="0"/>
              <c:layout>
                <c:manualLayout>
                  <c:x val="-2.2729166666666668E-2"/>
                  <c:y val="2.8800233304170277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28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1F9-432F-B1D1-86613B812332}"/>
                </c:ext>
              </c:extLst>
            </c:dLbl>
            <c:dLbl>
              <c:idx val="1"/>
              <c:layout>
                <c:manualLayout>
                  <c:x val="5.6068651574803147E-2"/>
                  <c:y val="-0.1921182560513269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28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1F9-432F-B1D1-86613B812332}"/>
                </c:ext>
              </c:extLst>
            </c:dLbl>
            <c:dLbl>
              <c:idx val="2"/>
              <c:layout>
                <c:manualLayout>
                  <c:x val="1.9790993867701966E-2"/>
                  <c:y val="3.648770896603927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28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1F9-432F-B1D1-86613B812332}"/>
                </c:ext>
              </c:extLst>
            </c:dLbl>
            <c:dLbl>
              <c:idx val="3"/>
              <c:layout>
                <c:manualLayout>
                  <c:x val="9.8720321250166318E-3"/>
                  <c:y val="3.4352586055699623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28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1F9-432F-B1D1-86613B812332}"/>
                </c:ext>
              </c:extLst>
            </c:dLbl>
            <c:dLbl>
              <c:idx val="4"/>
              <c:layout>
                <c:manualLayout>
                  <c:x val="3.9574730578032583E-2"/>
                  <c:y val="5.5038920134983127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28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1F9-432F-B1D1-86613B812332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8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'Мероприятия по экономии'!$A$8:$A$10</c:f>
              <c:strCache>
                <c:ptCount val="3"/>
                <c:pt idx="0">
                  <c:v>Направление доходов от внебюджетной деятельности на укрепление материально-технической базы</c:v>
                </c:pt>
                <c:pt idx="1">
                  <c:v>Привлечение спонсорских средств на укрепление материально-технической базы</c:v>
                </c:pt>
                <c:pt idx="2">
                  <c:v>Упорядочение сети и штатов</c:v>
                </c:pt>
              </c:strCache>
            </c:strRef>
          </c:cat>
          <c:val>
            <c:numRef>
              <c:f>'Мероприятия по экономии'!$C$8:$C$10</c:f>
              <c:numCache>
                <c:formatCode>#,##0.00</c:formatCode>
                <c:ptCount val="3"/>
                <c:pt idx="0">
                  <c:v>345.4</c:v>
                </c:pt>
                <c:pt idx="1">
                  <c:v>397.5</c:v>
                </c:pt>
                <c:pt idx="2">
                  <c:v>9.6999999999999993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1F9-432F-B1D1-86613B8123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"/>
          <c:y val="0.7841052785068533"/>
          <c:w val="1"/>
          <c:h val="0.17123913677456987"/>
        </c:manualLayout>
      </c:layout>
      <c:overlay val="0"/>
      <c:txPr>
        <a:bodyPr/>
        <a:lstStyle/>
        <a:p>
          <a:pPr>
            <a:defRPr sz="2000" b="1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ru-RU"/>
        </a:p>
      </c:txPr>
    </c:legend>
    <c:plotVisOnly val="1"/>
    <c:dispBlanksAs val="zero"/>
    <c:showDLblsOverMax val="0"/>
  </c:chart>
  <c:spPr>
    <a:solidFill>
      <a:srgbClr val="FFFF99"/>
    </a:solidFill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0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2000" b="1" i="0" u="none" strike="noStrike" baseline="0">
                <a:solidFill>
                  <a:srgbClr val="000000"/>
                </a:solidFill>
                <a:latin typeface="Arial Cyr"/>
                <a:cs typeface="Arial Cyr"/>
              </a:rPr>
              <a:t>Сравнительный анализ доходов от внебюджетной деятельности за </a:t>
            </a:r>
          </a:p>
          <a:p>
            <a:pPr>
              <a:defRPr sz="20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2000" b="1" i="0" u="none" strike="noStrike" baseline="0">
                <a:solidFill>
                  <a:srgbClr val="000000"/>
                </a:solidFill>
                <a:latin typeface="Arial Cyr"/>
                <a:cs typeface="Arial Cyr"/>
              </a:rPr>
              <a:t>I полугодие 2020 г. и соответствующий период 2019 г.</a:t>
            </a:r>
          </a:p>
          <a:p>
            <a:pPr>
              <a:defRPr sz="20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 sz="2000" b="1" i="0" u="none" strike="noStrike" baseline="0">
              <a:solidFill>
                <a:srgbClr val="000000"/>
              </a:solidFill>
              <a:latin typeface="Arial Cyr"/>
              <a:cs typeface="Arial Cyr"/>
            </a:endParaRPr>
          </a:p>
        </c:rich>
      </c:tx>
      <c:layout>
        <c:manualLayout>
          <c:xMode val="edge"/>
          <c:yMode val="edge"/>
          <c:x val="0.13372662176065384"/>
          <c:y val="9.2023321808021238E-3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50550367828373566"/>
          <c:y val="0.11736538956623768"/>
          <c:w val="0.43553505096296974"/>
          <c:h val="0.73373332076005471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Внебюджет!$D$3</c:f>
              <c:strCache>
                <c:ptCount val="1"/>
                <c:pt idx="0">
                  <c:v>I полугодие 2019 г.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5461490551082575E-3"/>
                  <c:y val="-2.5514774657675603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accent2">
                          <a:lumMod val="50000"/>
                        </a:schemeClr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3D-4E86-B5FF-D7ACF4DC3630}"/>
                </c:ext>
              </c:extLst>
            </c:dLbl>
            <c:dLbl>
              <c:idx val="1"/>
              <c:layout>
                <c:manualLayout>
                  <c:x val="1.5114297529451228E-3"/>
                  <c:y val="-1.2094177577899354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accent2">
                          <a:lumMod val="50000"/>
                        </a:schemeClr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83D-4E86-B5FF-D7ACF4DC3630}"/>
                </c:ext>
              </c:extLst>
            </c:dLbl>
            <c:dLbl>
              <c:idx val="2"/>
              <c:layout>
                <c:manualLayout>
                  <c:x val="-4.1607757177931486E-4"/>
                  <c:y val="1.6662244072760078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accent2">
                          <a:lumMod val="50000"/>
                        </a:schemeClr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83D-4E86-B5FF-D7ACF4DC3630}"/>
                </c:ext>
              </c:extLst>
            </c:dLbl>
            <c:dLbl>
              <c:idx val="4"/>
              <c:layout>
                <c:manualLayout>
                  <c:x val="6.5216333084742941E-4"/>
                  <c:y val="1.2828568634210044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accent2">
                          <a:lumMod val="50000"/>
                        </a:schemeClr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83D-4E86-B5FF-D7ACF4DC3630}"/>
                </c:ext>
              </c:extLst>
            </c:dLbl>
            <c:dLbl>
              <c:idx val="5"/>
              <c:layout>
                <c:manualLayout>
                  <c:x val="-9.9740491646299872E-4"/>
                  <c:y val="5.6924035312090841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accent2">
                          <a:lumMod val="50000"/>
                        </a:schemeClr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83D-4E86-B5FF-D7ACF4DC3630}"/>
                </c:ext>
              </c:extLst>
            </c:dLbl>
            <c:dLbl>
              <c:idx val="6"/>
              <c:layout>
                <c:manualLayout>
                  <c:x val="-3.4685618485503545E-5"/>
                  <c:y val="2.4330717766542151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accent2">
                          <a:lumMod val="50000"/>
                        </a:schemeClr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83D-4E86-B5FF-D7ACF4DC3630}"/>
                </c:ext>
              </c:extLst>
            </c:dLbl>
            <c:dLbl>
              <c:idx val="7"/>
              <c:layout>
                <c:manualLayout>
                  <c:x val="-3.0028567009285638E-6"/>
                  <c:y val="3.7751314846318886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accent2">
                          <a:lumMod val="50000"/>
                        </a:schemeClr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83D-4E86-B5FF-D7ACF4DC3630}"/>
                </c:ext>
              </c:extLst>
            </c:dLbl>
            <c:dLbl>
              <c:idx val="8"/>
              <c:layout>
                <c:manualLayout>
                  <c:xMode val="edge"/>
                  <c:yMode val="edge"/>
                  <c:x val="0.51524139937603641"/>
                  <c:y val="0.11503076099288921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accent2">
                          <a:lumMod val="50000"/>
                        </a:schemeClr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83D-4E86-B5FF-D7ACF4DC3630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i="0" u="none" strike="noStrike" baseline="0">
                    <a:solidFill>
                      <a:schemeClr val="accent2">
                        <a:lumMod val="50000"/>
                      </a:schemeClr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Внебюджет!$A$4:$A$11</c:f>
              <c:strCache>
                <c:ptCount val="7"/>
                <c:pt idx="0">
                  <c:v>УЗ "Пружанская ЦРБ"</c:v>
                </c:pt>
                <c:pt idx="1">
                  <c:v>Учреждения физической культуры и спорта</c:v>
                </c:pt>
                <c:pt idx="2">
                  <c:v>Отдел по образованию райисполкома</c:v>
                </c:pt>
                <c:pt idx="3">
                  <c:v>Отдел идеологической работы, культуры и по делам молодежи райисполкома</c:v>
                </c:pt>
                <c:pt idx="4">
                  <c:v>Учреждение "Пружанская райветстанция"</c:v>
                </c:pt>
                <c:pt idx="5">
                  <c:v>ГУ "Пружанский территориальный центр социального обслуживания населения"</c:v>
                </c:pt>
                <c:pt idx="6">
                  <c:v>ГУДОВ "Учебный центр подготовки, повышения квалификации и переподготовки кадров УСХиП райисполкома</c:v>
                </c:pt>
              </c:strCache>
            </c:strRef>
          </c:cat>
          <c:val>
            <c:numRef>
              <c:f>Внебюджет!$D$4:$D$11</c:f>
              <c:numCache>
                <c:formatCode>_(* #,##0.0_);_(* \(#,##0.0\);_(* "-"??_);_(@_)</c:formatCode>
                <c:ptCount val="8"/>
                <c:pt idx="0">
                  <c:v>337.3</c:v>
                </c:pt>
                <c:pt idx="1">
                  <c:v>196.3</c:v>
                </c:pt>
                <c:pt idx="2">
                  <c:v>73.8</c:v>
                </c:pt>
                <c:pt idx="3">
                  <c:v>150.30000000000001</c:v>
                </c:pt>
                <c:pt idx="4">
                  <c:v>91.1</c:v>
                </c:pt>
                <c:pt idx="5">
                  <c:v>35.700000000000003</c:v>
                </c:pt>
                <c:pt idx="6">
                  <c:v>19.100000000000001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83D-4E86-B5FF-D7ACF4DC3630}"/>
            </c:ext>
          </c:extLst>
        </c:ser>
        <c:ser>
          <c:idx val="0"/>
          <c:order val="1"/>
          <c:tx>
            <c:strRef>
              <c:f>Внебюджет!$C$3</c:f>
              <c:strCache>
                <c:ptCount val="1"/>
                <c:pt idx="0">
                  <c:v>I полугодие 2020 г.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7.1159596820522615E-4"/>
                  <c:y val="-7.8647703284479269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83D-4E86-B5FF-D7ACF4DC3630}"/>
                </c:ext>
              </c:extLst>
            </c:dLbl>
            <c:dLbl>
              <c:idx val="1"/>
              <c:layout>
                <c:manualLayout>
                  <c:x val="1.4564099648121942E-3"/>
                  <c:y val="-8.0566151231923882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83D-4E86-B5FF-D7ACF4DC3630}"/>
                </c:ext>
              </c:extLst>
            </c:dLbl>
            <c:dLbl>
              <c:idx val="2"/>
              <c:layout>
                <c:manualLayout>
                  <c:x val="2.2663000510183364E-3"/>
                  <c:y val="-5.1808119353095126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83D-4E86-B5FF-D7ACF4DC3630}"/>
                </c:ext>
              </c:extLst>
            </c:dLbl>
            <c:dLbl>
              <c:idx val="3"/>
              <c:layout>
                <c:manualLayout>
                  <c:x val="1.6351113669022816E-3"/>
                  <c:y val="-1.1507469626857798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983D-4E86-B5FF-D7ACF4DC3630}"/>
                </c:ext>
              </c:extLst>
            </c:dLbl>
            <c:dLbl>
              <c:idx val="4"/>
              <c:layout>
                <c:manualLayout>
                  <c:x val="5.3309253437089582E-4"/>
                  <c:y val="-8.631666438974922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83D-4E86-B5FF-D7ACF4DC3630}"/>
                </c:ext>
              </c:extLst>
            </c:dLbl>
            <c:dLbl>
              <c:idx val="5"/>
              <c:layout>
                <c:manualLayout>
                  <c:x val="3.2417064907792376E-3"/>
                  <c:y val="-2.6885373140986281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983D-4E86-B5FF-D7ACF4DC3630}"/>
                </c:ext>
              </c:extLst>
            </c:dLbl>
            <c:dLbl>
              <c:idx val="6"/>
              <c:layout>
                <c:manualLayout>
                  <c:x val="-1.2398218538169195E-4"/>
                  <c:y val="-5.9477080458365363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983D-4E86-B5FF-D7ACF4DC3630}"/>
                </c:ext>
              </c:extLst>
            </c:dLbl>
            <c:dLbl>
              <c:idx val="7"/>
              <c:layout>
                <c:manualLayout>
                  <c:x val="2.3849572909950857E-3"/>
                  <c:y val="-4.6056483378588628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983D-4E86-B5FF-D7ACF4DC3630}"/>
                </c:ext>
              </c:extLst>
            </c:dLbl>
            <c:dLbl>
              <c:idx val="8"/>
              <c:layout>
                <c:manualLayout>
                  <c:xMode val="edge"/>
                  <c:yMode val="edge"/>
                  <c:x val="0.51524139937603641"/>
                  <c:y val="8.5889634874690618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983D-4E86-B5FF-D7ACF4DC3630}"/>
                </c:ext>
              </c:extLst>
            </c:dLbl>
            <c:dLbl>
              <c:idx val="9"/>
              <c:layout>
                <c:manualLayout>
                  <c:xMode val="edge"/>
                  <c:yMode val="edge"/>
                  <c:x val="0.51130825892278431"/>
                  <c:y val="7.2085943555543902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rgbClr val="000000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983D-4E86-B5FF-D7ACF4DC3630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Внебюджет!$A$4:$A$11</c:f>
              <c:strCache>
                <c:ptCount val="7"/>
                <c:pt idx="0">
                  <c:v>УЗ "Пружанская ЦРБ"</c:v>
                </c:pt>
                <c:pt idx="1">
                  <c:v>Учреждения физической культуры и спорта</c:v>
                </c:pt>
                <c:pt idx="2">
                  <c:v>Отдел по образованию райисполкома</c:v>
                </c:pt>
                <c:pt idx="3">
                  <c:v>Отдел идеологической работы, культуры и по делам молодежи райисполкома</c:v>
                </c:pt>
                <c:pt idx="4">
                  <c:v>Учреждение "Пружанская райветстанция"</c:v>
                </c:pt>
                <c:pt idx="5">
                  <c:v>ГУ "Пружанский территориальный центр социального обслуживания населения"</c:v>
                </c:pt>
                <c:pt idx="6">
                  <c:v>ГУДОВ "Учебный центр подготовки, повышения квалификации и переподготовки кадров УСХиП райисполкома</c:v>
                </c:pt>
              </c:strCache>
            </c:strRef>
          </c:cat>
          <c:val>
            <c:numRef>
              <c:f>Внебюджет!$C$4:$C$11</c:f>
              <c:numCache>
                <c:formatCode>_(* #,##0.0_);_(* \(#,##0.0\);_(* "-"??_);_(@_)</c:formatCode>
                <c:ptCount val="8"/>
                <c:pt idx="0">
                  <c:v>275.2</c:v>
                </c:pt>
                <c:pt idx="1">
                  <c:v>141.30000000000001</c:v>
                </c:pt>
                <c:pt idx="2">
                  <c:v>63.7</c:v>
                </c:pt>
                <c:pt idx="3">
                  <c:v>94</c:v>
                </c:pt>
                <c:pt idx="4">
                  <c:v>97.2</c:v>
                </c:pt>
                <c:pt idx="5">
                  <c:v>39.200000000000003</c:v>
                </c:pt>
                <c:pt idx="6">
                  <c:v>20.2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983D-4E86-B5FF-D7ACF4DC36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87287392"/>
        <c:axId val="1"/>
      </c:barChart>
      <c:catAx>
        <c:axId val="28728739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  <c:max val="500"/>
          <c:min val="0"/>
        </c:scaling>
        <c:delete val="0"/>
        <c:axPos val="b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_(* #,##0.0_);_(* \(#,##0.0\);_(* &quot;-&quot;??_);_(@_)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287287392"/>
        <c:crosses val="autoZero"/>
        <c:crossBetween val="between"/>
        <c:majorUnit val="100"/>
      </c:valAx>
      <c:spPr>
        <a:solidFill>
          <a:schemeClr val="accent4">
            <a:lumMod val="20000"/>
            <a:lumOff val="80000"/>
          </a:schemeClr>
        </a:solidFill>
        <a:ln w="12700">
          <a:solidFill>
            <a:srgbClr val="FFFFFF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5198728674540685"/>
          <c:y val="0.89747703189464823"/>
          <c:w val="0.644621965223097"/>
          <c:h val="5.2050513273327575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2000" b="0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rgbClr val="CCCCFF"/>
    </a:solidFill>
    <a:ln w="3175">
      <a:solidFill>
        <a:srgbClr val="000000"/>
      </a:solidFill>
      <a:prstDash val="solid"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ru-RU" sz="2400" b="1" i="0" u="none" strike="noStrike" baseline="0" dirty="0">
                <a:solidFill>
                  <a:srgbClr val="000000"/>
                </a:solidFill>
                <a:latin typeface="Calibri"/>
                <a:cs typeface="Calibri"/>
              </a:rPr>
              <a:t>2020г.</a:t>
            </a:r>
          </a:p>
        </c:rich>
      </c:tx>
      <c:layout>
        <c:manualLayout>
          <c:xMode val="edge"/>
          <c:yMode val="edge"/>
          <c:x val="0.47225660706702344"/>
          <c:y val="3.9812531229394696E-2"/>
        </c:manualLayout>
      </c:layout>
      <c:overlay val="0"/>
      <c:spPr>
        <a:noFill/>
        <a:ln w="25400">
          <a:noFill/>
        </a:ln>
      </c:spPr>
    </c:title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30124365924225588"/>
          <c:y val="0.19382256857042335"/>
          <c:w val="0.54415753597620353"/>
          <c:h val="0.71969830081509834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01-0459-4641-B701-7FEB5BC33B89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3-0459-4641-B701-7FEB5BC33B89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5-0459-4641-B701-7FEB5BC33B89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6-0459-4641-B701-7FEB5BC33B89}"/>
              </c:ext>
            </c:extLst>
          </c:dPt>
          <c:dLbls>
            <c:dLbl>
              <c:idx val="0"/>
              <c:layout>
                <c:manualLayout>
                  <c:x val="1.1926058437686345E-2"/>
                  <c:y val="-0.10463378176382665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 algn="l">
                    <a:defRPr sz="18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459-4641-B701-7FEB5BC33B89}"/>
                </c:ext>
              </c:extLst>
            </c:dLbl>
            <c:dLbl>
              <c:idx val="1"/>
              <c:layout>
                <c:manualLayout>
                  <c:x val="-5.6648777579010164E-2"/>
                  <c:y val="-9.9651220727455733E-3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 algn="l">
                    <a:defRPr sz="18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459-4641-B701-7FEB5BC33B89}"/>
                </c:ext>
              </c:extLst>
            </c:dLbl>
            <c:dLbl>
              <c:idx val="2"/>
              <c:layout>
                <c:manualLayout>
                  <c:x val="1.937984496124031E-2"/>
                  <c:y val="-0.107125062282013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 algn="l">
                    <a:defRPr sz="18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459-4641-B701-7FEB5BC33B89}"/>
                </c:ext>
              </c:extLst>
            </c:dLbl>
            <c:dLbl>
              <c:idx val="3"/>
              <c:layout>
                <c:manualLayout>
                  <c:x val="-4.3231961836612973E-2"/>
                  <c:y val="-1.2456402590931717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 algn="l">
                    <a:defRPr sz="18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459-4641-B701-7FEB5BC33B89}"/>
                </c:ext>
              </c:extLst>
            </c:dLbl>
            <c:numFmt formatCode="0.0%" sourceLinked="0"/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 algn="l">
                  <a:defRPr sz="18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'Структура доходов2020'!$A$8:$A$11</c:f>
              <c:strCache>
                <c:ptCount val="4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Дотации</c:v>
                </c:pt>
                <c:pt idx="3">
                  <c:v>Субвенции</c:v>
                </c:pt>
              </c:strCache>
            </c:strRef>
          </c:cat>
          <c:val>
            <c:numRef>
              <c:f>'Структура доходов2020'!$C$8:$C$11</c:f>
              <c:numCache>
                <c:formatCode>#,##0.0</c:formatCode>
                <c:ptCount val="4"/>
                <c:pt idx="0">
                  <c:v>17279.900000000001</c:v>
                </c:pt>
                <c:pt idx="1">
                  <c:v>1955.5</c:v>
                </c:pt>
                <c:pt idx="2">
                  <c:v>16227.3</c:v>
                </c:pt>
                <c:pt idx="3">
                  <c:v>568.9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0459-4641-B701-7FEB5BC33B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plotVisOnly val="1"/>
    <c:dispBlanksAs val="zero"/>
    <c:showDLblsOverMax val="0"/>
  </c:chart>
  <c:spPr>
    <a:noFill/>
    <a:scene3d>
      <a:camera prst="orthographicFront"/>
      <a:lightRig rig="threePt" dir="t"/>
    </a:scene3d>
    <a:sp3d>
      <a:bevelT w="152400" h="50800" prst="softRound"/>
    </a:sp3d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5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dirty="0"/>
              <a:t>2019 г.</a:t>
            </a:r>
          </a:p>
        </c:rich>
      </c:tx>
      <c:layout>
        <c:manualLayout>
          <c:xMode val="edge"/>
          <c:yMode val="edge"/>
          <c:x val="0.22088854280879902"/>
          <c:y val="0.19481680071492405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8.6069651741293537E-2"/>
          <c:y val="0.20769815744862877"/>
          <c:w val="0.43880597514600583"/>
          <c:h val="0.76067271376191858"/>
        </c:manualLayout>
      </c:layout>
      <c:pieChart>
        <c:varyColors val="1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E4A4-4A9E-AF1F-408A75CE6321}"/>
              </c:ext>
            </c:extLst>
          </c:dPt>
          <c:dPt>
            <c:idx val="1"/>
            <c:bubble3D val="0"/>
            <c:spPr>
              <a:solidFill>
                <a:srgbClr val="FF6600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2-E4A4-4A9E-AF1F-408A75CE6321}"/>
              </c:ext>
            </c:extLst>
          </c:dPt>
          <c:dPt>
            <c:idx val="2"/>
            <c:bubble3D val="0"/>
            <c:spPr>
              <a:solidFill>
                <a:srgbClr val="FFFF99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4-E4A4-4A9E-AF1F-408A75CE6321}"/>
              </c:ext>
            </c:extLst>
          </c:dPt>
          <c:dPt>
            <c:idx val="3"/>
            <c:bubble3D val="0"/>
            <c:spPr>
              <a:solidFill>
                <a:srgbClr val="CCFFFF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6-E4A4-4A9E-AF1F-408A75CE6321}"/>
              </c:ext>
            </c:extLst>
          </c:dPt>
          <c:dPt>
            <c:idx val="4"/>
            <c:bubble3D val="0"/>
            <c:spPr>
              <a:solidFill>
                <a:srgbClr val="0066CC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8-E4A4-4A9E-AF1F-408A75CE6321}"/>
              </c:ext>
            </c:extLst>
          </c:dPt>
          <c:dPt>
            <c:idx val="5"/>
            <c:bubble3D val="0"/>
            <c:spPr>
              <a:solidFill>
                <a:srgbClr val="FF8080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A-E4A4-4A9E-AF1F-408A75CE6321}"/>
              </c:ext>
            </c:extLst>
          </c:dPt>
          <c:dPt>
            <c:idx val="6"/>
            <c:bubble3D val="0"/>
            <c:spPr>
              <a:solidFill>
                <a:srgbClr val="339966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C-E4A4-4A9E-AF1F-408A75CE6321}"/>
              </c:ext>
            </c:extLst>
          </c:dPt>
          <c:dPt>
            <c:idx val="7"/>
            <c:bubble3D val="0"/>
            <c:spPr>
              <a:solidFill>
                <a:srgbClr val="FFC000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E-E4A4-4A9E-AF1F-408A75CE6321}"/>
              </c:ext>
            </c:extLst>
          </c:dPt>
          <c:dPt>
            <c:idx val="8"/>
            <c:bubble3D val="0"/>
            <c:spPr>
              <a:solidFill>
                <a:srgbClr val="92D050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10-E4A4-4A9E-AF1F-408A75CE6321}"/>
              </c:ext>
            </c:extLst>
          </c:dPt>
          <c:dLbls>
            <c:dLbl>
              <c:idx val="0"/>
              <c:layout>
                <c:manualLayout>
                  <c:x val="-5.0929701884279394E-2"/>
                  <c:y val="-0.14253990939488728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25" b="1" i="0" u="none" strike="noStrike" baseline="0">
                      <a:solidFill>
                        <a:srgbClr val="0000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4A4-4A9E-AF1F-408A75CE6321}"/>
                </c:ext>
              </c:extLst>
            </c:dLbl>
            <c:dLbl>
              <c:idx val="1"/>
              <c:layout>
                <c:manualLayout>
                  <c:x val="-5.6001947454193592E-3"/>
                  <c:y val="1.1089497273840091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25" b="1" i="0" u="none" strike="noStrike" baseline="0">
                      <a:solidFill>
                        <a:srgbClr val="0000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4A4-4A9E-AF1F-408A75CE6321}"/>
                </c:ext>
              </c:extLst>
            </c:dLbl>
            <c:dLbl>
              <c:idx val="2"/>
              <c:layout>
                <c:manualLayout>
                  <c:x val="1.5186636846807362E-2"/>
                  <c:y val="7.2126806555558387E-3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25" b="1" i="0" u="none" strike="noStrike" baseline="0">
                      <a:solidFill>
                        <a:srgbClr val="0000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4A4-4A9E-AF1F-408A75CE6321}"/>
                </c:ext>
              </c:extLst>
            </c:dLbl>
            <c:dLbl>
              <c:idx val="3"/>
              <c:layout>
                <c:manualLayout>
                  <c:x val="-7.7971363654170097E-3"/>
                  <c:y val="7.0937435637446729E-3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25" b="1" i="0" u="none" strike="noStrike" baseline="0">
                      <a:solidFill>
                        <a:srgbClr val="0000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4A4-4A9E-AF1F-408A75CE6321}"/>
                </c:ext>
              </c:extLst>
            </c:dLbl>
            <c:dLbl>
              <c:idx val="4"/>
              <c:layout>
                <c:manualLayout>
                  <c:x val="1.7070161005993654E-3"/>
                  <c:y val="-8.3534012473793495E-3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25" b="1" i="0" u="none" strike="noStrike" baseline="0">
                      <a:solidFill>
                        <a:srgbClr val="0000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E4A4-4A9E-AF1F-408A75CE6321}"/>
                </c:ext>
              </c:extLst>
            </c:dLbl>
            <c:dLbl>
              <c:idx val="5"/>
              <c:layout>
                <c:manualLayout>
                  <c:x val="3.6622233263746413E-3"/>
                  <c:y val="-2.5531880388165215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25" b="1" i="0" u="none" strike="noStrike" baseline="0">
                      <a:solidFill>
                        <a:srgbClr val="0000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E4A4-4A9E-AF1F-408A75CE6321}"/>
                </c:ext>
              </c:extLst>
            </c:dLbl>
            <c:dLbl>
              <c:idx val="6"/>
              <c:layout>
                <c:manualLayout>
                  <c:x val="-1.4016335644611588E-2"/>
                  <c:y val="3.5154496533003491E-3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25" b="1" i="0" u="none" strike="noStrike" baseline="0">
                      <a:solidFill>
                        <a:srgbClr val="0000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E4A4-4A9E-AF1F-408A75CE6321}"/>
                </c:ext>
              </c:extLst>
            </c:dLbl>
            <c:dLbl>
              <c:idx val="7"/>
              <c:layout>
                <c:manualLayout>
                  <c:x val="1.479913425000977E-2"/>
                  <c:y val="-1.0066435357552167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25" b="1" i="0" u="none" strike="noStrike" baseline="0">
                      <a:solidFill>
                        <a:srgbClr val="0000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E4A4-4A9E-AF1F-408A75CE6321}"/>
                </c:ext>
              </c:extLst>
            </c:dLbl>
            <c:dLbl>
              <c:idx val="8"/>
              <c:layout>
                <c:manualLayout>
                  <c:x val="1.331624358522349E-2"/>
                  <c:y val="-1.0359400497473028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25" b="1" i="0" u="none" strike="noStrike" baseline="0">
                      <a:solidFill>
                        <a:srgbClr val="0000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E4A4-4A9E-AF1F-408A75CE6321}"/>
                </c:ext>
              </c:extLst>
            </c:dLbl>
            <c:numFmt formatCode="0.0%" sourceLinked="0"/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525" b="1" i="0" u="none" strike="noStrike" baseline="0">
                    <a:solidFill>
                      <a:srgbClr val="0000FF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'Уд. вес собств дох'!$A$6:$A$14</c:f>
              <c:strCache>
                <c:ptCount val="9"/>
                <c:pt idx="0">
                  <c:v>Подоходный налог</c:v>
                </c:pt>
                <c:pt idx="1">
                  <c:v>Налог на добавленную стоимость</c:v>
                </c:pt>
                <c:pt idx="2">
                  <c:v>Налог на прибыль</c:v>
                </c:pt>
                <c:pt idx="3">
                  <c:v>Налог на недвижимость</c:v>
                </c:pt>
                <c:pt idx="4">
                  <c:v>Земельный налог</c:v>
                </c:pt>
                <c:pt idx="5">
                  <c:v>Другие налоги от выручки</c:v>
                </c:pt>
                <c:pt idx="6">
                  <c:v>Дивиденды</c:v>
                </c:pt>
                <c:pt idx="7">
                  <c:v>Компенсация расходов государства</c:v>
                </c:pt>
                <c:pt idx="8">
                  <c:v>Иные доходы</c:v>
                </c:pt>
              </c:strCache>
            </c:strRef>
          </c:cat>
          <c:val>
            <c:numRef>
              <c:f>'Уд. вес собств дох'!$D$6:$D$14</c:f>
              <c:numCache>
                <c:formatCode>0.0</c:formatCode>
                <c:ptCount val="9"/>
                <c:pt idx="0">
                  <c:v>7036</c:v>
                </c:pt>
                <c:pt idx="1">
                  <c:v>3990.2</c:v>
                </c:pt>
                <c:pt idx="2">
                  <c:v>176.9</c:v>
                </c:pt>
                <c:pt idx="3">
                  <c:v>1123.3</c:v>
                </c:pt>
                <c:pt idx="4">
                  <c:v>431.1</c:v>
                </c:pt>
                <c:pt idx="5">
                  <c:v>1959.1</c:v>
                </c:pt>
                <c:pt idx="6">
                  <c:v>122.2</c:v>
                </c:pt>
                <c:pt idx="7">
                  <c:v>771.2</c:v>
                </c:pt>
                <c:pt idx="8">
                  <c:v>1054.4000000000019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E4A4-4A9E-AF1F-408A75CE63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56156741996533743"/>
          <c:y val="8.0428954423592491E-2"/>
          <c:w val="0.43003750930900431"/>
          <c:h val="0.83378016085790885"/>
        </c:manualLayout>
      </c:layout>
      <c:overlay val="0"/>
      <c:spPr>
        <a:solidFill>
          <a:srgbClr val="FFFFFF"/>
        </a:solidFill>
        <a:ln w="25400">
          <a:noFill/>
        </a:ln>
      </c:spPr>
      <c:txPr>
        <a:bodyPr/>
        <a:lstStyle/>
        <a:p>
          <a:pPr>
            <a:defRPr sz="1600" b="0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zero"/>
    <c:showDLblsOverMax val="0"/>
  </c:chart>
  <c:spPr>
    <a:ln w="3175">
      <a:noFill/>
      <a:prstDash val="solid"/>
    </a:ln>
  </c:spPr>
  <c:txPr>
    <a:bodyPr/>
    <a:lstStyle/>
    <a:p>
      <a:pPr>
        <a:defRPr sz="155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725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dirty="0"/>
              <a:t>2020 г.</a:t>
            </a:r>
          </a:p>
        </c:rich>
      </c:tx>
      <c:layout>
        <c:manualLayout>
          <c:xMode val="edge"/>
          <c:yMode val="edge"/>
          <c:x val="0.39189509154129165"/>
          <c:y val="0.19786701662292214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462828962231876"/>
          <c:y val="0.36566375036453774"/>
          <c:w val="0.64188617042689167"/>
          <c:h val="0.47849693788276465"/>
        </c:manualLayout>
      </c:layout>
      <c:pieChart>
        <c:varyColors val="1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8D8F-4C86-A775-A42D903708FA}"/>
              </c:ext>
            </c:extLst>
          </c:dPt>
          <c:dPt>
            <c:idx val="1"/>
            <c:bubble3D val="0"/>
            <c:spPr>
              <a:solidFill>
                <a:srgbClr val="FF6600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2-8D8F-4C86-A775-A42D903708FA}"/>
              </c:ext>
            </c:extLst>
          </c:dPt>
          <c:dPt>
            <c:idx val="2"/>
            <c:bubble3D val="0"/>
            <c:spPr>
              <a:solidFill>
                <a:srgbClr val="FFFF99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4-8D8F-4C86-A775-A42D903708FA}"/>
              </c:ext>
            </c:extLst>
          </c:dPt>
          <c:dPt>
            <c:idx val="3"/>
            <c:bubble3D val="0"/>
            <c:spPr>
              <a:solidFill>
                <a:srgbClr val="CCFFFF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6-8D8F-4C86-A775-A42D903708FA}"/>
              </c:ext>
            </c:extLst>
          </c:dPt>
          <c:dPt>
            <c:idx val="4"/>
            <c:bubble3D val="0"/>
            <c:spPr>
              <a:solidFill>
                <a:srgbClr val="0066CC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8-8D8F-4C86-A775-A42D903708FA}"/>
              </c:ext>
            </c:extLst>
          </c:dPt>
          <c:dPt>
            <c:idx val="5"/>
            <c:bubble3D val="0"/>
            <c:spPr>
              <a:solidFill>
                <a:srgbClr val="FF8080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A-8D8F-4C86-A775-A42D903708FA}"/>
              </c:ext>
            </c:extLst>
          </c:dPt>
          <c:dPt>
            <c:idx val="6"/>
            <c:bubble3D val="0"/>
            <c:spPr>
              <a:solidFill>
                <a:srgbClr val="339966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C-8D8F-4C86-A775-A42D903708FA}"/>
              </c:ext>
            </c:extLst>
          </c:dPt>
          <c:dPt>
            <c:idx val="7"/>
            <c:bubble3D val="0"/>
            <c:spPr>
              <a:solidFill>
                <a:srgbClr val="FFC000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E-8D8F-4C86-A775-A42D903708FA}"/>
              </c:ext>
            </c:extLst>
          </c:dPt>
          <c:dPt>
            <c:idx val="8"/>
            <c:bubble3D val="0"/>
            <c:spPr>
              <a:solidFill>
                <a:srgbClr val="92D050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10-8D8F-4C86-A775-A42D903708FA}"/>
              </c:ext>
            </c:extLst>
          </c:dPt>
          <c:dLbls>
            <c:dLbl>
              <c:idx val="0"/>
              <c:layout>
                <c:manualLayout>
                  <c:x val="-6.5118132698950074E-2"/>
                  <c:y val="-0.1889199521133654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00" b="1" i="0" u="none" strike="noStrike" baseline="0">
                      <a:solidFill>
                        <a:srgbClr val="0000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D8F-4C86-A775-A42D903708FA}"/>
                </c:ext>
              </c:extLst>
            </c:dLbl>
            <c:dLbl>
              <c:idx val="1"/>
              <c:layout>
                <c:manualLayout>
                  <c:x val="-7.9640197979703578E-2"/>
                  <c:y val="-4.0891115025716289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00" b="1" i="0" u="none" strike="noStrike" baseline="0">
                      <a:solidFill>
                        <a:srgbClr val="0000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D8F-4C86-A775-A42D903708FA}"/>
                </c:ext>
              </c:extLst>
            </c:dLbl>
            <c:dLbl>
              <c:idx val="2"/>
              <c:layout>
                <c:manualLayout>
                  <c:x val="-3.1528189910979229E-3"/>
                  <c:y val="5.1036073321023548E-3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00" b="1" i="0" u="none" strike="noStrike" baseline="0">
                      <a:solidFill>
                        <a:srgbClr val="0000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D8F-4C86-A775-A42D903708FA}"/>
                </c:ext>
              </c:extLst>
            </c:dLbl>
            <c:dLbl>
              <c:idx val="3"/>
              <c:layout>
                <c:manualLayout>
                  <c:x val="-1.5962697726582396E-2"/>
                  <c:y val="1.3973371253121498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00" b="1" i="0" u="none" strike="noStrike" baseline="0">
                      <a:solidFill>
                        <a:srgbClr val="0000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D8F-4C86-A775-A42D903708FA}"/>
                </c:ext>
              </c:extLst>
            </c:dLbl>
            <c:dLbl>
              <c:idx val="4"/>
              <c:layout>
                <c:manualLayout>
                  <c:x val="7.7349707951965907E-3"/>
                  <c:y val="1.2770993937811436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00" b="1" i="0" u="none" strike="noStrike" baseline="0">
                      <a:solidFill>
                        <a:srgbClr val="0000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D8F-4C86-A775-A42D903708FA}"/>
                </c:ext>
              </c:extLst>
            </c:dLbl>
            <c:dLbl>
              <c:idx val="5"/>
              <c:layout>
                <c:manualLayout>
                  <c:x val="9.1826844841345363E-3"/>
                  <c:y val="-2.096872024342775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00" b="1" i="0" u="none" strike="noStrike" baseline="0">
                      <a:solidFill>
                        <a:srgbClr val="0000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D8F-4C86-A775-A42D903708FA}"/>
                </c:ext>
              </c:extLst>
            </c:dLbl>
            <c:dLbl>
              <c:idx val="6"/>
              <c:layout>
                <c:manualLayout>
                  <c:x val="-1.6263734286976621E-2"/>
                  <c:y val="-1.2562446016945488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00" b="1" i="0" u="none" strike="noStrike" baseline="0">
                      <a:solidFill>
                        <a:srgbClr val="0000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8D8F-4C86-A775-A42D903708FA}"/>
                </c:ext>
              </c:extLst>
            </c:dLbl>
            <c:dLbl>
              <c:idx val="7"/>
              <c:layout>
                <c:manualLayout>
                  <c:x val="6.7344836717368782E-3"/>
                  <c:y val="-1.5687190044640666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00" b="1" i="0" u="none" strike="noStrike" baseline="0">
                      <a:solidFill>
                        <a:srgbClr val="0000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8D8F-4C86-A775-A42D903708FA}"/>
                </c:ext>
              </c:extLst>
            </c:dLbl>
            <c:dLbl>
              <c:idx val="8"/>
              <c:layout>
                <c:manualLayout>
                  <c:x val="-9.3405609165323183E-3"/>
                  <c:y val="2.1434761692524285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500" b="1" i="0" u="none" strike="noStrike" baseline="0">
                      <a:solidFill>
                        <a:srgbClr val="0000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8D8F-4C86-A775-A42D903708FA}"/>
                </c:ext>
              </c:extLst>
            </c:dLbl>
            <c:numFmt formatCode="0.0%" sourceLinked="0"/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500" b="1" i="0" u="none" strike="noStrike" baseline="0">
                    <a:solidFill>
                      <a:srgbClr val="0000FF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'Уд. вес собств дох'!$A$19:$A$27</c:f>
              <c:strCache>
                <c:ptCount val="9"/>
                <c:pt idx="0">
                  <c:v>Подоходный налог</c:v>
                </c:pt>
                <c:pt idx="1">
                  <c:v>Налог на добавленную стоимость</c:v>
                </c:pt>
                <c:pt idx="2">
                  <c:v>Налог на прибыль</c:v>
                </c:pt>
                <c:pt idx="3">
                  <c:v>Налог на недвижимость</c:v>
                </c:pt>
                <c:pt idx="4">
                  <c:v>Земельный налог</c:v>
                </c:pt>
                <c:pt idx="5">
                  <c:v>Другие налоги от выручки</c:v>
                </c:pt>
                <c:pt idx="6">
                  <c:v>Дивиденды</c:v>
                </c:pt>
                <c:pt idx="7">
                  <c:v>Компенсация расходов государства</c:v>
                </c:pt>
                <c:pt idx="8">
                  <c:v>Иные доходы</c:v>
                </c:pt>
              </c:strCache>
            </c:strRef>
          </c:cat>
          <c:val>
            <c:numRef>
              <c:f>'Уд. вес собств дох'!$E$19:$E$27</c:f>
              <c:numCache>
                <c:formatCode>0.0</c:formatCode>
                <c:ptCount val="9"/>
                <c:pt idx="0">
                  <c:v>8749.6</c:v>
                </c:pt>
                <c:pt idx="1">
                  <c:v>4237.8999999999996</c:v>
                </c:pt>
                <c:pt idx="2">
                  <c:v>184.1</c:v>
                </c:pt>
                <c:pt idx="3">
                  <c:v>1153.0999999999999</c:v>
                </c:pt>
                <c:pt idx="4">
                  <c:v>345.7</c:v>
                </c:pt>
                <c:pt idx="5">
                  <c:v>2359.4</c:v>
                </c:pt>
                <c:pt idx="6">
                  <c:v>527</c:v>
                </c:pt>
                <c:pt idx="7">
                  <c:v>885.7</c:v>
                </c:pt>
                <c:pt idx="8">
                  <c:v>792.90000000000077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8D8F-4C86-A775-A42D903708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plotVisOnly val="1"/>
    <c:dispBlanksAs val="zero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8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ru-RU" sz="2800" b="1" i="0" u="none" strike="noStrike" baseline="0" dirty="0">
                <a:solidFill>
                  <a:srgbClr val="000000"/>
                </a:solidFill>
                <a:latin typeface="Calibri"/>
                <a:cs typeface="Calibri"/>
              </a:rPr>
              <a:t>2019 г.</a:t>
            </a:r>
          </a:p>
        </c:rich>
      </c:tx>
      <c:layout>
        <c:manualLayout>
          <c:xMode val="edge"/>
          <c:yMode val="edge"/>
          <c:x val="0.60352930990508125"/>
          <c:y val="0.16942370026096309"/>
        </c:manualLayout>
      </c:layout>
      <c:overlay val="0"/>
      <c:spPr>
        <a:noFill/>
        <a:ln w="25400">
          <a:noFill/>
        </a:ln>
      </c:spPr>
    </c:title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9613028252734899"/>
          <c:y val="0.29155573053368333"/>
          <c:w val="0.57519856847964745"/>
          <c:h val="0.54400017708339099"/>
        </c:manualLayout>
      </c:layout>
      <c:pie3DChart>
        <c:varyColors val="1"/>
        <c:ser>
          <c:idx val="0"/>
          <c:order val="0"/>
          <c:spPr>
            <a:solidFill>
              <a:srgbClr val="4F81BD"/>
            </a:solidFill>
            <a:ln w="25400">
              <a:noFill/>
            </a:ln>
          </c:spPr>
          <c:dPt>
            <c:idx val="0"/>
            <c:bubble3D val="0"/>
            <c:spPr>
              <a:solidFill>
                <a:srgbClr val="0066CC"/>
              </a:solidFill>
              <a:ln w="254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90C2-4319-A444-4CCB0B2ED210}"/>
              </c:ext>
            </c:extLst>
          </c:dPt>
          <c:dPt>
            <c:idx val="1"/>
            <c:bubble3D val="0"/>
            <c:spPr>
              <a:solidFill>
                <a:srgbClr val="FF6600"/>
              </a:solidFill>
              <a:ln w="254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90C2-4319-A444-4CCB0B2ED210}"/>
              </c:ext>
            </c:extLst>
          </c:dPt>
          <c:dPt>
            <c:idx val="2"/>
            <c:bubble3D val="0"/>
            <c:spPr>
              <a:solidFill>
                <a:srgbClr val="33CCCC"/>
              </a:solidFill>
              <a:ln w="254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90C2-4319-A444-4CCB0B2ED210}"/>
              </c:ext>
            </c:extLst>
          </c:dPt>
          <c:dPt>
            <c:idx val="3"/>
            <c:bubble3D val="0"/>
            <c:spPr>
              <a:solidFill>
                <a:srgbClr val="FFFF99"/>
              </a:solidFill>
              <a:ln w="254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7-90C2-4319-A444-4CCB0B2ED210}"/>
              </c:ext>
            </c:extLst>
          </c:dPt>
          <c:dLbls>
            <c:dLbl>
              <c:idx val="0"/>
              <c:layout>
                <c:manualLayout>
                  <c:x val="3.8572750965496068E-2"/>
                  <c:y val="5.9195100612423448E-3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6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0C2-4319-A444-4CCB0B2ED210}"/>
                </c:ext>
              </c:extLst>
            </c:dLbl>
            <c:dLbl>
              <c:idx val="1"/>
              <c:layout>
                <c:manualLayout>
                  <c:x val="-3.2004203630219046E-2"/>
                  <c:y val="0.10238722659667542"/>
                </c:manualLayout>
              </c:layout>
              <c:tx>
                <c:rich>
                  <a:bodyPr/>
                  <a:lstStyle/>
                  <a:p>
                    <a:r>
                      <a:rPr lang="ru-RU" baseline="0"/>
                      <a:t>субъекты хозяйствования негосударственного сектора экономики</a:t>
                    </a:r>
                  </a:p>
                  <a:p>
                    <a:r>
                      <a:rPr lang="ru-RU" baseline="0"/>
                      <a:t>31,1%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0C2-4319-A444-4CCB0B2ED210}"/>
                </c:ext>
              </c:extLst>
            </c:dLbl>
            <c:dLbl>
              <c:idx val="2"/>
              <c:layout>
                <c:manualLayout>
                  <c:x val="-7.8409476519920529E-2"/>
                  <c:y val="-2.2684514435695559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6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0C2-4319-A444-4CCB0B2ED210}"/>
                </c:ext>
              </c:extLst>
            </c:dLbl>
            <c:dLbl>
              <c:idx val="3"/>
              <c:layout>
                <c:manualLayout>
                  <c:x val="9.2314004944632586E-2"/>
                  <c:y val="-3.9004024496937906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6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0C2-4319-A444-4CCB0B2ED210}"/>
                </c:ext>
              </c:extLst>
            </c:dLbl>
            <c:numFmt formatCode="0.0%" sourceLinked="0"/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'Структура по субъектам'!$A$36:$A$39</c:f>
              <c:strCache>
                <c:ptCount val="4"/>
                <c:pt idx="0">
                  <c:v>субъекты хозяйствования государственного сектора экономики</c:v>
                </c:pt>
                <c:pt idx="1">
                  <c:v>субъекты хозяйствования негосударственного сектора экономики</c:v>
                </c:pt>
                <c:pt idx="2">
                  <c:v>индивидуальные предприниматели</c:v>
                </c:pt>
                <c:pt idx="3">
                  <c:v>физические лица</c:v>
                </c:pt>
              </c:strCache>
            </c:strRef>
          </c:cat>
          <c:val>
            <c:numRef>
              <c:f>'Структура по субъектам'!$B$36:$B$39</c:f>
              <c:numCache>
                <c:formatCode>0.00</c:formatCode>
                <c:ptCount val="4"/>
                <c:pt idx="0">
                  <c:v>10153.799999999999</c:v>
                </c:pt>
                <c:pt idx="1">
                  <c:v>5273.1</c:v>
                </c:pt>
                <c:pt idx="2">
                  <c:v>909.3</c:v>
                </c:pt>
                <c:pt idx="3">
                  <c:v>568.20000000000005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0C2-4319-A444-4CCB0B2ED2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plotVisOnly val="1"/>
    <c:dispBlanksAs val="zero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8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ru-RU" sz="2800" b="1" i="0" u="none" strike="noStrike" baseline="0" dirty="0">
                <a:solidFill>
                  <a:srgbClr val="000000"/>
                </a:solidFill>
                <a:latin typeface="Calibri"/>
                <a:cs typeface="Calibri"/>
              </a:rPr>
              <a:t>2020 г.</a:t>
            </a:r>
          </a:p>
        </c:rich>
      </c:tx>
      <c:layout>
        <c:manualLayout>
          <c:xMode val="edge"/>
          <c:yMode val="edge"/>
          <c:x val="0.72838007687983786"/>
          <c:y val="0.13540586241829045"/>
        </c:manualLayout>
      </c:layout>
      <c:overlay val="0"/>
      <c:spPr>
        <a:noFill/>
        <a:ln w="25400">
          <a:noFill/>
        </a:ln>
      </c:spPr>
    </c:title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9759612832037157"/>
          <c:y val="0.28488906386701668"/>
          <c:w val="0.57519856847964745"/>
          <c:h val="0.54400017708339099"/>
        </c:manualLayout>
      </c:layout>
      <c:pie3DChart>
        <c:varyColors val="1"/>
        <c:ser>
          <c:idx val="0"/>
          <c:order val="0"/>
          <c:spPr>
            <a:solidFill>
              <a:srgbClr val="4F81BD"/>
            </a:solidFill>
            <a:ln w="25400">
              <a:noFill/>
            </a:ln>
          </c:spPr>
          <c:dPt>
            <c:idx val="0"/>
            <c:bubble3D val="0"/>
            <c:spPr>
              <a:solidFill>
                <a:srgbClr val="0066CC"/>
              </a:solidFill>
              <a:ln w="254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B624-4E9A-9345-27839446291F}"/>
              </c:ext>
            </c:extLst>
          </c:dPt>
          <c:dPt>
            <c:idx val="1"/>
            <c:bubble3D val="0"/>
            <c:spPr>
              <a:solidFill>
                <a:srgbClr val="FF6600"/>
              </a:solidFill>
              <a:ln w="254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B624-4E9A-9345-27839446291F}"/>
              </c:ext>
            </c:extLst>
          </c:dPt>
          <c:dPt>
            <c:idx val="2"/>
            <c:bubble3D val="0"/>
            <c:spPr>
              <a:solidFill>
                <a:srgbClr val="33CCCC"/>
              </a:solidFill>
              <a:ln w="254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B624-4E9A-9345-27839446291F}"/>
              </c:ext>
            </c:extLst>
          </c:dPt>
          <c:dPt>
            <c:idx val="3"/>
            <c:bubble3D val="0"/>
            <c:spPr>
              <a:solidFill>
                <a:srgbClr val="FFFF99"/>
              </a:solidFill>
              <a:ln w="254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7-B624-4E9A-9345-27839446291F}"/>
              </c:ext>
            </c:extLst>
          </c:dPt>
          <c:dLbls>
            <c:dLbl>
              <c:idx val="0"/>
              <c:layout>
                <c:manualLayout>
                  <c:x val="3.8572750965496068E-2"/>
                  <c:y val="5.9195100612423448E-3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6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624-4E9A-9345-27839446291F}"/>
                </c:ext>
              </c:extLst>
            </c:dLbl>
            <c:dLbl>
              <c:idx val="1"/>
              <c:layout>
                <c:manualLayout>
                  <c:x val="-3.2004203630219046E-2"/>
                  <c:y val="0.1023872265966754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6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624-4E9A-9345-27839446291F}"/>
                </c:ext>
              </c:extLst>
            </c:dLbl>
            <c:dLbl>
              <c:idx val="2"/>
              <c:layout>
                <c:manualLayout>
                  <c:x val="-1.6843953212972388E-2"/>
                  <c:y val="-3.6017847769028874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6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624-4E9A-9345-27839446291F}"/>
                </c:ext>
              </c:extLst>
            </c:dLbl>
            <c:dLbl>
              <c:idx val="3"/>
              <c:layout>
                <c:manualLayout>
                  <c:x val="9.2314004944632586E-2"/>
                  <c:y val="-3.9004024496937906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6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624-4E9A-9345-27839446291F}"/>
                </c:ext>
              </c:extLst>
            </c:dLbl>
            <c:numFmt formatCode="0.0%" sourceLinked="0"/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'Структура по субъектам'!$A$8:$A$11</c:f>
              <c:strCache>
                <c:ptCount val="4"/>
                <c:pt idx="0">
                  <c:v>субъекты хозяйствования государственного сектора экономики</c:v>
                </c:pt>
                <c:pt idx="1">
                  <c:v>субъекты хозяйствования негосударственного сектора экономики</c:v>
                </c:pt>
                <c:pt idx="2">
                  <c:v>индивидуальные предприниматели</c:v>
                </c:pt>
                <c:pt idx="3">
                  <c:v>физические лица</c:v>
                </c:pt>
              </c:strCache>
            </c:strRef>
          </c:cat>
          <c:val>
            <c:numRef>
              <c:f>'Структура по субъектам'!$B$8:$B$11</c:f>
              <c:numCache>
                <c:formatCode>0.00</c:formatCode>
                <c:ptCount val="4"/>
                <c:pt idx="0">
                  <c:v>11439.1</c:v>
                </c:pt>
                <c:pt idx="1">
                  <c:v>4763.3</c:v>
                </c:pt>
                <c:pt idx="2">
                  <c:v>962.4</c:v>
                </c:pt>
                <c:pt idx="3">
                  <c:v>633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624-4E9A-9345-2783944629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plotVisOnly val="1"/>
    <c:dispBlanksAs val="zero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ru-RU" sz="3200" b="1" i="0" u="none" strike="noStrike" baseline="0" dirty="0">
                <a:solidFill>
                  <a:srgbClr val="000000"/>
                </a:solidFill>
                <a:latin typeface="Calibri"/>
                <a:cs typeface="Calibri"/>
              </a:rPr>
              <a:t>2019</a:t>
            </a:r>
          </a:p>
        </c:rich>
      </c:tx>
      <c:layout>
        <c:manualLayout>
          <c:xMode val="edge"/>
          <c:yMode val="edge"/>
          <c:x val="0.48120026634030594"/>
          <c:y val="0.16578973461650626"/>
        </c:manualLayout>
      </c:layout>
      <c:overlay val="0"/>
      <c:spPr>
        <a:noFill/>
        <a:ln w="25400">
          <a:noFill/>
        </a:ln>
      </c:spPr>
    </c:title>
    <c:autoTitleDeleted val="0"/>
    <c:view3D>
      <c:rotX val="30"/>
      <c:rotY val="9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0106311998865511"/>
          <c:y val="0.16056101026720371"/>
          <c:w val="0.68822040754012592"/>
          <c:h val="0.6580739239996436"/>
        </c:manualLayout>
      </c:layout>
      <c:pie3DChart>
        <c:varyColors val="1"/>
        <c:ser>
          <c:idx val="0"/>
          <c:order val="0"/>
          <c:explosion val="4"/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60F5-4FC7-A2C5-D48512FD75C2}"/>
              </c:ext>
            </c:extLst>
          </c:dPt>
          <c:dPt>
            <c:idx val="1"/>
            <c:bubble3D val="0"/>
            <c:spPr>
              <a:solidFill>
                <a:srgbClr val="FF6600"/>
              </a:solidFill>
              <a:ln w="25400">
                <a:noFill/>
              </a:ln>
            </c:spPr>
            <c:extLst>
              <c:ext xmlns:c16="http://schemas.microsoft.com/office/drawing/2014/chart" uri="{C3380CC4-5D6E-409C-BE32-E72D297353CC}">
                <c16:uniqueId val="{00000002-60F5-4FC7-A2C5-D48512FD75C2}"/>
              </c:ext>
            </c:extLst>
          </c:dPt>
          <c:dPt>
            <c:idx val="2"/>
            <c:bubble3D val="0"/>
            <c:spPr>
              <a:solidFill>
                <a:srgbClr val="0000FF"/>
              </a:solidFill>
              <a:ln w="25400">
                <a:noFill/>
              </a:ln>
            </c:spPr>
            <c:extLst>
              <c:ext xmlns:c16="http://schemas.microsoft.com/office/drawing/2014/chart" uri="{C3380CC4-5D6E-409C-BE32-E72D297353CC}">
                <c16:uniqueId val="{00000004-60F5-4FC7-A2C5-D48512FD75C2}"/>
              </c:ext>
            </c:extLst>
          </c:dPt>
          <c:dPt>
            <c:idx val="3"/>
            <c:bubble3D val="0"/>
            <c:spPr>
              <a:solidFill>
                <a:srgbClr val="FFFF00"/>
              </a:solidFill>
              <a:ln w="25400">
                <a:noFill/>
              </a:ln>
            </c:spPr>
            <c:extLst>
              <c:ext xmlns:c16="http://schemas.microsoft.com/office/drawing/2014/chart" uri="{C3380CC4-5D6E-409C-BE32-E72D297353CC}">
                <c16:uniqueId val="{00000006-60F5-4FC7-A2C5-D48512FD75C2}"/>
              </c:ext>
            </c:extLst>
          </c:dPt>
          <c:dPt>
            <c:idx val="4"/>
            <c:bubble3D val="0"/>
            <c:spPr>
              <a:solidFill>
                <a:srgbClr val="993366"/>
              </a:solidFill>
              <a:ln w="25400">
                <a:noFill/>
              </a:ln>
            </c:spPr>
            <c:extLst>
              <c:ext xmlns:c16="http://schemas.microsoft.com/office/drawing/2014/chart" uri="{C3380CC4-5D6E-409C-BE32-E72D297353CC}">
                <c16:uniqueId val="{00000008-60F5-4FC7-A2C5-D48512FD75C2}"/>
              </c:ext>
            </c:extLst>
          </c:dPt>
          <c:dPt>
            <c:idx val="5"/>
            <c:bubble3D val="0"/>
            <c:spPr>
              <a:solidFill>
                <a:srgbClr val="00FF00"/>
              </a:solidFill>
              <a:ln w="25400">
                <a:noFill/>
              </a:ln>
            </c:spPr>
            <c:extLst>
              <c:ext xmlns:c16="http://schemas.microsoft.com/office/drawing/2014/chart" uri="{C3380CC4-5D6E-409C-BE32-E72D297353CC}">
                <c16:uniqueId val="{0000000A-60F5-4FC7-A2C5-D48512FD75C2}"/>
              </c:ext>
            </c:extLst>
          </c:dPt>
          <c:dLbls>
            <c:dLbl>
              <c:idx val="0"/>
              <c:layout>
                <c:manualLayout>
                  <c:x val="-1.9706570151799278E-2"/>
                  <c:y val="-3.2939632545945336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20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0F5-4FC7-A2C5-D48512FD75C2}"/>
                </c:ext>
              </c:extLst>
            </c:dLbl>
            <c:dLbl>
              <c:idx val="1"/>
              <c:layout>
                <c:manualLayout>
                  <c:x val="-4.2880219878123897E-2"/>
                  <c:y val="-3.8692330125401027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20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0F5-4FC7-A2C5-D48512FD75C2}"/>
                </c:ext>
              </c:extLst>
            </c:dLbl>
            <c:dLbl>
              <c:idx val="2"/>
              <c:layout>
                <c:manualLayout>
                  <c:x val="-2.3179678556189028E-2"/>
                  <c:y val="-1.5140128317293671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20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0F5-4FC7-A2C5-D48512FD75C2}"/>
                </c:ext>
              </c:extLst>
            </c:dLbl>
            <c:dLbl>
              <c:idx val="3"/>
              <c:layout>
                <c:manualLayout>
                  <c:x val="1.7986846432975823E-2"/>
                  <c:y val="-2.3021872265966789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20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0F5-4FC7-A2C5-D48512FD75C2}"/>
                </c:ext>
              </c:extLst>
            </c:dLbl>
            <c:dLbl>
              <c:idx val="4"/>
              <c:layout>
                <c:manualLayout>
                  <c:x val="4.3732461966456852E-2"/>
                  <c:y val="-1.5031933508311494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20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0F5-4FC7-A2C5-D48512FD75C2}"/>
                </c:ext>
              </c:extLst>
            </c:dLbl>
            <c:dLbl>
              <c:idx val="5"/>
              <c:layout>
                <c:manualLayout>
                  <c:x val="2.4897225197561365E-2"/>
                  <c:y val="-2.9559638378536018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20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0F5-4FC7-A2C5-D48512FD75C2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'Уд. вес первооч. расходов 2019'!$A$8:$A$13</c:f>
              <c:strCache>
                <c:ptCount val="6"/>
                <c:pt idx="0">
                  <c:v>Заработная плата с начислениями</c:v>
                </c:pt>
                <c:pt idx="1">
                  <c:v>Коммунальные услуги</c:v>
                </c:pt>
                <c:pt idx="2">
                  <c:v>Лекарственные средства</c:v>
                </c:pt>
                <c:pt idx="3">
                  <c:v>Продукты питания</c:v>
                </c:pt>
                <c:pt idx="4">
                  <c:v>Бюджетные трансферты населению</c:v>
                </c:pt>
                <c:pt idx="5">
                  <c:v>Прочие расходы</c:v>
                </c:pt>
              </c:strCache>
            </c:strRef>
          </c:cat>
          <c:val>
            <c:numRef>
              <c:f>'Уд. вес первооч. расходов 2019'!$C$8:$C$13</c:f>
              <c:numCache>
                <c:formatCode>#,##0.0</c:formatCode>
                <c:ptCount val="6"/>
                <c:pt idx="0">
                  <c:v>20490.900000000001</c:v>
                </c:pt>
                <c:pt idx="1">
                  <c:v>3031.3</c:v>
                </c:pt>
                <c:pt idx="2">
                  <c:v>722.1</c:v>
                </c:pt>
                <c:pt idx="3">
                  <c:v>1099.4000000000001</c:v>
                </c:pt>
                <c:pt idx="4">
                  <c:v>1074.2</c:v>
                </c:pt>
                <c:pt idx="5">
                  <c:v>8406.1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60F5-4FC7-A2C5-D48512FD75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4.5404257298001127E-2"/>
          <c:y val="0.72777923592884219"/>
          <c:w val="0.95459571001864252"/>
          <c:h val="0.24561417322834644"/>
        </c:manualLayout>
      </c:layout>
      <c:overlay val="0"/>
      <c:txPr>
        <a:bodyPr/>
        <a:lstStyle/>
        <a:p>
          <a:pPr>
            <a:defRPr sz="2000" b="1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ru-RU"/>
        </a:p>
      </c:txPr>
    </c:legend>
    <c:plotVisOnly val="1"/>
    <c:dispBlanksAs val="zero"/>
    <c:showDLblsOverMax val="0"/>
  </c:chart>
  <c:spPr>
    <a:solidFill>
      <a:srgbClr val="CCFFCC"/>
    </a:solidFill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ru-RU" sz="3200" b="1" i="0" u="none" strike="noStrike" baseline="0" dirty="0">
                <a:solidFill>
                  <a:srgbClr val="000000"/>
                </a:solidFill>
                <a:latin typeface="Calibri"/>
                <a:cs typeface="Calibri"/>
              </a:rPr>
              <a:t>2020 </a:t>
            </a:r>
            <a:endParaRPr lang="en-US" sz="3200" b="1" i="0" u="none" strike="noStrike" baseline="0" dirty="0">
              <a:solidFill>
                <a:srgbClr val="000000"/>
              </a:solidFill>
              <a:latin typeface="Calibri"/>
              <a:cs typeface="Calibri"/>
            </a:endParaRPr>
          </a:p>
        </c:rich>
      </c:tx>
      <c:layout>
        <c:manualLayout>
          <c:xMode val="edge"/>
          <c:yMode val="edge"/>
          <c:x val="0.4519748690298232"/>
          <c:y val="0.16208603091280258"/>
        </c:manualLayout>
      </c:layout>
      <c:overlay val="0"/>
      <c:spPr>
        <a:noFill/>
        <a:ln w="25400">
          <a:noFill/>
        </a:ln>
      </c:spPr>
    </c:title>
    <c:autoTitleDeleted val="0"/>
    <c:view3D>
      <c:rotX val="30"/>
      <c:rotY val="8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7649695186595829"/>
          <c:y val="0.29019058034412365"/>
          <c:w val="0.68421060210689832"/>
          <c:h val="0.63907797567800428"/>
        </c:manualLayout>
      </c:layout>
      <c:pie3DChart>
        <c:varyColors val="1"/>
        <c:ser>
          <c:idx val="0"/>
          <c:order val="0"/>
          <c:explosion val="5"/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B194-43D8-9596-18554730AFBB}"/>
              </c:ext>
            </c:extLst>
          </c:dPt>
          <c:dPt>
            <c:idx val="1"/>
            <c:bubble3D val="0"/>
            <c:spPr>
              <a:solidFill>
                <a:srgbClr val="FF6600"/>
              </a:solidFill>
              <a:ln w="25400">
                <a:noFill/>
              </a:ln>
            </c:spPr>
            <c:extLst>
              <c:ext xmlns:c16="http://schemas.microsoft.com/office/drawing/2014/chart" uri="{C3380CC4-5D6E-409C-BE32-E72D297353CC}">
                <c16:uniqueId val="{00000002-B194-43D8-9596-18554730AFBB}"/>
              </c:ext>
            </c:extLst>
          </c:dPt>
          <c:dPt>
            <c:idx val="2"/>
            <c:bubble3D val="0"/>
            <c:spPr>
              <a:solidFill>
                <a:srgbClr val="0000FF"/>
              </a:solidFill>
              <a:ln w="25400">
                <a:noFill/>
              </a:ln>
            </c:spPr>
            <c:extLst>
              <c:ext xmlns:c16="http://schemas.microsoft.com/office/drawing/2014/chart" uri="{C3380CC4-5D6E-409C-BE32-E72D297353CC}">
                <c16:uniqueId val="{00000004-B194-43D8-9596-18554730AFBB}"/>
              </c:ext>
            </c:extLst>
          </c:dPt>
          <c:dPt>
            <c:idx val="3"/>
            <c:bubble3D val="0"/>
            <c:spPr>
              <a:solidFill>
                <a:srgbClr val="FFFF00"/>
              </a:solidFill>
              <a:ln w="25400">
                <a:noFill/>
              </a:ln>
            </c:spPr>
            <c:extLst>
              <c:ext xmlns:c16="http://schemas.microsoft.com/office/drawing/2014/chart" uri="{C3380CC4-5D6E-409C-BE32-E72D297353CC}">
                <c16:uniqueId val="{00000006-B194-43D8-9596-18554730AFBB}"/>
              </c:ext>
            </c:extLst>
          </c:dPt>
          <c:dPt>
            <c:idx val="4"/>
            <c:bubble3D val="0"/>
            <c:spPr>
              <a:solidFill>
                <a:srgbClr val="993366"/>
              </a:solidFill>
              <a:ln w="25400">
                <a:noFill/>
              </a:ln>
            </c:spPr>
            <c:extLst>
              <c:ext xmlns:c16="http://schemas.microsoft.com/office/drawing/2014/chart" uri="{C3380CC4-5D6E-409C-BE32-E72D297353CC}">
                <c16:uniqueId val="{00000008-B194-43D8-9596-18554730AFBB}"/>
              </c:ext>
            </c:extLst>
          </c:dPt>
          <c:dPt>
            <c:idx val="5"/>
            <c:bubble3D val="0"/>
            <c:spPr>
              <a:solidFill>
                <a:srgbClr val="00FF00"/>
              </a:solidFill>
              <a:ln w="25400">
                <a:noFill/>
              </a:ln>
            </c:spPr>
            <c:extLst>
              <c:ext xmlns:c16="http://schemas.microsoft.com/office/drawing/2014/chart" uri="{C3380CC4-5D6E-409C-BE32-E72D297353CC}">
                <c16:uniqueId val="{0000000A-B194-43D8-9596-18554730AFBB}"/>
              </c:ext>
            </c:extLst>
          </c:dPt>
          <c:dLbls>
            <c:dLbl>
              <c:idx val="0"/>
              <c:layout>
                <c:manualLayout>
                  <c:x val="5.7908197015411882E-2"/>
                  <c:y val="9.3843686205890928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20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94-43D8-9596-18554730AFBB}"/>
                </c:ext>
              </c:extLst>
            </c:dLbl>
            <c:dLbl>
              <c:idx val="1"/>
              <c:layout>
                <c:manualLayout>
                  <c:x val="4.6875821351679047E-3"/>
                  <c:y val="-2.5040536599591719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20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94-43D8-9596-18554730AFBB}"/>
                </c:ext>
              </c:extLst>
            </c:dLbl>
            <c:dLbl>
              <c:idx val="3"/>
              <c:layout>
                <c:manualLayout>
                  <c:x val="2.4652727486383672E-2"/>
                  <c:y val="-2.3692038495188101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20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194-43D8-9596-18554730AFBB}"/>
                </c:ext>
              </c:extLst>
            </c:dLbl>
            <c:dLbl>
              <c:idx val="4"/>
              <c:layout>
                <c:manualLayout>
                  <c:x val="2.0107090996803977E-2"/>
                  <c:y val="-8.0797608632254304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20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194-43D8-9596-18554730AFBB}"/>
                </c:ext>
              </c:extLst>
            </c:dLbl>
            <c:dLbl>
              <c:idx val="5"/>
              <c:layout>
                <c:manualLayout>
                  <c:x val="-3.2267637148348953E-2"/>
                  <c:y val="-2.7344415281423222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2000" b="1" i="0" u="none" strike="noStrike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194-43D8-9596-18554730AFBB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'Уд. вес первооч. расходов 2020'!$A$8:$A$13</c:f>
              <c:strCache>
                <c:ptCount val="6"/>
                <c:pt idx="0">
                  <c:v>Заработная плата с начислениями</c:v>
                </c:pt>
                <c:pt idx="1">
                  <c:v>Коммунальные услуги</c:v>
                </c:pt>
                <c:pt idx="2">
                  <c:v>Лекарственные средства</c:v>
                </c:pt>
                <c:pt idx="3">
                  <c:v>Продукты питания</c:v>
                </c:pt>
                <c:pt idx="4">
                  <c:v>Бюджетные трансферты населению</c:v>
                </c:pt>
                <c:pt idx="5">
                  <c:v>Прочие расходы</c:v>
                </c:pt>
              </c:strCache>
            </c:strRef>
          </c:cat>
          <c:val>
            <c:numRef>
              <c:f>'Уд. вес первооч. расходов 2020'!$C$8:$C$13</c:f>
              <c:numCache>
                <c:formatCode>#,##0.0</c:formatCode>
                <c:ptCount val="6"/>
                <c:pt idx="0">
                  <c:v>24194.400000000001</c:v>
                </c:pt>
                <c:pt idx="1">
                  <c:v>3100.1</c:v>
                </c:pt>
                <c:pt idx="2">
                  <c:v>816.1</c:v>
                </c:pt>
                <c:pt idx="3">
                  <c:v>854.2</c:v>
                </c:pt>
                <c:pt idx="4">
                  <c:v>1127.5999999999999</c:v>
                </c:pt>
                <c:pt idx="5">
                  <c:v>7410.6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B194-43D8-9596-18554730AF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plotVisOnly val="1"/>
    <c:dispBlanksAs val="zero"/>
    <c:showDLblsOverMax val="0"/>
  </c:chart>
  <c:spPr>
    <a:solidFill>
      <a:srgbClr val="CCFFCC"/>
    </a:solidFill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0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2000" b="1" i="0" u="none" strike="noStrike" baseline="0">
                <a:solidFill>
                  <a:srgbClr val="000000"/>
                </a:solidFill>
                <a:latin typeface="Arial Cyr"/>
                <a:cs typeface="Arial Cyr"/>
              </a:rPr>
              <a:t>Сравнительный анализ расходов за I полугодие 2020 г. </a:t>
            </a:r>
          </a:p>
          <a:p>
            <a:pPr>
              <a:defRPr sz="20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2000" b="1" i="0" u="none" strike="noStrike" baseline="0">
                <a:solidFill>
                  <a:srgbClr val="000000"/>
                </a:solidFill>
                <a:latin typeface="Arial Cyr"/>
                <a:cs typeface="Arial Cyr"/>
              </a:rPr>
              <a:t>и соответствующий период 2019 г.</a:t>
            </a:r>
          </a:p>
          <a:p>
            <a:pPr>
              <a:defRPr sz="20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r>
              <a:rPr lang="ru-RU" sz="2000" b="1" i="0" u="none" strike="noStrike" baseline="0">
                <a:solidFill>
                  <a:srgbClr val="000000"/>
                </a:solidFill>
                <a:latin typeface="Arial Cyr"/>
                <a:cs typeface="Arial Cyr"/>
              </a:rPr>
              <a:t> </a:t>
            </a:r>
          </a:p>
        </c:rich>
      </c:tx>
      <c:layout>
        <c:manualLayout>
          <c:xMode val="edge"/>
          <c:yMode val="edge"/>
          <c:x val="0.22715582849441115"/>
          <c:y val="1.6155019685039369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20077240344956881"/>
          <c:y val="0.10250016404199475"/>
          <c:w val="0.67181543174103198"/>
          <c:h val="0.74916797900262466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'Анализ расходов'!$D$3</c:f>
              <c:strCache>
                <c:ptCount val="1"/>
                <c:pt idx="0">
                  <c:v>I полугодие 2019 г.</c:v>
                </c:pt>
              </c:strCache>
            </c:strRef>
          </c:tx>
          <c:spPr>
            <a:solidFill>
              <a:srgbClr val="00009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2.7758761687550269E-3"/>
                  <c:y val="-2.9039261782392162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tx1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84A-4DB4-A259-FF8308C25C04}"/>
                </c:ext>
              </c:extLst>
            </c:dLbl>
            <c:dLbl>
              <c:idx val="1"/>
              <c:layout>
                <c:manualLayout>
                  <c:x val="3.7321089010015039E-3"/>
                  <c:y val="-2.0961417290702522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tx1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84A-4DB4-A259-FF8308C25C04}"/>
                </c:ext>
              </c:extLst>
            </c:dLbl>
            <c:dLbl>
              <c:idx val="2"/>
              <c:layout>
                <c:manualLayout>
                  <c:x val="1.2259173744451147E-3"/>
                  <c:y val="5.1736833586984981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tx1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84A-4DB4-A259-FF8308C25C04}"/>
                </c:ext>
              </c:extLst>
            </c:dLbl>
            <c:dLbl>
              <c:idx val="4"/>
              <c:layout>
                <c:manualLayout>
                  <c:x val="1.9529260978758257E-3"/>
                  <c:y val="1.9425521708543664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tx1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84A-4DB4-A259-FF8308C25C04}"/>
                </c:ext>
              </c:extLst>
            </c:dLbl>
            <c:dLbl>
              <c:idx val="5"/>
              <c:layout>
                <c:manualLayout>
                  <c:x val="-2.3730073621084295E-3"/>
                  <c:y val="2.7503366200232748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tx1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84A-4DB4-A259-FF8308C25C04}"/>
                </c:ext>
              </c:extLst>
            </c:dLbl>
            <c:dLbl>
              <c:idx val="6"/>
              <c:layout>
                <c:manualLayout>
                  <c:x val="9.4498322844779534E-4"/>
                  <c:y val="8.4046916010498685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tx1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84A-4DB4-A259-FF8308C25C04}"/>
                </c:ext>
              </c:extLst>
            </c:dLbl>
            <c:dLbl>
              <c:idx val="7"/>
              <c:layout>
                <c:manualLayout>
                  <c:x val="3.2519426715845986E-3"/>
                  <c:y val="7.596925837660984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tx1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84A-4DB4-A259-FF8308C25C04}"/>
                </c:ext>
              </c:extLst>
            </c:dLbl>
            <c:dLbl>
              <c:idx val="8"/>
              <c:layout>
                <c:manualLayout>
                  <c:x val="2.9712913839180176E-3"/>
                  <c:y val="1.9425000409980259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tx1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84A-4DB4-A259-FF8308C25C04}"/>
                </c:ext>
              </c:extLst>
            </c:dLbl>
            <c:dLbl>
              <c:idx val="9"/>
              <c:layout>
                <c:manualLayout>
                  <c:x val="-1.287001287001287E-3"/>
                  <c:y val="6.2499999999999813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1" i="0" u="none" strike="noStrike" baseline="0">
                      <a:solidFill>
                        <a:schemeClr val="tx1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84A-4DB4-A259-FF8308C25C04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 i="0" u="none" strike="noStrike" baseline="0">
                    <a:solidFill>
                      <a:schemeClr val="tx1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'Анализ расходов'!$A$5:$A$14</c:f>
              <c:strCache>
                <c:ptCount val="10"/>
                <c:pt idx="0">
                  <c:v>национальная оборона</c:v>
                </c:pt>
                <c:pt idx="1">
                  <c:v>охрана окружающей среды</c:v>
                </c:pt>
                <c:pt idx="2">
                  <c:v>социальная политика</c:v>
                </c:pt>
                <c:pt idx="3">
                  <c:v>физическая культура</c:v>
                </c:pt>
                <c:pt idx="4">
                  <c:v>культура</c:v>
                </c:pt>
                <c:pt idx="5">
                  <c:v>национальная экономика</c:v>
                </c:pt>
                <c:pt idx="6">
                  <c:v>общегосударственная деятельность</c:v>
                </c:pt>
                <c:pt idx="7">
                  <c:v>ЖКХ</c:v>
                </c:pt>
                <c:pt idx="8">
                  <c:v>здравоохранение</c:v>
                </c:pt>
                <c:pt idx="9">
                  <c:v>образование</c:v>
                </c:pt>
              </c:strCache>
            </c:strRef>
          </c:cat>
          <c:val>
            <c:numRef>
              <c:f>'Анализ расходов'!$D$5:$D$14</c:f>
              <c:numCache>
                <c:formatCode>_(* #,##0.0_);_(* \(#,##0.0\);_(* "-"??_);_(@_)</c:formatCode>
                <c:ptCount val="10"/>
                <c:pt idx="0">
                  <c:v>5.7</c:v>
                </c:pt>
                <c:pt idx="1">
                  <c:v>7.5</c:v>
                </c:pt>
                <c:pt idx="2">
                  <c:v>902.9</c:v>
                </c:pt>
                <c:pt idx="3">
                  <c:v>947</c:v>
                </c:pt>
                <c:pt idx="4">
                  <c:v>1715.6</c:v>
                </c:pt>
                <c:pt idx="5">
                  <c:v>1532.6</c:v>
                </c:pt>
                <c:pt idx="6">
                  <c:v>1911.4</c:v>
                </c:pt>
                <c:pt idx="7">
                  <c:v>5311.5</c:v>
                </c:pt>
                <c:pt idx="8">
                  <c:v>7292.2</c:v>
                </c:pt>
                <c:pt idx="9">
                  <c:v>15197.6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084A-4DB4-A259-FF8308C25C04}"/>
            </c:ext>
          </c:extLst>
        </c:ser>
        <c:ser>
          <c:idx val="0"/>
          <c:order val="1"/>
          <c:tx>
            <c:strRef>
              <c:f>'Анализ расходов'!$C$3</c:f>
              <c:strCache>
                <c:ptCount val="1"/>
                <c:pt idx="0">
                  <c:v>I полугодие  2020 г.</c:v>
                </c:pt>
              </c:strCache>
            </c:strRef>
          </c:tx>
          <c:spPr>
            <a:solidFill>
              <a:srgbClr val="33CC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6.0074174516595402E-4"/>
                  <c:y val="-8.6736453878141391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600" b="1" i="0" u="none" strike="noStrike" baseline="0">
                      <a:solidFill>
                        <a:srgbClr val="3333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84A-4DB4-A259-FF8308C25C04}"/>
                </c:ext>
              </c:extLst>
            </c:dLbl>
            <c:dLbl>
              <c:idx val="1"/>
              <c:layout>
                <c:manualLayout>
                  <c:x val="2.2764795888613812E-3"/>
                  <c:y val="-7.8658609386452853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600" b="1" i="0" u="none" strike="noStrike" baseline="0">
                      <a:solidFill>
                        <a:srgbClr val="3333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84A-4DB4-A259-FF8308C25C04}"/>
                </c:ext>
              </c:extLst>
            </c:dLbl>
            <c:dLbl>
              <c:idx val="2"/>
              <c:layout>
                <c:manualLayout>
                  <c:x val="4.0626678421954009E-3"/>
                  <c:y val="8.0741469816265324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600" b="1" i="0" u="none" strike="noStrike" baseline="0">
                      <a:solidFill>
                        <a:srgbClr val="3333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084A-4DB4-A259-FF8308C25C04}"/>
                </c:ext>
              </c:extLst>
            </c:dLbl>
            <c:dLbl>
              <c:idx val="3"/>
              <c:layout>
                <c:manualLayout>
                  <c:x val="4.1426240638839061E-3"/>
                  <c:y val="-3.2312992125984254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600" b="1" i="0" u="none" strike="noStrike" baseline="0">
                      <a:solidFill>
                        <a:srgbClr val="3333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84A-4DB4-A259-FF8308C25C04}"/>
                </c:ext>
              </c:extLst>
            </c:dLbl>
            <c:dLbl>
              <c:idx val="4"/>
              <c:layout>
                <c:manualLayout>
                  <c:x val="2.6560869080554121E-4"/>
                  <c:y val="-4.5070538057742785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600" b="1" i="0" u="none" strike="noStrike" baseline="0">
                      <a:solidFill>
                        <a:srgbClr val="3333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084A-4DB4-A259-FF8308C25C04}"/>
                </c:ext>
              </c:extLst>
            </c:dLbl>
            <c:dLbl>
              <c:idx val="5"/>
              <c:layout>
                <c:manualLayout>
                  <c:x val="1.0406976155007604E-2"/>
                  <c:y val="4.6735564304461942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600" b="1" i="0" u="none" strike="noStrike" baseline="0">
                      <a:solidFill>
                        <a:srgbClr val="3333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084A-4DB4-A259-FF8308C25C04}"/>
                </c:ext>
              </c:extLst>
            </c:dLbl>
            <c:dLbl>
              <c:idx val="6"/>
              <c:layout>
                <c:manualLayout>
                  <c:x val="6.1005887777536598E-4"/>
                  <c:y val="1.275262467191601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600" b="1" i="0" u="none" strike="noStrike" baseline="0">
                      <a:solidFill>
                        <a:srgbClr val="3333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084A-4DB4-A259-FF8308C25C04}"/>
                </c:ext>
              </c:extLst>
            </c:dLbl>
            <c:dLbl>
              <c:idx val="7"/>
              <c:layout>
                <c:manualLayout>
                  <c:x val="-3.6834584866081402E-3"/>
                  <c:y val="-4.6817585301837272E-4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600" b="1" i="0" u="none" strike="noStrike" baseline="0">
                      <a:solidFill>
                        <a:srgbClr val="3333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084A-4DB4-A259-FF8308C25C04}"/>
                </c:ext>
              </c:extLst>
            </c:dLbl>
            <c:dLbl>
              <c:idx val="8"/>
              <c:layout>
                <c:manualLayout>
                  <c:x val="5.8857507676405316E-4"/>
                  <c:y val="4.2942913385826771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600" b="1" i="0" u="none" strike="noStrike" baseline="0">
                      <a:solidFill>
                        <a:srgbClr val="3333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084A-4DB4-A259-FF8308C25C04}"/>
                </c:ext>
              </c:extLst>
            </c:dLbl>
            <c:dLbl>
              <c:idx val="9"/>
              <c:layout>
                <c:manualLayout>
                  <c:x val="-1.3075730398565044E-3"/>
                  <c:y val="6.2933070866141539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600" b="1" i="0" u="none" strike="noStrike" baseline="0">
                      <a:solidFill>
                        <a:srgbClr val="3333FF"/>
                      </a:solidFill>
                      <a:latin typeface="Arial Cyr"/>
                      <a:ea typeface="Arial Cyr"/>
                      <a:cs typeface="Arial Cyr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084A-4DB4-A259-FF8308C25C04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 i="0" u="none" strike="noStrike" baseline="0">
                    <a:solidFill>
                      <a:srgbClr val="3333FF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'Анализ расходов'!$A$5:$A$14</c:f>
              <c:strCache>
                <c:ptCount val="10"/>
                <c:pt idx="0">
                  <c:v>национальная оборона</c:v>
                </c:pt>
                <c:pt idx="1">
                  <c:v>охрана окружающей среды</c:v>
                </c:pt>
                <c:pt idx="2">
                  <c:v>социальная политика</c:v>
                </c:pt>
                <c:pt idx="3">
                  <c:v>физическая культура</c:v>
                </c:pt>
                <c:pt idx="4">
                  <c:v>культура</c:v>
                </c:pt>
                <c:pt idx="5">
                  <c:v>национальная экономика</c:v>
                </c:pt>
                <c:pt idx="6">
                  <c:v>общегосударственная деятельность</c:v>
                </c:pt>
                <c:pt idx="7">
                  <c:v>ЖКХ</c:v>
                </c:pt>
                <c:pt idx="8">
                  <c:v>здравоохранение</c:v>
                </c:pt>
                <c:pt idx="9">
                  <c:v>образование</c:v>
                </c:pt>
              </c:strCache>
            </c:strRef>
          </c:cat>
          <c:val>
            <c:numRef>
              <c:f>'Анализ расходов'!$C$5:$C$14</c:f>
              <c:numCache>
                <c:formatCode>_(* #,##0.0_);_(* \(#,##0.0\);_(* "-"??_);_(@_)</c:formatCode>
                <c:ptCount val="10"/>
                <c:pt idx="0">
                  <c:v>2.2000000000000002</c:v>
                </c:pt>
                <c:pt idx="1">
                  <c:v>19.7</c:v>
                </c:pt>
                <c:pt idx="2">
                  <c:v>999.6</c:v>
                </c:pt>
                <c:pt idx="3">
                  <c:v>912.2</c:v>
                </c:pt>
                <c:pt idx="4">
                  <c:v>1871.7</c:v>
                </c:pt>
                <c:pt idx="5">
                  <c:v>1657.5</c:v>
                </c:pt>
                <c:pt idx="6">
                  <c:v>2348.5</c:v>
                </c:pt>
                <c:pt idx="7">
                  <c:v>4382.1000000000004</c:v>
                </c:pt>
                <c:pt idx="8">
                  <c:v>8659.2000000000007</c:v>
                </c:pt>
                <c:pt idx="9">
                  <c:v>16650.3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084A-4DB4-A259-FF8308C25C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87576256"/>
        <c:axId val="1"/>
      </c:barChart>
      <c:catAx>
        <c:axId val="28757625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  <c:max val="17000"/>
          <c:min val="0"/>
        </c:scaling>
        <c:delete val="0"/>
        <c:axPos val="b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r>
                  <a:rPr lang="ru-RU" sz="1600"/>
                  <a:t>тыс. рублей
</a:t>
                </a:r>
              </a:p>
            </c:rich>
          </c:tx>
          <c:layout>
            <c:manualLayout>
              <c:xMode val="edge"/>
              <c:yMode val="edge"/>
              <c:x val="0.88159588159588165"/>
              <c:y val="3.4137795275590556E-2"/>
            </c:manualLayout>
          </c:layout>
          <c:overlay val="0"/>
          <c:spPr>
            <a:noFill/>
            <a:ln w="25400">
              <a:noFill/>
            </a:ln>
          </c:spPr>
        </c:title>
        <c:numFmt formatCode="_(* #,##0.0_);_(* \(#,##0.0\);_(* &quot;-&quot;??_);_(@_)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287576256"/>
        <c:crosses val="autoZero"/>
        <c:crossBetween val="between"/>
      </c:valAx>
      <c:spPr>
        <a:solidFill>
          <a:srgbClr val="CCECFF"/>
        </a:solidFill>
        <a:ln w="12700">
          <a:solidFill>
            <a:srgbClr val="FFFFFF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29613517060367456"/>
          <c:y val="0.92485855934674832"/>
          <c:w val="0.50062352362204732"/>
          <c:h val="4.523428447019865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2000" b="1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rgbClr val="CCECFF"/>
    </a:solidFill>
    <a:ln w="3175">
      <a:solidFill>
        <a:srgbClr val="000000"/>
      </a:solidFill>
      <a:prstDash val="solid"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229806C-6FA9-4888-9A8C-96974002BABA}" type="doc">
      <dgm:prSet loTypeId="urn:microsoft.com/office/officeart/2005/8/layout/radial3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52B51B6C-C374-498D-A20B-62036F04D2A3}">
      <dgm:prSet phldrT="[Текст]" custT="1"/>
      <dgm:spPr>
        <a:solidFill>
          <a:srgbClr val="EF2FD8">
            <a:alpha val="49804"/>
          </a:srgbClr>
        </a:solidFill>
      </dgm:spPr>
      <dgm:t>
        <a:bodyPr/>
        <a:lstStyle/>
        <a:p>
          <a:pPr>
            <a:spcAft>
              <a:spcPct val="35000"/>
            </a:spcAft>
          </a:pPr>
          <a:r>
            <a:rPr lang="ru-RU" sz="1900" b="1" i="1" dirty="0"/>
            <a:t>ГОСУДАРСТВЕННЫЕ ПРОГРАММЫ  </a:t>
          </a:r>
        </a:p>
        <a:p>
          <a:pPr>
            <a:spcAft>
              <a:spcPct val="35000"/>
            </a:spcAft>
          </a:pPr>
          <a:r>
            <a:rPr lang="ru-RU" sz="1600" b="1" i="1" dirty="0"/>
            <a:t>План на 2020 год –      </a:t>
          </a:r>
          <a:r>
            <a:rPr lang="en-US" sz="1600" b="1" i="1" dirty="0"/>
            <a:t>   </a:t>
          </a:r>
          <a:r>
            <a:rPr lang="ru-RU" sz="1600" b="1" i="1" dirty="0"/>
            <a:t> 70 175,8 тыс. рублей </a:t>
          </a:r>
        </a:p>
        <a:p>
          <a:pPr>
            <a:spcAft>
              <a:spcPts val="0"/>
            </a:spcAft>
          </a:pPr>
          <a:r>
            <a:rPr lang="ru-RU" sz="1600" b="1" i="1" dirty="0"/>
            <a:t>(за </a:t>
          </a:r>
          <a:r>
            <a:rPr lang="en-US" sz="1600" b="1" i="1" dirty="0"/>
            <a:t>I</a:t>
          </a:r>
          <a:r>
            <a:rPr lang="ru-RU" sz="1600" b="1" i="1" dirty="0"/>
            <a:t> полугодие освоено                         35 215,6 тыс. рублей, 50,2%)</a:t>
          </a:r>
        </a:p>
      </dgm:t>
    </dgm:pt>
    <dgm:pt modelId="{555DD10B-0D34-4656-B3E3-063E871A2EBE}" type="parTrans" cxnId="{CEB826BD-804E-40EA-9AC5-FDB3C10B4EFB}">
      <dgm:prSet/>
      <dgm:spPr/>
      <dgm:t>
        <a:bodyPr/>
        <a:lstStyle/>
        <a:p>
          <a:endParaRPr lang="ru-RU"/>
        </a:p>
      </dgm:t>
    </dgm:pt>
    <dgm:pt modelId="{A31B67C6-23C7-4FF9-9ED2-73D1F133CBCF}" type="sibTrans" cxnId="{CEB826BD-804E-40EA-9AC5-FDB3C10B4EFB}">
      <dgm:prSet/>
      <dgm:spPr/>
      <dgm:t>
        <a:bodyPr/>
        <a:lstStyle/>
        <a:p>
          <a:endParaRPr lang="ru-RU"/>
        </a:p>
      </dgm:t>
    </dgm:pt>
    <dgm:pt modelId="{9B5ECB33-08A6-4528-9943-88689DC3D9E9}">
      <dgm:prSet phldrT="[Текст]" custT="1"/>
      <dgm:spPr>
        <a:solidFill>
          <a:srgbClr val="FFFF00">
            <a:alpha val="50000"/>
          </a:srgbClr>
        </a:solidFill>
      </dgm:spPr>
      <dgm:t>
        <a:bodyPr/>
        <a:lstStyle/>
        <a:p>
          <a:r>
            <a:rPr lang="ru-RU" sz="900" b="1" i="1"/>
            <a:t>Государственная программа развития аграрного бизнеса в Республике Беларусь на 2016-2020 годы</a:t>
          </a:r>
        </a:p>
        <a:p>
          <a:r>
            <a:rPr lang="ru-RU" sz="900" b="1" i="1"/>
            <a:t>975,2 тыс. рублей</a:t>
          </a:r>
        </a:p>
        <a:p>
          <a:r>
            <a:rPr lang="ru-RU" sz="900" b="1" i="1"/>
            <a:t>(44,8,0%)</a:t>
          </a:r>
        </a:p>
      </dgm:t>
    </dgm:pt>
    <dgm:pt modelId="{7FF6E921-6A1D-4DF5-AAC3-41D3EB0D4198}" type="parTrans" cxnId="{FE3AF420-7B85-4390-A2F1-FCF45E9B4BD2}">
      <dgm:prSet/>
      <dgm:spPr/>
      <dgm:t>
        <a:bodyPr/>
        <a:lstStyle/>
        <a:p>
          <a:endParaRPr lang="ru-RU"/>
        </a:p>
      </dgm:t>
    </dgm:pt>
    <dgm:pt modelId="{A393ADCD-E11F-482F-AE5B-37FC06355CA9}" type="sibTrans" cxnId="{FE3AF420-7B85-4390-A2F1-FCF45E9B4BD2}">
      <dgm:prSet/>
      <dgm:spPr/>
      <dgm:t>
        <a:bodyPr/>
        <a:lstStyle/>
        <a:p>
          <a:endParaRPr lang="ru-RU"/>
        </a:p>
      </dgm:t>
    </dgm:pt>
    <dgm:pt modelId="{7D84996D-C6BE-452D-B2EE-BC5CF2405BCD}">
      <dgm:prSet phldrT="[Текст]" custT="1"/>
      <dgm:spPr>
        <a:solidFill>
          <a:srgbClr val="FD984D">
            <a:alpha val="49804"/>
          </a:srgbClr>
        </a:solidFill>
      </dgm:spPr>
      <dgm:t>
        <a:bodyPr/>
        <a:lstStyle/>
        <a:p>
          <a:r>
            <a:rPr lang="ru-RU" sz="900" b="1" i="1"/>
            <a:t>Государственная программа "Образование и молодежная политика" на 2016-2020 годы</a:t>
          </a:r>
        </a:p>
        <a:p>
          <a:r>
            <a:rPr lang="ru-RU" sz="900" b="1" i="1"/>
            <a:t>16 989,1 тыс. рублей </a:t>
          </a:r>
        </a:p>
        <a:p>
          <a:r>
            <a:rPr lang="ru-RU" sz="900" b="1" i="1"/>
            <a:t>(54,8%)</a:t>
          </a:r>
        </a:p>
      </dgm:t>
    </dgm:pt>
    <dgm:pt modelId="{53B42D17-2260-4272-AF40-17AED5310ED2}" type="parTrans" cxnId="{5B17C66C-8B70-48B1-91B4-62B1A384E9C5}">
      <dgm:prSet/>
      <dgm:spPr/>
      <dgm:t>
        <a:bodyPr/>
        <a:lstStyle/>
        <a:p>
          <a:endParaRPr lang="ru-RU"/>
        </a:p>
      </dgm:t>
    </dgm:pt>
    <dgm:pt modelId="{FB7C96C6-D22B-4AB8-ADE0-D08B009B7A02}" type="sibTrans" cxnId="{5B17C66C-8B70-48B1-91B4-62B1A384E9C5}">
      <dgm:prSet/>
      <dgm:spPr/>
      <dgm:t>
        <a:bodyPr/>
        <a:lstStyle/>
        <a:p>
          <a:endParaRPr lang="ru-RU"/>
        </a:p>
      </dgm:t>
    </dgm:pt>
    <dgm:pt modelId="{87939CDA-7674-4F7A-96F1-F06CB62CA449}">
      <dgm:prSet phldrT="[Текст]" custT="1"/>
      <dgm:spPr>
        <a:solidFill>
          <a:srgbClr val="FF0000">
            <a:alpha val="50000"/>
          </a:srgbClr>
        </a:solidFill>
      </dgm:spPr>
      <dgm:t>
        <a:bodyPr/>
        <a:lstStyle/>
        <a:p>
          <a:r>
            <a:rPr lang="ru-RU" sz="900" b="1" i="1"/>
            <a:t>Государственная программа "Культура Беларуси" на 2016-2020 годы</a:t>
          </a:r>
        </a:p>
        <a:p>
          <a:r>
            <a:rPr lang="ru-RU" sz="900" b="1" i="1"/>
            <a:t>1 798,0 тыс. рублей</a:t>
          </a:r>
        </a:p>
        <a:p>
          <a:r>
            <a:rPr lang="ru-RU" sz="900" b="1" i="1"/>
            <a:t>(40,7%)</a:t>
          </a:r>
        </a:p>
      </dgm:t>
    </dgm:pt>
    <dgm:pt modelId="{8E25BDD8-C00E-474B-8922-EDF220EEDACD}" type="parTrans" cxnId="{BDF3D873-9BA7-4B29-B04C-37DA6B21B2BF}">
      <dgm:prSet/>
      <dgm:spPr/>
      <dgm:t>
        <a:bodyPr/>
        <a:lstStyle/>
        <a:p>
          <a:endParaRPr lang="ru-RU"/>
        </a:p>
      </dgm:t>
    </dgm:pt>
    <dgm:pt modelId="{EB1FCA10-8107-4122-9D31-BF1C1FC7162B}" type="sibTrans" cxnId="{BDF3D873-9BA7-4B29-B04C-37DA6B21B2BF}">
      <dgm:prSet/>
      <dgm:spPr/>
      <dgm:t>
        <a:bodyPr/>
        <a:lstStyle/>
        <a:p>
          <a:endParaRPr lang="ru-RU"/>
        </a:p>
      </dgm:t>
    </dgm:pt>
    <dgm:pt modelId="{09B57F2C-9932-466B-AECF-F36FB154C4BC}">
      <dgm:prSet custT="1"/>
      <dgm:spPr>
        <a:solidFill>
          <a:srgbClr val="FF0000">
            <a:alpha val="50000"/>
          </a:srgbClr>
        </a:solidFill>
      </dgm:spPr>
      <dgm:t>
        <a:bodyPr/>
        <a:lstStyle/>
        <a:p>
          <a:r>
            <a:rPr lang="ru-RU" sz="900" b="1" i="1"/>
            <a:t>Государственная программа о социальной защите и содействии занятости на 2016-2020 годы</a:t>
          </a:r>
        </a:p>
        <a:p>
          <a:r>
            <a:rPr lang="ru-RU" sz="900" b="1" i="1"/>
            <a:t>612,2 тыс. рубле</a:t>
          </a:r>
          <a:r>
            <a:rPr lang="ru-RU" sz="900"/>
            <a:t>й</a:t>
          </a:r>
        </a:p>
        <a:p>
          <a:r>
            <a:rPr lang="ru-RU" sz="900" b="1" i="1"/>
            <a:t>(45,1%)</a:t>
          </a:r>
        </a:p>
      </dgm:t>
    </dgm:pt>
    <dgm:pt modelId="{39848F15-BF17-4CF6-A6DD-4E593C0F203F}" type="parTrans" cxnId="{0811D887-F29A-4843-9086-E45839E6F6F1}">
      <dgm:prSet/>
      <dgm:spPr/>
      <dgm:t>
        <a:bodyPr/>
        <a:lstStyle/>
        <a:p>
          <a:endParaRPr lang="ru-RU"/>
        </a:p>
      </dgm:t>
    </dgm:pt>
    <dgm:pt modelId="{10BC8987-7C72-4CB9-A48D-DDBDC4D1C5F6}" type="sibTrans" cxnId="{0811D887-F29A-4843-9086-E45839E6F6F1}">
      <dgm:prSet/>
      <dgm:spPr/>
      <dgm:t>
        <a:bodyPr/>
        <a:lstStyle/>
        <a:p>
          <a:endParaRPr lang="ru-RU"/>
        </a:p>
      </dgm:t>
    </dgm:pt>
    <dgm:pt modelId="{59F941BD-452E-4F37-B646-3B52E1ACEC9B}">
      <dgm:prSet custT="1"/>
      <dgm:spPr>
        <a:solidFill>
          <a:srgbClr val="3B27F7">
            <a:alpha val="49804"/>
          </a:srgbClr>
        </a:solidFill>
      </dgm:spPr>
      <dgm:t>
        <a:bodyPr/>
        <a:lstStyle/>
        <a:p>
          <a:r>
            <a:rPr lang="ru-RU" sz="900" b="1" i="1"/>
            <a:t>Государственная программа "Беларусь гостеприимная" на 2016-2020 годы</a:t>
          </a:r>
        </a:p>
        <a:p>
          <a:r>
            <a:rPr lang="ru-RU" sz="900" b="1" i="1"/>
            <a:t>0 рублей</a:t>
          </a:r>
        </a:p>
        <a:p>
          <a:r>
            <a:rPr lang="ru-RU" sz="900" b="1" i="1"/>
            <a:t>(0%)</a:t>
          </a:r>
        </a:p>
      </dgm:t>
    </dgm:pt>
    <dgm:pt modelId="{D038E487-710D-48DA-9AD9-D6AA33E3CB10}" type="parTrans" cxnId="{406B07A1-DA72-4F48-8C99-541074D89D62}">
      <dgm:prSet/>
      <dgm:spPr/>
      <dgm:t>
        <a:bodyPr/>
        <a:lstStyle/>
        <a:p>
          <a:endParaRPr lang="ru-RU"/>
        </a:p>
      </dgm:t>
    </dgm:pt>
    <dgm:pt modelId="{ECE6BB4E-354F-4343-9412-50FA93F4A31B}" type="sibTrans" cxnId="{406B07A1-DA72-4F48-8C99-541074D89D62}">
      <dgm:prSet/>
      <dgm:spPr/>
      <dgm:t>
        <a:bodyPr/>
        <a:lstStyle/>
        <a:p>
          <a:endParaRPr lang="ru-RU"/>
        </a:p>
      </dgm:t>
    </dgm:pt>
    <dgm:pt modelId="{76FA0786-1BA1-4DB7-AAE3-3BD1E6DB1D8F}">
      <dgm:prSet custT="1"/>
      <dgm:spPr>
        <a:solidFill>
          <a:srgbClr val="00B0F0">
            <a:alpha val="49804"/>
          </a:srgbClr>
        </a:solidFill>
      </dgm:spPr>
      <dgm:t>
        <a:bodyPr/>
        <a:lstStyle/>
        <a:p>
          <a:r>
            <a:rPr lang="ru-RU" sz="900" b="1" i="1" dirty="0"/>
            <a:t>Государственная программа "Охрана окружающей среды и устойчивое использование природных ресурсов" на 2016-2020 годы</a:t>
          </a:r>
        </a:p>
        <a:p>
          <a:r>
            <a:rPr lang="ru-RU" sz="900" b="1" i="1" dirty="0"/>
            <a:t>19,7 тыс. рублей</a:t>
          </a:r>
        </a:p>
        <a:p>
          <a:r>
            <a:rPr lang="ru-RU" sz="900" b="1" i="1" dirty="0"/>
            <a:t>(76,7%)</a:t>
          </a:r>
        </a:p>
      </dgm:t>
    </dgm:pt>
    <dgm:pt modelId="{162A8BC5-E430-4134-BF91-1FA4CACF1136}" type="parTrans" cxnId="{88927502-EEFA-4941-8DB9-F42E20FA62A0}">
      <dgm:prSet/>
      <dgm:spPr/>
      <dgm:t>
        <a:bodyPr/>
        <a:lstStyle/>
        <a:p>
          <a:endParaRPr lang="ru-RU"/>
        </a:p>
      </dgm:t>
    </dgm:pt>
    <dgm:pt modelId="{1B822717-4998-448F-96AB-40BB21B1D282}" type="sibTrans" cxnId="{88927502-EEFA-4941-8DB9-F42E20FA62A0}">
      <dgm:prSet/>
      <dgm:spPr/>
      <dgm:t>
        <a:bodyPr/>
        <a:lstStyle/>
        <a:p>
          <a:endParaRPr lang="ru-RU"/>
        </a:p>
      </dgm:t>
    </dgm:pt>
    <dgm:pt modelId="{A5706435-2113-4389-9081-68AF9A2F8C11}">
      <dgm:prSet custT="1"/>
      <dgm:spPr>
        <a:solidFill>
          <a:srgbClr val="2FE226">
            <a:alpha val="49804"/>
          </a:srgbClr>
        </a:solidFill>
      </dgm:spPr>
      <dgm:t>
        <a:bodyPr/>
        <a:lstStyle/>
        <a:p>
          <a:r>
            <a:rPr lang="ru-RU" sz="900" b="1" i="1"/>
            <a:t>Государственная программа "Здоровье народа и демографическая безопасность Республики Беларусь" на 2016-2020 годы</a:t>
          </a:r>
        </a:p>
        <a:p>
          <a:r>
            <a:rPr lang="ru-RU" sz="900" b="1" i="1"/>
            <a:t>8 659,9 тыс. рублей</a:t>
          </a:r>
        </a:p>
        <a:p>
          <a:r>
            <a:rPr lang="ru-RU" sz="900" b="1" i="1"/>
            <a:t>(49,0%)</a:t>
          </a:r>
        </a:p>
      </dgm:t>
    </dgm:pt>
    <dgm:pt modelId="{6BCAFFEA-AA6A-47D9-B31B-F35B9070DF41}" type="parTrans" cxnId="{EFB41905-5BF8-4716-B764-6A154AFEFF96}">
      <dgm:prSet/>
      <dgm:spPr/>
      <dgm:t>
        <a:bodyPr/>
        <a:lstStyle/>
        <a:p>
          <a:endParaRPr lang="ru-RU"/>
        </a:p>
      </dgm:t>
    </dgm:pt>
    <dgm:pt modelId="{77BFED2B-E07E-455D-8BB1-65F6800CAF7B}" type="sibTrans" cxnId="{EFB41905-5BF8-4716-B764-6A154AFEFF96}">
      <dgm:prSet/>
      <dgm:spPr/>
      <dgm:t>
        <a:bodyPr/>
        <a:lstStyle/>
        <a:p>
          <a:endParaRPr lang="ru-RU"/>
        </a:p>
      </dgm:t>
    </dgm:pt>
    <dgm:pt modelId="{FF644904-EDC8-4425-92A1-3C831476FAF0}">
      <dgm:prSet custT="1"/>
      <dgm:spPr>
        <a:solidFill>
          <a:srgbClr val="00B050">
            <a:alpha val="49804"/>
          </a:srgbClr>
        </a:solidFill>
      </dgm:spPr>
      <dgm:t>
        <a:bodyPr/>
        <a:lstStyle/>
        <a:p>
          <a:r>
            <a:rPr lang="ru-RU" sz="900" b="1" i="1"/>
            <a:t>Государственная программа развития физической культуры и спорта в Республике Беларусь на 2016-2020 годы</a:t>
          </a:r>
        </a:p>
        <a:p>
          <a:r>
            <a:rPr lang="ru-RU" sz="900" b="1" i="1"/>
            <a:t>912,2 тыс. рублей</a:t>
          </a:r>
        </a:p>
        <a:p>
          <a:r>
            <a:rPr lang="ru-RU" sz="900" b="1" i="1"/>
            <a:t>(42,2%)</a:t>
          </a:r>
        </a:p>
      </dgm:t>
    </dgm:pt>
    <dgm:pt modelId="{60A0EC94-84CF-487D-8D6E-6192DDEBA947}" type="parTrans" cxnId="{44F07781-3E51-4497-9633-9C86488B9D81}">
      <dgm:prSet/>
      <dgm:spPr/>
      <dgm:t>
        <a:bodyPr/>
        <a:lstStyle/>
        <a:p>
          <a:endParaRPr lang="ru-RU"/>
        </a:p>
      </dgm:t>
    </dgm:pt>
    <dgm:pt modelId="{EAB7F155-A57B-4754-8EDF-107AC53997AD}" type="sibTrans" cxnId="{44F07781-3E51-4497-9633-9C86488B9D81}">
      <dgm:prSet/>
      <dgm:spPr/>
      <dgm:t>
        <a:bodyPr/>
        <a:lstStyle/>
        <a:p>
          <a:endParaRPr lang="ru-RU"/>
        </a:p>
      </dgm:t>
    </dgm:pt>
    <dgm:pt modelId="{03462CEF-629D-4C0E-9836-0922283A0CAC}">
      <dgm:prSet custT="1"/>
      <dgm:spPr>
        <a:solidFill>
          <a:srgbClr val="EF2FD8">
            <a:alpha val="50000"/>
          </a:srgbClr>
        </a:solidFill>
      </dgm:spPr>
      <dgm:t>
        <a:bodyPr/>
        <a:lstStyle/>
        <a:p>
          <a:r>
            <a:rPr lang="ru-RU" sz="900" b="1" i="1"/>
            <a:t>Государственная программа "Комфортное жилье и благоприятная среда" на 2016-2020 годы</a:t>
          </a:r>
        </a:p>
        <a:p>
          <a:r>
            <a:rPr lang="ru-RU" sz="900" b="1" i="1"/>
            <a:t>4 377,2 тыс. рублей</a:t>
          </a:r>
        </a:p>
        <a:p>
          <a:r>
            <a:rPr lang="ru-RU" sz="900" b="1" i="1"/>
            <a:t>(57,2%)</a:t>
          </a:r>
        </a:p>
      </dgm:t>
    </dgm:pt>
    <dgm:pt modelId="{F7E88A5C-C5EB-49FB-B834-8F6ED34B052E}" type="parTrans" cxnId="{725D2DF6-C0C8-4196-B6B5-4568139AF1B1}">
      <dgm:prSet/>
      <dgm:spPr/>
      <dgm:t>
        <a:bodyPr/>
        <a:lstStyle/>
        <a:p>
          <a:endParaRPr lang="ru-RU"/>
        </a:p>
      </dgm:t>
    </dgm:pt>
    <dgm:pt modelId="{BAD82401-C5EA-4B33-ACB8-1742F2F93D7C}" type="sibTrans" cxnId="{725D2DF6-C0C8-4196-B6B5-4568139AF1B1}">
      <dgm:prSet/>
      <dgm:spPr/>
      <dgm:t>
        <a:bodyPr/>
        <a:lstStyle/>
        <a:p>
          <a:endParaRPr lang="ru-RU"/>
        </a:p>
      </dgm:t>
    </dgm:pt>
    <dgm:pt modelId="{498243AC-8A94-486C-BB41-96421B724E73}">
      <dgm:prSet custT="1"/>
      <dgm:spPr>
        <a:solidFill>
          <a:srgbClr val="3B27F7">
            <a:alpha val="50000"/>
          </a:srgbClr>
        </a:solidFill>
      </dgm:spPr>
      <dgm:t>
        <a:bodyPr/>
        <a:lstStyle/>
        <a:p>
          <a:r>
            <a:rPr lang="ru-RU" sz="900" b="1" i="1"/>
            <a:t>Государственная программа "Строительство жилья" на 2016-2020 годы</a:t>
          </a:r>
        </a:p>
        <a:p>
          <a:r>
            <a:rPr lang="ru-RU" sz="900" b="1" i="1"/>
            <a:t>32,9 тыс. рублей</a:t>
          </a:r>
        </a:p>
        <a:p>
          <a:r>
            <a:rPr lang="ru-RU" sz="900" b="1" i="1"/>
            <a:t>(23,8%)</a:t>
          </a:r>
        </a:p>
      </dgm:t>
    </dgm:pt>
    <dgm:pt modelId="{E2D00B3F-1E4F-479F-8B4B-509DDC5CF002}" type="parTrans" cxnId="{C8C95508-7BF4-46C9-A55B-F6BCFC784850}">
      <dgm:prSet/>
      <dgm:spPr/>
      <dgm:t>
        <a:bodyPr/>
        <a:lstStyle/>
        <a:p>
          <a:endParaRPr lang="ru-RU"/>
        </a:p>
      </dgm:t>
    </dgm:pt>
    <dgm:pt modelId="{C3D3D01C-F402-4AE8-B4D4-A404F0BCC772}" type="sibTrans" cxnId="{C8C95508-7BF4-46C9-A55B-F6BCFC784850}">
      <dgm:prSet/>
      <dgm:spPr/>
      <dgm:t>
        <a:bodyPr/>
        <a:lstStyle/>
        <a:p>
          <a:endParaRPr lang="ru-RU"/>
        </a:p>
      </dgm:t>
    </dgm:pt>
    <dgm:pt modelId="{ACC6E6FD-53F0-4969-9067-DDAC446BBC21}">
      <dgm:prSet custT="1"/>
      <dgm:spPr>
        <a:solidFill>
          <a:srgbClr val="CF3701">
            <a:alpha val="50000"/>
          </a:srgbClr>
        </a:solidFill>
      </dgm:spPr>
      <dgm:t>
        <a:bodyPr/>
        <a:lstStyle/>
        <a:p>
          <a:r>
            <a:rPr lang="ru-RU" sz="900" b="1" i="1"/>
            <a:t>Государственная программа развития транспортного комплекса Республики Беларусь на 2016-2020 годы</a:t>
          </a:r>
        </a:p>
        <a:p>
          <a:r>
            <a:rPr lang="ru-RU" sz="900" b="1" i="1"/>
            <a:t>468,3  тыс. рублей</a:t>
          </a:r>
        </a:p>
        <a:p>
          <a:r>
            <a:rPr lang="ru-RU" sz="900" b="1" i="1"/>
            <a:t>(51,6%)</a:t>
          </a:r>
        </a:p>
      </dgm:t>
    </dgm:pt>
    <dgm:pt modelId="{E1548EB8-8F96-4717-B634-634C065ED8FB}" type="parTrans" cxnId="{C25B43D8-A5B1-4AE0-B5F3-47E1743246FD}">
      <dgm:prSet/>
      <dgm:spPr/>
      <dgm:t>
        <a:bodyPr/>
        <a:lstStyle/>
        <a:p>
          <a:endParaRPr lang="ru-RU"/>
        </a:p>
      </dgm:t>
    </dgm:pt>
    <dgm:pt modelId="{82C27DB7-39F9-488C-B865-C562AF03388D}" type="sibTrans" cxnId="{C25B43D8-A5B1-4AE0-B5F3-47E1743246FD}">
      <dgm:prSet/>
      <dgm:spPr/>
      <dgm:t>
        <a:bodyPr/>
        <a:lstStyle/>
        <a:p>
          <a:endParaRPr lang="ru-RU"/>
        </a:p>
      </dgm:t>
    </dgm:pt>
    <dgm:pt modelId="{9EAF5E28-DA7E-4D0E-B432-DA67F89BD982}">
      <dgm:prSet custT="1"/>
      <dgm:spPr/>
      <dgm:t>
        <a:bodyPr/>
        <a:lstStyle/>
        <a:p>
          <a:pPr algn="ctr"/>
          <a:r>
            <a:rPr lang="ru-RU" sz="900" b="1" i="1"/>
            <a:t>Государственная программа на 2015-2020 годы по увековечению погибших при защите Отечества и сохранению памяти о жертвах войн                                                                                                                                   </a:t>
          </a:r>
        </a:p>
        <a:p>
          <a:pPr algn="ctr"/>
          <a:r>
            <a:rPr lang="ru-RU" sz="900" b="1" i="1"/>
            <a:t>10,1 тыс. рублей          (56,4%)</a:t>
          </a:r>
        </a:p>
      </dgm:t>
    </dgm:pt>
    <dgm:pt modelId="{830AD3F7-1926-4C40-8323-C6DCD9036039}" type="parTrans" cxnId="{FB665A95-A301-403B-B542-0268802107BA}">
      <dgm:prSet/>
      <dgm:spPr/>
      <dgm:t>
        <a:bodyPr/>
        <a:lstStyle/>
        <a:p>
          <a:endParaRPr lang="ru-RU"/>
        </a:p>
      </dgm:t>
    </dgm:pt>
    <dgm:pt modelId="{FD889123-E529-4308-91FF-7E75AD8DBB7B}" type="sibTrans" cxnId="{FB665A95-A301-403B-B542-0268802107BA}">
      <dgm:prSet/>
      <dgm:spPr/>
      <dgm:t>
        <a:bodyPr/>
        <a:lstStyle/>
        <a:p>
          <a:endParaRPr lang="ru-RU"/>
        </a:p>
      </dgm:t>
    </dgm:pt>
    <dgm:pt modelId="{3B15852B-2DD9-4BD5-94A5-7DF8A803C882}">
      <dgm:prSet custT="1"/>
      <dgm:spPr/>
      <dgm:t>
        <a:bodyPr/>
        <a:lstStyle/>
        <a:p>
          <a:r>
            <a:rPr lang="ru-RU" sz="900" b="1" i="1" dirty="0"/>
            <a:t>Государственная программа "Управление государственными финансами и регулирование финансового рынка" на 2020  год и на период до 2025 года</a:t>
          </a:r>
        </a:p>
        <a:p>
          <a:r>
            <a:rPr lang="ru-RU" sz="900" b="1" i="1" dirty="0"/>
            <a:t>360,8 тыс. рублей </a:t>
          </a:r>
        </a:p>
        <a:p>
          <a:r>
            <a:rPr lang="ru-RU" sz="900" b="1" i="1" dirty="0"/>
            <a:t>(37,7%)</a:t>
          </a:r>
        </a:p>
      </dgm:t>
    </dgm:pt>
    <dgm:pt modelId="{1A0AC857-8119-4982-B977-0663DB209818}" type="parTrans" cxnId="{9D4D4C1C-D7ED-4102-B2B0-523D166C8DE3}">
      <dgm:prSet/>
      <dgm:spPr/>
      <dgm:t>
        <a:bodyPr/>
        <a:lstStyle/>
        <a:p>
          <a:endParaRPr lang="ru-RU"/>
        </a:p>
      </dgm:t>
    </dgm:pt>
    <dgm:pt modelId="{1416BA6D-F983-40F6-AB3E-2CC86AD88129}" type="sibTrans" cxnId="{9D4D4C1C-D7ED-4102-B2B0-523D166C8DE3}">
      <dgm:prSet/>
      <dgm:spPr/>
      <dgm:t>
        <a:bodyPr/>
        <a:lstStyle/>
        <a:p>
          <a:endParaRPr lang="ru-RU"/>
        </a:p>
      </dgm:t>
    </dgm:pt>
    <dgm:pt modelId="{5EEB0FFC-356C-4A92-AA49-CA6D1A90010F}" type="pres">
      <dgm:prSet presAssocID="{6229806C-6FA9-4888-9A8C-96974002BABA}" presName="composite" presStyleCnt="0">
        <dgm:presLayoutVars>
          <dgm:chMax val="1"/>
          <dgm:dir/>
          <dgm:resizeHandles val="exact"/>
        </dgm:presLayoutVars>
      </dgm:prSet>
      <dgm:spPr/>
    </dgm:pt>
    <dgm:pt modelId="{02C42E73-E862-4276-ADE7-E5230E9ECF74}" type="pres">
      <dgm:prSet presAssocID="{6229806C-6FA9-4888-9A8C-96974002BABA}" presName="radial" presStyleCnt="0">
        <dgm:presLayoutVars>
          <dgm:animLvl val="ctr"/>
        </dgm:presLayoutVars>
      </dgm:prSet>
      <dgm:spPr/>
    </dgm:pt>
    <dgm:pt modelId="{508E151E-EB4B-4B35-9155-20B6268882D2}" type="pres">
      <dgm:prSet presAssocID="{52B51B6C-C374-498D-A20B-62036F04D2A3}" presName="centerShape" presStyleLbl="vennNode1" presStyleIdx="0" presStyleCnt="14" custScaleX="103083" custLinFactNeighborX="172" custLinFactNeighborY="-516"/>
      <dgm:spPr/>
    </dgm:pt>
    <dgm:pt modelId="{36D5D613-0278-4B55-9C1A-92D2FEF177B3}" type="pres">
      <dgm:prSet presAssocID="{9B5ECB33-08A6-4528-9943-88689DC3D9E9}" presName="node" presStyleLbl="vennNode1" presStyleIdx="1" presStyleCnt="14">
        <dgm:presLayoutVars>
          <dgm:bulletEnabled val="1"/>
        </dgm:presLayoutVars>
      </dgm:prSet>
      <dgm:spPr/>
    </dgm:pt>
    <dgm:pt modelId="{8608077D-9796-4B4C-90D3-2CC6BA160FB9}" type="pres">
      <dgm:prSet presAssocID="{3B15852B-2DD9-4BD5-94A5-7DF8A803C882}" presName="node" presStyleLbl="vennNode1" presStyleIdx="2" presStyleCnt="14">
        <dgm:presLayoutVars>
          <dgm:bulletEnabled val="1"/>
        </dgm:presLayoutVars>
      </dgm:prSet>
      <dgm:spPr/>
    </dgm:pt>
    <dgm:pt modelId="{12A9A307-F4DC-4E97-8082-C4D355F8D942}" type="pres">
      <dgm:prSet presAssocID="{09B57F2C-9932-466B-AECF-F36FB154C4BC}" presName="node" presStyleLbl="vennNode1" presStyleIdx="3" presStyleCnt="14" custRadScaleRad="108979" custRadScaleInc="-65">
        <dgm:presLayoutVars>
          <dgm:bulletEnabled val="1"/>
        </dgm:presLayoutVars>
      </dgm:prSet>
      <dgm:spPr/>
    </dgm:pt>
    <dgm:pt modelId="{A1AC87BF-B70A-4457-91D9-59F486CFB411}" type="pres">
      <dgm:prSet presAssocID="{A5706435-2113-4389-9081-68AF9A2F8C11}" presName="node" presStyleLbl="vennNode1" presStyleIdx="4" presStyleCnt="14" custRadScaleRad="103054" custRadScaleInc="-1492">
        <dgm:presLayoutVars>
          <dgm:bulletEnabled val="1"/>
        </dgm:presLayoutVars>
      </dgm:prSet>
      <dgm:spPr/>
    </dgm:pt>
    <dgm:pt modelId="{22DB6F1B-FAF5-43A9-A983-0443966A118E}" type="pres">
      <dgm:prSet presAssocID="{76FA0786-1BA1-4DB7-AAE3-3BD1E6DB1D8F}" presName="node" presStyleLbl="vennNode1" presStyleIdx="5" presStyleCnt="14" custRadScaleRad="101114" custRadScaleInc="325">
        <dgm:presLayoutVars>
          <dgm:bulletEnabled val="1"/>
        </dgm:presLayoutVars>
      </dgm:prSet>
      <dgm:spPr/>
    </dgm:pt>
    <dgm:pt modelId="{357AC8BE-EBB9-4979-9EDC-83B8130C531C}" type="pres">
      <dgm:prSet presAssocID="{59F941BD-452E-4F37-B646-3B52E1ACEC9B}" presName="node" presStyleLbl="vennNode1" presStyleIdx="6" presStyleCnt="14" custRadScaleRad="111054" custRadScaleInc="-1448">
        <dgm:presLayoutVars>
          <dgm:bulletEnabled val="1"/>
        </dgm:presLayoutVars>
      </dgm:prSet>
      <dgm:spPr/>
    </dgm:pt>
    <dgm:pt modelId="{98CFA143-1ABE-4BBA-890F-28515073233C}" type="pres">
      <dgm:prSet presAssocID="{7D84996D-C6BE-452D-B2EE-BC5CF2405BCD}" presName="node" presStyleLbl="vennNode1" presStyleIdx="7" presStyleCnt="14" custRadScaleRad="105161" custRadScaleInc="-6475">
        <dgm:presLayoutVars>
          <dgm:bulletEnabled val="1"/>
        </dgm:presLayoutVars>
      </dgm:prSet>
      <dgm:spPr/>
    </dgm:pt>
    <dgm:pt modelId="{93404057-5F03-4F66-9BE9-30935AAD0788}" type="pres">
      <dgm:prSet presAssocID="{87939CDA-7674-4F7A-96F1-F06CB62CA449}" presName="node" presStyleLbl="vennNode1" presStyleIdx="8" presStyleCnt="14" custRadScaleRad="104184" custRadScaleInc="-5059">
        <dgm:presLayoutVars>
          <dgm:bulletEnabled val="1"/>
        </dgm:presLayoutVars>
      </dgm:prSet>
      <dgm:spPr/>
    </dgm:pt>
    <dgm:pt modelId="{0CA9B3A2-4761-4674-BE38-9081BD7BEBC2}" type="pres">
      <dgm:prSet presAssocID="{FF644904-EDC8-4425-92A1-3C831476FAF0}" presName="node" presStyleLbl="vennNode1" presStyleIdx="9" presStyleCnt="14" custRadScaleRad="109801" custRadScaleInc="-6171">
        <dgm:presLayoutVars>
          <dgm:bulletEnabled val="1"/>
        </dgm:presLayoutVars>
      </dgm:prSet>
      <dgm:spPr/>
    </dgm:pt>
    <dgm:pt modelId="{B5EEB1EC-1272-442C-A17C-4699757E0C44}" type="pres">
      <dgm:prSet presAssocID="{03462CEF-629D-4C0E-9836-0922283A0CAC}" presName="node" presStyleLbl="vennNode1" presStyleIdx="10" presStyleCnt="14" custRadScaleRad="101226" custRadScaleInc="-5726">
        <dgm:presLayoutVars>
          <dgm:bulletEnabled val="1"/>
        </dgm:presLayoutVars>
      </dgm:prSet>
      <dgm:spPr/>
    </dgm:pt>
    <dgm:pt modelId="{17810361-6C60-4E1E-BC36-870C45D99484}" type="pres">
      <dgm:prSet presAssocID="{498243AC-8A94-486C-BB41-96421B724E73}" presName="node" presStyleLbl="vennNode1" presStyleIdx="11" presStyleCnt="14" custRadScaleRad="105942" custRadScaleInc="-3220">
        <dgm:presLayoutVars>
          <dgm:bulletEnabled val="1"/>
        </dgm:presLayoutVars>
      </dgm:prSet>
      <dgm:spPr/>
    </dgm:pt>
    <dgm:pt modelId="{1580AC7E-5674-4006-9754-6360377E9287}" type="pres">
      <dgm:prSet presAssocID="{ACC6E6FD-53F0-4969-9067-DDAC446BBC21}" presName="node" presStyleLbl="vennNode1" presStyleIdx="12" presStyleCnt="14" custRadScaleRad="104092" custRadScaleInc="-3168">
        <dgm:presLayoutVars>
          <dgm:bulletEnabled val="1"/>
        </dgm:presLayoutVars>
      </dgm:prSet>
      <dgm:spPr/>
    </dgm:pt>
    <dgm:pt modelId="{5A00B1A7-6A26-4389-9BED-8A818F46F4EA}" type="pres">
      <dgm:prSet presAssocID="{9EAF5E28-DA7E-4D0E-B432-DA67F89BD982}" presName="node" presStyleLbl="vennNode1" presStyleIdx="13" presStyleCnt="14" custRadScaleRad="105604" custRadScaleInc="884">
        <dgm:presLayoutVars>
          <dgm:bulletEnabled val="1"/>
        </dgm:presLayoutVars>
      </dgm:prSet>
      <dgm:spPr/>
    </dgm:pt>
  </dgm:ptLst>
  <dgm:cxnLst>
    <dgm:cxn modelId="{88927502-EEFA-4941-8DB9-F42E20FA62A0}" srcId="{52B51B6C-C374-498D-A20B-62036F04D2A3}" destId="{76FA0786-1BA1-4DB7-AAE3-3BD1E6DB1D8F}" srcOrd="4" destOrd="0" parTransId="{162A8BC5-E430-4134-BF91-1FA4CACF1136}" sibTransId="{1B822717-4998-448F-96AB-40BB21B1D282}"/>
    <dgm:cxn modelId="{EFB41905-5BF8-4716-B764-6A154AFEFF96}" srcId="{52B51B6C-C374-498D-A20B-62036F04D2A3}" destId="{A5706435-2113-4389-9081-68AF9A2F8C11}" srcOrd="3" destOrd="0" parTransId="{6BCAFFEA-AA6A-47D9-B31B-F35B9070DF41}" sibTransId="{77BFED2B-E07E-455D-8BB1-65F6800CAF7B}"/>
    <dgm:cxn modelId="{C8C95508-7BF4-46C9-A55B-F6BCFC784850}" srcId="{52B51B6C-C374-498D-A20B-62036F04D2A3}" destId="{498243AC-8A94-486C-BB41-96421B724E73}" srcOrd="10" destOrd="0" parTransId="{E2D00B3F-1E4F-479F-8B4B-509DDC5CF002}" sibTransId="{C3D3D01C-F402-4AE8-B4D4-A404F0BCC772}"/>
    <dgm:cxn modelId="{704DC309-07C3-4AF8-9244-A20045DB1B7D}" type="presOf" srcId="{87939CDA-7674-4F7A-96F1-F06CB62CA449}" destId="{93404057-5F03-4F66-9BE9-30935AAD0788}" srcOrd="0" destOrd="0" presId="urn:microsoft.com/office/officeart/2005/8/layout/radial3"/>
    <dgm:cxn modelId="{E51CD911-B4C4-4541-A584-60CE2C345EBE}" type="presOf" srcId="{498243AC-8A94-486C-BB41-96421B724E73}" destId="{17810361-6C60-4E1E-BC36-870C45D99484}" srcOrd="0" destOrd="0" presId="urn:microsoft.com/office/officeart/2005/8/layout/radial3"/>
    <dgm:cxn modelId="{9D4D4C1C-D7ED-4102-B2B0-523D166C8DE3}" srcId="{52B51B6C-C374-498D-A20B-62036F04D2A3}" destId="{3B15852B-2DD9-4BD5-94A5-7DF8A803C882}" srcOrd="1" destOrd="0" parTransId="{1A0AC857-8119-4982-B977-0663DB209818}" sibTransId="{1416BA6D-F983-40F6-AB3E-2CC86AD88129}"/>
    <dgm:cxn modelId="{D16DFC1E-5B0A-4FC9-B576-F3A2E59F1430}" type="presOf" srcId="{6229806C-6FA9-4888-9A8C-96974002BABA}" destId="{5EEB0FFC-356C-4A92-AA49-CA6D1A90010F}" srcOrd="0" destOrd="0" presId="urn:microsoft.com/office/officeart/2005/8/layout/radial3"/>
    <dgm:cxn modelId="{FE3AF420-7B85-4390-A2F1-FCF45E9B4BD2}" srcId="{52B51B6C-C374-498D-A20B-62036F04D2A3}" destId="{9B5ECB33-08A6-4528-9943-88689DC3D9E9}" srcOrd="0" destOrd="0" parTransId="{7FF6E921-6A1D-4DF5-AAC3-41D3EB0D4198}" sibTransId="{A393ADCD-E11F-482F-AE5B-37FC06355CA9}"/>
    <dgm:cxn modelId="{60CBBD22-C24B-4FF9-8FCD-DF4941C6B9B7}" type="presOf" srcId="{A5706435-2113-4389-9081-68AF9A2F8C11}" destId="{A1AC87BF-B70A-4457-91D9-59F486CFB411}" srcOrd="0" destOrd="0" presId="urn:microsoft.com/office/officeart/2005/8/layout/radial3"/>
    <dgm:cxn modelId="{1C8B783C-E072-4B22-9CD1-17608272A2F5}" type="presOf" srcId="{ACC6E6FD-53F0-4969-9067-DDAC446BBC21}" destId="{1580AC7E-5674-4006-9754-6360377E9287}" srcOrd="0" destOrd="0" presId="urn:microsoft.com/office/officeart/2005/8/layout/radial3"/>
    <dgm:cxn modelId="{3709835F-4800-4FB5-8E7C-985879542582}" type="presOf" srcId="{09B57F2C-9932-466B-AECF-F36FB154C4BC}" destId="{12A9A307-F4DC-4E97-8082-C4D355F8D942}" srcOrd="0" destOrd="0" presId="urn:microsoft.com/office/officeart/2005/8/layout/radial3"/>
    <dgm:cxn modelId="{9AADFE66-A96E-4BD6-8A26-111E6EABBE0A}" type="presOf" srcId="{9EAF5E28-DA7E-4D0E-B432-DA67F89BD982}" destId="{5A00B1A7-6A26-4389-9BED-8A818F46F4EA}" srcOrd="0" destOrd="0" presId="urn:microsoft.com/office/officeart/2005/8/layout/radial3"/>
    <dgm:cxn modelId="{5B17C66C-8B70-48B1-91B4-62B1A384E9C5}" srcId="{52B51B6C-C374-498D-A20B-62036F04D2A3}" destId="{7D84996D-C6BE-452D-B2EE-BC5CF2405BCD}" srcOrd="6" destOrd="0" parTransId="{53B42D17-2260-4272-AF40-17AED5310ED2}" sibTransId="{FB7C96C6-D22B-4AB8-ADE0-D08B009B7A02}"/>
    <dgm:cxn modelId="{4A75DF4E-05CC-442F-97C4-3FA3083EA524}" type="presOf" srcId="{03462CEF-629D-4C0E-9836-0922283A0CAC}" destId="{B5EEB1EC-1272-442C-A17C-4699757E0C44}" srcOrd="0" destOrd="0" presId="urn:microsoft.com/office/officeart/2005/8/layout/radial3"/>
    <dgm:cxn modelId="{346A3A70-51B3-438D-97B4-BD63F48064E2}" type="presOf" srcId="{52B51B6C-C374-498D-A20B-62036F04D2A3}" destId="{508E151E-EB4B-4B35-9155-20B6268882D2}" srcOrd="0" destOrd="0" presId="urn:microsoft.com/office/officeart/2005/8/layout/radial3"/>
    <dgm:cxn modelId="{6AAACD51-D6B3-4216-9ADA-6645F52EBCB4}" type="presOf" srcId="{59F941BD-452E-4F37-B646-3B52E1ACEC9B}" destId="{357AC8BE-EBB9-4979-9EDC-83B8130C531C}" srcOrd="0" destOrd="0" presId="urn:microsoft.com/office/officeart/2005/8/layout/radial3"/>
    <dgm:cxn modelId="{BDF3D873-9BA7-4B29-B04C-37DA6B21B2BF}" srcId="{52B51B6C-C374-498D-A20B-62036F04D2A3}" destId="{87939CDA-7674-4F7A-96F1-F06CB62CA449}" srcOrd="7" destOrd="0" parTransId="{8E25BDD8-C00E-474B-8922-EDF220EEDACD}" sibTransId="{EB1FCA10-8107-4122-9D31-BF1C1FC7162B}"/>
    <dgm:cxn modelId="{44F07781-3E51-4497-9633-9C86488B9D81}" srcId="{52B51B6C-C374-498D-A20B-62036F04D2A3}" destId="{FF644904-EDC8-4425-92A1-3C831476FAF0}" srcOrd="8" destOrd="0" parTransId="{60A0EC94-84CF-487D-8D6E-6192DDEBA947}" sibTransId="{EAB7F155-A57B-4754-8EDF-107AC53997AD}"/>
    <dgm:cxn modelId="{0811D887-F29A-4843-9086-E45839E6F6F1}" srcId="{52B51B6C-C374-498D-A20B-62036F04D2A3}" destId="{09B57F2C-9932-466B-AECF-F36FB154C4BC}" srcOrd="2" destOrd="0" parTransId="{39848F15-BF17-4CF6-A6DD-4E593C0F203F}" sibTransId="{10BC8987-7C72-4CB9-A48D-DDBDC4D1C5F6}"/>
    <dgm:cxn modelId="{FB665A95-A301-403B-B542-0268802107BA}" srcId="{52B51B6C-C374-498D-A20B-62036F04D2A3}" destId="{9EAF5E28-DA7E-4D0E-B432-DA67F89BD982}" srcOrd="12" destOrd="0" parTransId="{830AD3F7-1926-4C40-8323-C6DCD9036039}" sibTransId="{FD889123-E529-4308-91FF-7E75AD8DBB7B}"/>
    <dgm:cxn modelId="{F227CB98-A1C4-45BF-AA6E-38F28D7CEE14}" type="presOf" srcId="{FF644904-EDC8-4425-92A1-3C831476FAF0}" destId="{0CA9B3A2-4761-4674-BE38-9081BD7BEBC2}" srcOrd="0" destOrd="0" presId="urn:microsoft.com/office/officeart/2005/8/layout/radial3"/>
    <dgm:cxn modelId="{406B07A1-DA72-4F48-8C99-541074D89D62}" srcId="{52B51B6C-C374-498D-A20B-62036F04D2A3}" destId="{59F941BD-452E-4F37-B646-3B52E1ACEC9B}" srcOrd="5" destOrd="0" parTransId="{D038E487-710D-48DA-9AD9-D6AA33E3CB10}" sibTransId="{ECE6BB4E-354F-4343-9412-50FA93F4A31B}"/>
    <dgm:cxn modelId="{CBFDE5A4-136F-4614-843B-C8FCDAC97797}" type="presOf" srcId="{3B15852B-2DD9-4BD5-94A5-7DF8A803C882}" destId="{8608077D-9796-4B4C-90D3-2CC6BA160FB9}" srcOrd="0" destOrd="0" presId="urn:microsoft.com/office/officeart/2005/8/layout/radial3"/>
    <dgm:cxn modelId="{C2DD04B5-153E-4AE7-839B-32529BBC414F}" type="presOf" srcId="{7D84996D-C6BE-452D-B2EE-BC5CF2405BCD}" destId="{98CFA143-1ABE-4BBA-890F-28515073233C}" srcOrd="0" destOrd="0" presId="urn:microsoft.com/office/officeart/2005/8/layout/radial3"/>
    <dgm:cxn modelId="{CEB826BD-804E-40EA-9AC5-FDB3C10B4EFB}" srcId="{6229806C-6FA9-4888-9A8C-96974002BABA}" destId="{52B51B6C-C374-498D-A20B-62036F04D2A3}" srcOrd="0" destOrd="0" parTransId="{555DD10B-0D34-4656-B3E3-063E871A2EBE}" sibTransId="{A31B67C6-23C7-4FF9-9ED2-73D1F133CBCF}"/>
    <dgm:cxn modelId="{D8FDCAC4-CDCF-4929-8352-42AE519D1A16}" type="presOf" srcId="{76FA0786-1BA1-4DB7-AAE3-3BD1E6DB1D8F}" destId="{22DB6F1B-FAF5-43A9-A983-0443966A118E}" srcOrd="0" destOrd="0" presId="urn:microsoft.com/office/officeart/2005/8/layout/radial3"/>
    <dgm:cxn modelId="{C25B43D8-A5B1-4AE0-B5F3-47E1743246FD}" srcId="{52B51B6C-C374-498D-A20B-62036F04D2A3}" destId="{ACC6E6FD-53F0-4969-9067-DDAC446BBC21}" srcOrd="11" destOrd="0" parTransId="{E1548EB8-8F96-4717-B634-634C065ED8FB}" sibTransId="{82C27DB7-39F9-488C-B865-C562AF03388D}"/>
    <dgm:cxn modelId="{8D1160DB-13A1-4212-A938-5E2317BF8FFC}" type="presOf" srcId="{9B5ECB33-08A6-4528-9943-88689DC3D9E9}" destId="{36D5D613-0278-4B55-9C1A-92D2FEF177B3}" srcOrd="0" destOrd="0" presId="urn:microsoft.com/office/officeart/2005/8/layout/radial3"/>
    <dgm:cxn modelId="{725D2DF6-C0C8-4196-B6B5-4568139AF1B1}" srcId="{52B51B6C-C374-498D-A20B-62036F04D2A3}" destId="{03462CEF-629D-4C0E-9836-0922283A0CAC}" srcOrd="9" destOrd="0" parTransId="{F7E88A5C-C5EB-49FB-B834-8F6ED34B052E}" sibTransId="{BAD82401-C5EA-4B33-ACB8-1742F2F93D7C}"/>
    <dgm:cxn modelId="{3ED550C7-D250-4003-93A7-BAD49712D6FC}" type="presParOf" srcId="{5EEB0FFC-356C-4A92-AA49-CA6D1A90010F}" destId="{02C42E73-E862-4276-ADE7-E5230E9ECF74}" srcOrd="0" destOrd="0" presId="urn:microsoft.com/office/officeart/2005/8/layout/radial3"/>
    <dgm:cxn modelId="{17FD5009-3047-43D9-96C8-17283CF35AD5}" type="presParOf" srcId="{02C42E73-E862-4276-ADE7-E5230E9ECF74}" destId="{508E151E-EB4B-4B35-9155-20B6268882D2}" srcOrd="0" destOrd="0" presId="urn:microsoft.com/office/officeart/2005/8/layout/radial3"/>
    <dgm:cxn modelId="{EF79951D-C3F9-4548-8189-A5955908AEC7}" type="presParOf" srcId="{02C42E73-E862-4276-ADE7-E5230E9ECF74}" destId="{36D5D613-0278-4B55-9C1A-92D2FEF177B3}" srcOrd="1" destOrd="0" presId="urn:microsoft.com/office/officeart/2005/8/layout/radial3"/>
    <dgm:cxn modelId="{4A136415-6031-4856-8E05-477E06BDB385}" type="presParOf" srcId="{02C42E73-E862-4276-ADE7-E5230E9ECF74}" destId="{8608077D-9796-4B4C-90D3-2CC6BA160FB9}" srcOrd="2" destOrd="0" presId="urn:microsoft.com/office/officeart/2005/8/layout/radial3"/>
    <dgm:cxn modelId="{7030A91C-D8E5-4F0D-B726-5A1F8315FA1A}" type="presParOf" srcId="{02C42E73-E862-4276-ADE7-E5230E9ECF74}" destId="{12A9A307-F4DC-4E97-8082-C4D355F8D942}" srcOrd="3" destOrd="0" presId="urn:microsoft.com/office/officeart/2005/8/layout/radial3"/>
    <dgm:cxn modelId="{CED86565-AFB8-4494-9D4E-D914E5BC3F23}" type="presParOf" srcId="{02C42E73-E862-4276-ADE7-E5230E9ECF74}" destId="{A1AC87BF-B70A-4457-91D9-59F486CFB411}" srcOrd="4" destOrd="0" presId="urn:microsoft.com/office/officeart/2005/8/layout/radial3"/>
    <dgm:cxn modelId="{75D9D2C5-9C05-425C-A3CC-B9618D68A39E}" type="presParOf" srcId="{02C42E73-E862-4276-ADE7-E5230E9ECF74}" destId="{22DB6F1B-FAF5-43A9-A983-0443966A118E}" srcOrd="5" destOrd="0" presId="urn:microsoft.com/office/officeart/2005/8/layout/radial3"/>
    <dgm:cxn modelId="{64128F71-D87C-4B40-8D47-51A3D9E8925D}" type="presParOf" srcId="{02C42E73-E862-4276-ADE7-E5230E9ECF74}" destId="{357AC8BE-EBB9-4979-9EDC-83B8130C531C}" srcOrd="6" destOrd="0" presId="urn:microsoft.com/office/officeart/2005/8/layout/radial3"/>
    <dgm:cxn modelId="{562A0925-B663-4993-AA6C-B0CFD1795223}" type="presParOf" srcId="{02C42E73-E862-4276-ADE7-E5230E9ECF74}" destId="{98CFA143-1ABE-4BBA-890F-28515073233C}" srcOrd="7" destOrd="0" presId="urn:microsoft.com/office/officeart/2005/8/layout/radial3"/>
    <dgm:cxn modelId="{9ED07B60-8E5B-43A7-8A2F-5FBE7F11291F}" type="presParOf" srcId="{02C42E73-E862-4276-ADE7-E5230E9ECF74}" destId="{93404057-5F03-4F66-9BE9-30935AAD0788}" srcOrd="8" destOrd="0" presId="urn:microsoft.com/office/officeart/2005/8/layout/radial3"/>
    <dgm:cxn modelId="{B6C0F4F7-B3DF-4660-87C7-F04ABD7C7CBF}" type="presParOf" srcId="{02C42E73-E862-4276-ADE7-E5230E9ECF74}" destId="{0CA9B3A2-4761-4674-BE38-9081BD7BEBC2}" srcOrd="9" destOrd="0" presId="urn:microsoft.com/office/officeart/2005/8/layout/radial3"/>
    <dgm:cxn modelId="{90F73774-044B-444C-B64F-1946B9D23481}" type="presParOf" srcId="{02C42E73-E862-4276-ADE7-E5230E9ECF74}" destId="{B5EEB1EC-1272-442C-A17C-4699757E0C44}" srcOrd="10" destOrd="0" presId="urn:microsoft.com/office/officeart/2005/8/layout/radial3"/>
    <dgm:cxn modelId="{6012742C-2011-4A9C-BFD3-482760B1AEB0}" type="presParOf" srcId="{02C42E73-E862-4276-ADE7-E5230E9ECF74}" destId="{17810361-6C60-4E1E-BC36-870C45D99484}" srcOrd="11" destOrd="0" presId="urn:microsoft.com/office/officeart/2005/8/layout/radial3"/>
    <dgm:cxn modelId="{73D97A2A-A056-40A1-B476-F8676B952B18}" type="presParOf" srcId="{02C42E73-E862-4276-ADE7-E5230E9ECF74}" destId="{1580AC7E-5674-4006-9754-6360377E9287}" srcOrd="12" destOrd="0" presId="urn:microsoft.com/office/officeart/2005/8/layout/radial3"/>
    <dgm:cxn modelId="{606C69BD-3D95-455B-AA59-97D93D9CDDC0}" type="presParOf" srcId="{02C42E73-E862-4276-ADE7-E5230E9ECF74}" destId="{5A00B1A7-6A26-4389-9BED-8A818F46F4EA}" srcOrd="13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8E151E-EB4B-4B35-9155-20B6268882D2}">
      <dsp:nvSpPr>
        <dsp:cNvPr id="0" name=""/>
        <dsp:cNvSpPr/>
      </dsp:nvSpPr>
      <dsp:spPr>
        <a:xfrm>
          <a:off x="2912975" y="1852917"/>
          <a:ext cx="3272373" cy="3174503"/>
        </a:xfrm>
        <a:prstGeom prst="ellipse">
          <a:avLst/>
        </a:prstGeom>
        <a:solidFill>
          <a:srgbClr val="EF2FD8">
            <a:alpha val="49804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b="1" i="1" kern="1200" dirty="0"/>
            <a:t>ГОСУДАРСТВЕННЫЕ ПРОГРАММЫ  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i="1" kern="1200" dirty="0"/>
            <a:t>План на 2020 год –      </a:t>
          </a:r>
          <a:r>
            <a:rPr lang="en-US" sz="1600" b="1" i="1" kern="1200" dirty="0"/>
            <a:t>   </a:t>
          </a:r>
          <a:r>
            <a:rPr lang="ru-RU" sz="1600" b="1" i="1" kern="1200" dirty="0"/>
            <a:t> 70 175,8 тыс. рублей 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600" b="1" i="1" kern="1200" dirty="0"/>
            <a:t>(за </a:t>
          </a:r>
          <a:r>
            <a:rPr lang="en-US" sz="1600" b="1" i="1" kern="1200" dirty="0"/>
            <a:t>I</a:t>
          </a:r>
          <a:r>
            <a:rPr lang="ru-RU" sz="1600" b="1" i="1" kern="1200" dirty="0"/>
            <a:t> полугодие освоено                         35 215,6 тыс. рублей, 50,2%)</a:t>
          </a:r>
        </a:p>
      </dsp:txBody>
      <dsp:txXfrm>
        <a:off x="3392203" y="2317812"/>
        <a:ext cx="2313917" cy="2244713"/>
      </dsp:txXfrm>
    </dsp:sp>
    <dsp:sp modelId="{36D5D613-0278-4B55-9C1A-92D2FEF177B3}">
      <dsp:nvSpPr>
        <dsp:cNvPr id="0" name=""/>
        <dsp:cNvSpPr/>
      </dsp:nvSpPr>
      <dsp:spPr>
        <a:xfrm>
          <a:off x="3746407" y="20239"/>
          <a:ext cx="1587251" cy="1587251"/>
        </a:xfrm>
        <a:prstGeom prst="ellipse">
          <a:avLst/>
        </a:prstGeom>
        <a:solidFill>
          <a:srgbClr val="FFFF00">
            <a:alpha val="5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i="1" kern="1200"/>
            <a:t>Государственная программа развития аграрного бизнеса в Республике Беларусь на 2016-2020 годы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i="1" kern="1200"/>
            <a:t>975,2 тыс. рублей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i="1" kern="1200"/>
            <a:t>(44,8,0%)</a:t>
          </a:r>
        </a:p>
      </dsp:txBody>
      <dsp:txXfrm>
        <a:off x="3978855" y="252687"/>
        <a:ext cx="1122355" cy="1122355"/>
      </dsp:txXfrm>
    </dsp:sp>
    <dsp:sp modelId="{8608077D-9796-4B4C-90D3-2CC6BA160FB9}">
      <dsp:nvSpPr>
        <dsp:cNvPr id="0" name=""/>
        <dsp:cNvSpPr/>
      </dsp:nvSpPr>
      <dsp:spPr>
        <a:xfrm>
          <a:off x="4979639" y="324203"/>
          <a:ext cx="1587251" cy="1587251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i="1" kern="1200" dirty="0"/>
            <a:t>Государственная программа "Управление государственными финансами и регулирование финансового рынка" на 2020  год и на период до 2025 года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i="1" kern="1200" dirty="0"/>
            <a:t>360,8 тыс. рублей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i="1" kern="1200" dirty="0"/>
            <a:t>(37,7%)</a:t>
          </a:r>
        </a:p>
      </dsp:txBody>
      <dsp:txXfrm>
        <a:off x="5212087" y="556651"/>
        <a:ext cx="1122355" cy="1122355"/>
      </dsp:txXfrm>
    </dsp:sp>
    <dsp:sp modelId="{12A9A307-F4DC-4E97-8082-C4D355F8D942}">
      <dsp:nvSpPr>
        <dsp:cNvPr id="0" name=""/>
        <dsp:cNvSpPr/>
      </dsp:nvSpPr>
      <dsp:spPr>
        <a:xfrm>
          <a:off x="6125932" y="1030358"/>
          <a:ext cx="1587251" cy="1587251"/>
        </a:xfrm>
        <a:prstGeom prst="ellipse">
          <a:avLst/>
        </a:prstGeom>
        <a:solidFill>
          <a:srgbClr val="FF0000">
            <a:alpha val="5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i="1" kern="1200"/>
            <a:t>Государственная программа о социальной защите и содействии занятости на 2016-2020 годы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i="1" kern="1200"/>
            <a:t>612,2 тыс. рубле</a:t>
          </a:r>
          <a:r>
            <a:rPr lang="ru-RU" sz="900" kern="1200"/>
            <a:t>й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i="1" kern="1200"/>
            <a:t>(45,1%)</a:t>
          </a:r>
        </a:p>
      </dsp:txBody>
      <dsp:txXfrm>
        <a:off x="6358380" y="1262806"/>
        <a:ext cx="1122355" cy="1122355"/>
      </dsp:txXfrm>
    </dsp:sp>
    <dsp:sp modelId="{A1AC87BF-B70A-4457-91D9-59F486CFB411}">
      <dsp:nvSpPr>
        <dsp:cNvPr id="0" name=""/>
        <dsp:cNvSpPr/>
      </dsp:nvSpPr>
      <dsp:spPr>
        <a:xfrm>
          <a:off x="6458754" y="2324725"/>
          <a:ext cx="1587251" cy="1587251"/>
        </a:xfrm>
        <a:prstGeom prst="ellipse">
          <a:avLst/>
        </a:prstGeom>
        <a:solidFill>
          <a:srgbClr val="2FE226">
            <a:alpha val="49804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i="1" kern="1200"/>
            <a:t>Государственная программа "Здоровье народа и демографическая безопасность Республики Беларусь" на 2016-2020 годы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i="1" kern="1200"/>
            <a:t>8 659,9 тыс. рублей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i="1" kern="1200"/>
            <a:t>(49,0%)</a:t>
          </a:r>
        </a:p>
      </dsp:txBody>
      <dsp:txXfrm>
        <a:off x="6691202" y="2557173"/>
        <a:ext cx="1122355" cy="1122355"/>
      </dsp:txXfrm>
    </dsp:sp>
    <dsp:sp modelId="{22DB6F1B-FAF5-43A9-A983-0443966A118E}">
      <dsp:nvSpPr>
        <dsp:cNvPr id="0" name=""/>
        <dsp:cNvSpPr/>
      </dsp:nvSpPr>
      <dsp:spPr>
        <a:xfrm>
          <a:off x="6253794" y="3629364"/>
          <a:ext cx="1587251" cy="1587251"/>
        </a:xfrm>
        <a:prstGeom prst="ellipse">
          <a:avLst/>
        </a:prstGeom>
        <a:solidFill>
          <a:srgbClr val="00B0F0">
            <a:alpha val="49804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i="1" kern="1200" dirty="0"/>
            <a:t>Государственная программа "Охрана окружающей среды и устойчивое использование природных ресурсов" на 2016-2020 годы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i="1" kern="1200" dirty="0"/>
            <a:t>19,7 тыс. рублей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i="1" kern="1200" dirty="0"/>
            <a:t>(76,7%)</a:t>
          </a:r>
        </a:p>
      </dsp:txBody>
      <dsp:txXfrm>
        <a:off x="6486242" y="3861812"/>
        <a:ext cx="1122355" cy="1122355"/>
      </dsp:txXfrm>
    </dsp:sp>
    <dsp:sp modelId="{357AC8BE-EBB9-4979-9EDC-83B8130C531C}">
      <dsp:nvSpPr>
        <dsp:cNvPr id="0" name=""/>
        <dsp:cNvSpPr/>
      </dsp:nvSpPr>
      <dsp:spPr>
        <a:xfrm>
          <a:off x="5716039" y="4866082"/>
          <a:ext cx="1587251" cy="1587251"/>
        </a:xfrm>
        <a:prstGeom prst="ellipse">
          <a:avLst/>
        </a:prstGeom>
        <a:solidFill>
          <a:srgbClr val="3B27F7">
            <a:alpha val="49804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i="1" kern="1200"/>
            <a:t>Государственная программа "Беларусь гостеприимная" на 2016-2020 годы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i="1" kern="1200"/>
            <a:t>0 рублей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i="1" kern="1200"/>
            <a:t>(0%)</a:t>
          </a:r>
        </a:p>
      </dsp:txBody>
      <dsp:txXfrm>
        <a:off x="5948487" y="5098530"/>
        <a:ext cx="1122355" cy="1122355"/>
      </dsp:txXfrm>
    </dsp:sp>
    <dsp:sp modelId="{98CFA143-1ABE-4BBA-890F-28515073233C}">
      <dsp:nvSpPr>
        <dsp:cNvPr id="0" name=""/>
        <dsp:cNvSpPr/>
      </dsp:nvSpPr>
      <dsp:spPr>
        <a:xfrm>
          <a:off x="4498708" y="5270748"/>
          <a:ext cx="1587251" cy="1587251"/>
        </a:xfrm>
        <a:prstGeom prst="ellipse">
          <a:avLst/>
        </a:prstGeom>
        <a:solidFill>
          <a:srgbClr val="FD984D">
            <a:alpha val="49804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i="1" kern="1200"/>
            <a:t>Государственная программа "Образование и молодежная политика" на 2016-2020 годы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i="1" kern="1200"/>
            <a:t>16 989,1 тыс. рублей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i="1" kern="1200"/>
            <a:t>(54,8%)</a:t>
          </a:r>
        </a:p>
      </dsp:txBody>
      <dsp:txXfrm>
        <a:off x="4731156" y="5503196"/>
        <a:ext cx="1122355" cy="1122355"/>
      </dsp:txXfrm>
    </dsp:sp>
    <dsp:sp modelId="{93404057-5F03-4F66-9BE9-30935AAD0788}">
      <dsp:nvSpPr>
        <dsp:cNvPr id="0" name=""/>
        <dsp:cNvSpPr/>
      </dsp:nvSpPr>
      <dsp:spPr>
        <a:xfrm>
          <a:off x="3150594" y="5270748"/>
          <a:ext cx="1587251" cy="1587251"/>
        </a:xfrm>
        <a:prstGeom prst="ellipse">
          <a:avLst/>
        </a:prstGeom>
        <a:solidFill>
          <a:srgbClr val="FF0000">
            <a:alpha val="5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i="1" kern="1200"/>
            <a:t>Государственная программа "Культура Беларуси" на 2016-2020 годы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i="1" kern="1200"/>
            <a:t>1 798,0 тыс. рублей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i="1" kern="1200"/>
            <a:t>(40,7%)</a:t>
          </a:r>
        </a:p>
      </dsp:txBody>
      <dsp:txXfrm>
        <a:off x="3383042" y="5503196"/>
        <a:ext cx="1122355" cy="1122355"/>
      </dsp:txXfrm>
    </dsp:sp>
    <dsp:sp modelId="{0CA9B3A2-4761-4674-BE38-9081BD7BEBC2}">
      <dsp:nvSpPr>
        <dsp:cNvPr id="0" name=""/>
        <dsp:cNvSpPr/>
      </dsp:nvSpPr>
      <dsp:spPr>
        <a:xfrm>
          <a:off x="1880114" y="4911575"/>
          <a:ext cx="1587251" cy="1587251"/>
        </a:xfrm>
        <a:prstGeom prst="ellipse">
          <a:avLst/>
        </a:prstGeom>
        <a:solidFill>
          <a:srgbClr val="00B050">
            <a:alpha val="49804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i="1" kern="1200"/>
            <a:t>Государственная программа развития физической культуры и спорта в Республике Беларусь на 2016-2020 годы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i="1" kern="1200"/>
            <a:t>912,2 тыс. рублей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i="1" kern="1200"/>
            <a:t>(42,2%)</a:t>
          </a:r>
        </a:p>
      </dsp:txBody>
      <dsp:txXfrm>
        <a:off x="2112562" y="5144023"/>
        <a:ext cx="1122355" cy="1122355"/>
      </dsp:txXfrm>
    </dsp:sp>
    <dsp:sp modelId="{B5EEB1EC-1272-442C-A17C-4699757E0C44}">
      <dsp:nvSpPr>
        <dsp:cNvPr id="0" name=""/>
        <dsp:cNvSpPr/>
      </dsp:nvSpPr>
      <dsp:spPr>
        <a:xfrm>
          <a:off x="1262063" y="3695614"/>
          <a:ext cx="1587251" cy="1587251"/>
        </a:xfrm>
        <a:prstGeom prst="ellipse">
          <a:avLst/>
        </a:prstGeom>
        <a:solidFill>
          <a:srgbClr val="EF2FD8">
            <a:alpha val="5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i="1" kern="1200"/>
            <a:t>Государственная программа "Комфортное жилье и благоприятная среда" на 2016-2020 годы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i="1" kern="1200"/>
            <a:t>4 377,2 тыс. рублей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i="1" kern="1200"/>
            <a:t>(57,2%)</a:t>
          </a:r>
        </a:p>
      </dsp:txBody>
      <dsp:txXfrm>
        <a:off x="1494511" y="3928062"/>
        <a:ext cx="1122355" cy="1122355"/>
      </dsp:txXfrm>
    </dsp:sp>
    <dsp:sp modelId="{17810361-6C60-4E1E-BC36-870C45D99484}">
      <dsp:nvSpPr>
        <dsp:cNvPr id="0" name=""/>
        <dsp:cNvSpPr/>
      </dsp:nvSpPr>
      <dsp:spPr>
        <a:xfrm>
          <a:off x="950596" y="2378529"/>
          <a:ext cx="1587251" cy="1587251"/>
        </a:xfrm>
        <a:prstGeom prst="ellipse">
          <a:avLst/>
        </a:prstGeom>
        <a:solidFill>
          <a:srgbClr val="3B27F7">
            <a:alpha val="5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i="1" kern="1200"/>
            <a:t>Государственная программа "Строительство жилья" на 2016-2020 годы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i="1" kern="1200"/>
            <a:t>32,9 тыс. рублей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i="1" kern="1200"/>
            <a:t>(23,8%)</a:t>
          </a:r>
        </a:p>
      </dsp:txBody>
      <dsp:txXfrm>
        <a:off x="1183044" y="2610977"/>
        <a:ext cx="1122355" cy="1122355"/>
      </dsp:txXfrm>
    </dsp:sp>
    <dsp:sp modelId="{1580AC7E-5674-4006-9754-6360377E9287}">
      <dsp:nvSpPr>
        <dsp:cNvPr id="0" name=""/>
        <dsp:cNvSpPr/>
      </dsp:nvSpPr>
      <dsp:spPr>
        <a:xfrm>
          <a:off x="1449337" y="1139766"/>
          <a:ext cx="1587251" cy="1587251"/>
        </a:xfrm>
        <a:prstGeom prst="ellipse">
          <a:avLst/>
        </a:prstGeom>
        <a:solidFill>
          <a:srgbClr val="CF3701">
            <a:alpha val="50000"/>
          </a:srgb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i="1" kern="1200"/>
            <a:t>Государственная программа развития транспортного комплекса Республики Беларусь на 2016-2020 годы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i="1" kern="1200"/>
            <a:t>468,3  тыс. рублей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i="1" kern="1200"/>
            <a:t>(51,6%)</a:t>
          </a:r>
        </a:p>
      </dsp:txBody>
      <dsp:txXfrm>
        <a:off x="1681785" y="1372214"/>
        <a:ext cx="1122355" cy="1122355"/>
      </dsp:txXfrm>
    </dsp:sp>
    <dsp:sp modelId="{5A00B1A7-6A26-4389-9BED-8A818F46F4EA}">
      <dsp:nvSpPr>
        <dsp:cNvPr id="0" name=""/>
        <dsp:cNvSpPr/>
      </dsp:nvSpPr>
      <dsp:spPr>
        <a:xfrm>
          <a:off x="2454679" y="186983"/>
          <a:ext cx="1587251" cy="1587251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i="1" kern="1200"/>
            <a:t>Государственная программа на 2015-2020 годы по увековечению погибших при защите Отечества и сохранению памяти о жертвах войн                                                                                                                                  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i="1" kern="1200"/>
            <a:t>10,1 тыс. рублей          (56,4%)</a:t>
          </a:r>
        </a:p>
      </dsp:txBody>
      <dsp:txXfrm>
        <a:off x="2687127" y="419431"/>
        <a:ext cx="1122355" cy="11223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0.85893</cdr:x>
      <cdr:y>0.0284</cdr:y>
    </cdr:from>
    <cdr:to>
      <cdr:x>0.97654</cdr:x>
      <cdr:y>0.07874</cdr:y>
    </cdr:to>
    <cdr:pic>
      <cdr:nvPicPr>
        <cdr:cNvPr id="2" name="chart">
          <a:extLst xmlns:a="http://schemas.openxmlformats.org/drawingml/2006/main">
            <a:ext uri="{FF2B5EF4-FFF2-40B4-BE49-F238E27FC236}">
              <a16:creationId xmlns:a16="http://schemas.microsoft.com/office/drawing/2014/main" id="{94E6419C-8D5D-4CF4-B3EC-A5D318BF052C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8351520" y="205740"/>
          <a:ext cx="1123322" cy="373380"/>
        </a:xfrm>
        <a:prstGeom xmlns:a="http://schemas.openxmlformats.org/drawingml/2006/main" prst="rect">
          <a:avLst/>
        </a:prstGeom>
      </cdr:spPr>
    </cdr:pic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22EB3-FD80-4E60-BB6B-BC2118BAEA8A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AE11A-5194-4795-83A3-9A5F9E8965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9824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22EB3-FD80-4E60-BB6B-BC2118BAEA8A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AE11A-5194-4795-83A3-9A5F9E8965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7298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22EB3-FD80-4E60-BB6B-BC2118BAEA8A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AE11A-5194-4795-83A3-9A5F9E8965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3065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22EB3-FD80-4E60-BB6B-BC2118BAEA8A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AE11A-5194-4795-83A3-9A5F9E8965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7022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22EB3-FD80-4E60-BB6B-BC2118BAEA8A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AE11A-5194-4795-83A3-9A5F9E8965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6600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22EB3-FD80-4E60-BB6B-BC2118BAEA8A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AE11A-5194-4795-83A3-9A5F9E8965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165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22EB3-FD80-4E60-BB6B-BC2118BAEA8A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AE11A-5194-4795-83A3-9A5F9E8965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277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22EB3-FD80-4E60-BB6B-BC2118BAEA8A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AE11A-5194-4795-83A3-9A5F9E8965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5082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22EB3-FD80-4E60-BB6B-BC2118BAEA8A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AE11A-5194-4795-83A3-9A5F9E8965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7793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22EB3-FD80-4E60-BB6B-BC2118BAEA8A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AE11A-5194-4795-83A3-9A5F9E8965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5017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22EB3-FD80-4E60-BB6B-BC2118BAEA8A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AE11A-5194-4795-83A3-9A5F9E8965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0849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222EB3-FD80-4E60-BB6B-BC2118BAEA8A}" type="datetimeFigureOut">
              <a:rPr lang="ru-RU" smtClean="0"/>
              <a:t>30.07.2020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1AE11A-5194-4795-83A3-9A5F9E8965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6681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109" y="0"/>
            <a:ext cx="103632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06314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5853029"/>
              </p:ext>
            </p:extLst>
          </p:nvPr>
        </p:nvGraphicFramePr>
        <p:xfrm>
          <a:off x="0" y="0"/>
          <a:ext cx="12192001" cy="68579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14952">
                  <a:extLst>
                    <a:ext uri="{9D8B030D-6E8A-4147-A177-3AD203B41FA5}">
                      <a16:colId xmlns:a16="http://schemas.microsoft.com/office/drawing/2014/main" val="3880253631"/>
                    </a:ext>
                  </a:extLst>
                </a:gridCol>
                <a:gridCol w="1345324">
                  <a:extLst>
                    <a:ext uri="{9D8B030D-6E8A-4147-A177-3AD203B41FA5}">
                      <a16:colId xmlns:a16="http://schemas.microsoft.com/office/drawing/2014/main" val="2260773316"/>
                    </a:ext>
                  </a:extLst>
                </a:gridCol>
                <a:gridCol w="1429407">
                  <a:extLst>
                    <a:ext uri="{9D8B030D-6E8A-4147-A177-3AD203B41FA5}">
                      <a16:colId xmlns:a16="http://schemas.microsoft.com/office/drawing/2014/main" val="1573421902"/>
                    </a:ext>
                  </a:extLst>
                </a:gridCol>
                <a:gridCol w="1114097">
                  <a:extLst>
                    <a:ext uri="{9D8B030D-6E8A-4147-A177-3AD203B41FA5}">
                      <a16:colId xmlns:a16="http://schemas.microsoft.com/office/drawing/2014/main" val="3339254918"/>
                    </a:ext>
                  </a:extLst>
                </a:gridCol>
                <a:gridCol w="1429407">
                  <a:extLst>
                    <a:ext uri="{9D8B030D-6E8A-4147-A177-3AD203B41FA5}">
                      <a16:colId xmlns:a16="http://schemas.microsoft.com/office/drawing/2014/main" val="1411214168"/>
                    </a:ext>
                  </a:extLst>
                </a:gridCol>
                <a:gridCol w="1429407">
                  <a:extLst>
                    <a:ext uri="{9D8B030D-6E8A-4147-A177-3AD203B41FA5}">
                      <a16:colId xmlns:a16="http://schemas.microsoft.com/office/drawing/2014/main" val="2785780855"/>
                    </a:ext>
                  </a:extLst>
                </a:gridCol>
                <a:gridCol w="1429407">
                  <a:extLst>
                    <a:ext uri="{9D8B030D-6E8A-4147-A177-3AD203B41FA5}">
                      <a16:colId xmlns:a16="http://schemas.microsoft.com/office/drawing/2014/main" val="3362779744"/>
                    </a:ext>
                  </a:extLst>
                </a:gridCol>
              </a:tblGrid>
              <a:tr h="589934">
                <a:tc gridSpan="7">
                  <a:txBody>
                    <a:bodyPr/>
                    <a:lstStyle/>
                    <a:p>
                      <a:pPr algn="ctr" fontAlgn="t"/>
                      <a:r>
                        <a:rPr lang="ru-RU" sz="3200" b="1" u="none" strike="noStrike" dirty="0">
                          <a:effectLst/>
                        </a:rPr>
                        <a:t>Финансирование ЖКХ 2019-2020 гг.</a:t>
                      </a:r>
                      <a:endParaRPr lang="ru-RU" sz="32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6257999"/>
                  </a:ext>
                </a:extLst>
              </a:tr>
              <a:tr h="377026">
                <a:tc>
                  <a:txBody>
                    <a:bodyPr/>
                    <a:lstStyle/>
                    <a:p>
                      <a:pPr algn="l" fontAlgn="t"/>
                      <a:endParaRPr lang="ru-RU" sz="20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endParaRPr lang="ru-RU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endParaRPr lang="ru-RU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endParaRPr lang="ru-RU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endParaRPr lang="ru-RU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endParaRPr lang="ru-RU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u="none" strike="noStrike">
                          <a:effectLst/>
                        </a:rPr>
                        <a:t>тыс. руб.</a:t>
                      </a:r>
                      <a:endParaRPr lang="ru-RU" sz="20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358547977"/>
                  </a:ext>
                </a:extLst>
              </a:tr>
              <a:tr h="377026"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u="none" strike="noStrike">
                          <a:effectLst/>
                        </a:rPr>
                        <a:t> </a:t>
                      </a:r>
                      <a:endParaRPr lang="ru-RU" sz="20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1" u="none" strike="noStrike" dirty="0">
                          <a:effectLst/>
                        </a:rPr>
                        <a:t>2019</a:t>
                      </a:r>
                      <a:endParaRPr lang="ru-RU" sz="24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ru-RU" sz="2400" b="1" u="none" strike="noStrike" dirty="0">
                          <a:effectLst/>
                        </a:rPr>
                        <a:t>2020</a:t>
                      </a:r>
                      <a:endParaRPr lang="ru-RU" sz="24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8691455"/>
                  </a:ext>
                </a:extLst>
              </a:tr>
              <a:tr h="144733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</a:rPr>
                        <a:t> Наименование</a:t>
                      </a:r>
                      <a:endParaRPr lang="ru-RU" sz="2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</a:rPr>
                        <a:t> Исполнено за отчетный период</a:t>
                      </a:r>
                      <a:endParaRPr lang="ru-RU" sz="2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</a:rPr>
                        <a:t> Уточненный план на год</a:t>
                      </a:r>
                      <a:endParaRPr lang="ru-RU" sz="2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</a:rPr>
                        <a:t>темп роста, %</a:t>
                      </a:r>
                      <a:endParaRPr lang="ru-RU" sz="2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</a:rPr>
                        <a:t> Исполнено на 01.07.2020</a:t>
                      </a:r>
                      <a:endParaRPr lang="ru-RU" sz="2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</a:rPr>
                        <a:t>% исполнения годового плана</a:t>
                      </a:r>
                      <a:endParaRPr lang="ru-RU" sz="2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</a:rPr>
                        <a:t> Остаток исполнения к плану на год</a:t>
                      </a:r>
                      <a:endParaRPr lang="ru-RU" sz="20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91622326"/>
                  </a:ext>
                </a:extLst>
              </a:tr>
              <a:tr h="1088303"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u="none" strike="noStrike" dirty="0">
                          <a:effectLst/>
                        </a:rPr>
                        <a:t> ВСЕГО: ЖИЛИЩНО-КОММУНАЛЬНЫЕ УСЛУГИ И ЖИЛИЩНОЕ СТРОИТЕЛЬСТВО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u="none" strike="noStrike" dirty="0">
                          <a:effectLst/>
                        </a:rPr>
                        <a:t>10 930,1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u="none" strike="noStrike" dirty="0">
                          <a:effectLst/>
                        </a:rPr>
                        <a:t>7 869,8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u="none" strike="noStrike" dirty="0">
                          <a:effectLst/>
                        </a:rPr>
                        <a:t>72,0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u="none" strike="noStrike" dirty="0">
                          <a:effectLst/>
                        </a:rPr>
                        <a:t>4 382,1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u="none" strike="noStrike">
                          <a:effectLst/>
                        </a:rPr>
                        <a:t>55,7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u="none" strike="noStrike">
                          <a:effectLst/>
                        </a:rPr>
                        <a:t>3 487,7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21029590"/>
                  </a:ext>
                </a:extLst>
              </a:tr>
              <a:tr h="372590"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u="none" strike="noStrike">
                          <a:effectLst/>
                        </a:rPr>
                        <a:t>в т.ч село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u="none" strike="noStrike">
                          <a:effectLst/>
                        </a:rPr>
                        <a:t>243,5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u="none" strike="noStrike">
                          <a:effectLst/>
                        </a:rPr>
                        <a:t>205,9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u="none" strike="noStrike">
                          <a:effectLst/>
                        </a:rPr>
                        <a:t>84,5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u="none" strike="noStrike">
                          <a:effectLst/>
                        </a:rPr>
                        <a:t>101,1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u="none" strike="noStrike" dirty="0">
                          <a:effectLst/>
                        </a:rPr>
                        <a:t>49,1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u="none" strike="noStrike">
                          <a:effectLst/>
                        </a:rPr>
                        <a:t>104,8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39150417"/>
                  </a:ext>
                </a:extLst>
              </a:tr>
              <a:tr h="372590"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u="none" strike="noStrike">
                          <a:effectLst/>
                        </a:rPr>
                        <a:t>город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u="none" strike="noStrike">
                          <a:effectLst/>
                        </a:rPr>
                        <a:t>10 686,6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u="none" strike="noStrike">
                          <a:effectLst/>
                        </a:rPr>
                        <a:t>7 663,9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u="none" strike="noStrike">
                          <a:effectLst/>
                        </a:rPr>
                        <a:t>71,7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u="none" strike="noStrike" dirty="0">
                          <a:effectLst/>
                        </a:rPr>
                        <a:t>4 281,0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u="none" strike="noStrike" dirty="0">
                          <a:effectLst/>
                        </a:rPr>
                        <a:t>55,9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u="none" strike="noStrike">
                          <a:effectLst/>
                        </a:rPr>
                        <a:t>3 382,9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26849294"/>
                  </a:ext>
                </a:extLst>
              </a:tr>
              <a:tr h="372590"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u="none" strike="noStrike">
                          <a:effectLst/>
                        </a:rPr>
                        <a:t>СУБСИДИИ ЖКУ</a:t>
                      </a:r>
                      <a:endParaRPr lang="ru-RU" sz="20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u="none" strike="noStrike">
                          <a:effectLst/>
                        </a:rPr>
                        <a:t>4 739,2</a:t>
                      </a:r>
                      <a:endParaRPr lang="ru-RU" sz="20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u="none" strike="noStrike">
                          <a:effectLst/>
                        </a:rPr>
                        <a:t>5 121,8</a:t>
                      </a:r>
                      <a:endParaRPr lang="ru-RU" sz="20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u="none" strike="noStrike">
                          <a:effectLst/>
                        </a:rPr>
                        <a:t>108,1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u="none" strike="noStrike">
                          <a:effectLst/>
                        </a:rPr>
                        <a:t>3 164,5</a:t>
                      </a:r>
                      <a:endParaRPr lang="ru-RU" sz="20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u="none" strike="noStrike" dirty="0">
                          <a:effectLst/>
                        </a:rPr>
                        <a:t>61,8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u="none" strike="noStrike" dirty="0">
                          <a:effectLst/>
                        </a:rPr>
                        <a:t>1 957,3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18644346"/>
                  </a:ext>
                </a:extLst>
              </a:tr>
              <a:tr h="372590"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u="none" strike="noStrike">
                          <a:effectLst/>
                        </a:rPr>
                        <a:t>ЛЬГОТЫ ПО ЖКУ</a:t>
                      </a:r>
                      <a:endParaRPr lang="ru-RU" sz="20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u="none" strike="noStrike">
                          <a:effectLst/>
                        </a:rPr>
                        <a:t>30,8</a:t>
                      </a:r>
                      <a:endParaRPr lang="ru-RU" sz="20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u="none" strike="noStrike">
                          <a:effectLst/>
                        </a:rPr>
                        <a:t>39,2</a:t>
                      </a:r>
                      <a:endParaRPr lang="ru-RU" sz="20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u="none" strike="noStrike">
                          <a:effectLst/>
                        </a:rPr>
                        <a:t>127,2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u="none" strike="noStrike">
                          <a:effectLst/>
                        </a:rPr>
                        <a:t>28,9</a:t>
                      </a:r>
                      <a:endParaRPr lang="ru-RU" sz="20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u="none" strike="noStrike">
                          <a:effectLst/>
                        </a:rPr>
                        <a:t>73,8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u="none" strike="noStrike" dirty="0">
                          <a:effectLst/>
                        </a:rPr>
                        <a:t>10,3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93662947"/>
                  </a:ext>
                </a:extLst>
              </a:tr>
              <a:tr h="372590"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u="none" strike="noStrike">
                          <a:effectLst/>
                        </a:rPr>
                        <a:t>РЕМОНТ ЖИЛФОНДА</a:t>
                      </a:r>
                      <a:endParaRPr lang="ru-RU" sz="20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u="none" strike="noStrike">
                          <a:effectLst/>
                        </a:rPr>
                        <a:t>628,3</a:t>
                      </a:r>
                      <a:endParaRPr lang="ru-RU" sz="20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u="none" strike="noStrike">
                          <a:effectLst/>
                        </a:rPr>
                        <a:t>895,7</a:t>
                      </a:r>
                      <a:endParaRPr lang="ru-RU" sz="20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u="none" strike="noStrike">
                          <a:effectLst/>
                        </a:rPr>
                        <a:t>142,6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u="none" strike="noStrike">
                          <a:effectLst/>
                        </a:rPr>
                        <a:t>290,1</a:t>
                      </a:r>
                      <a:endParaRPr lang="ru-RU" sz="20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u="none" strike="noStrike">
                          <a:effectLst/>
                        </a:rPr>
                        <a:t>32,3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u="none" strike="noStrike" dirty="0">
                          <a:effectLst/>
                        </a:rPr>
                        <a:t>605,6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7741236"/>
                  </a:ext>
                </a:extLst>
              </a:tr>
              <a:tr h="372590"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u="none" strike="noStrike">
                          <a:effectLst/>
                        </a:rPr>
                        <a:t>БЛАГОУСТРОЙСТВО</a:t>
                      </a:r>
                      <a:endParaRPr lang="ru-RU" sz="20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u="none" strike="noStrike">
                          <a:effectLst/>
                        </a:rPr>
                        <a:t>4 569,1</a:t>
                      </a:r>
                      <a:endParaRPr lang="ru-RU" sz="20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u="none" strike="noStrike">
                          <a:effectLst/>
                        </a:rPr>
                        <a:t>1 733,2</a:t>
                      </a:r>
                      <a:endParaRPr lang="ru-RU" sz="20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u="none" strike="noStrike">
                          <a:effectLst/>
                        </a:rPr>
                        <a:t>37,9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u="none" strike="noStrike">
                          <a:effectLst/>
                        </a:rPr>
                        <a:t>859,8</a:t>
                      </a:r>
                      <a:endParaRPr lang="ru-RU" sz="20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u="none" strike="noStrike">
                          <a:effectLst/>
                        </a:rPr>
                        <a:t>49,6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u="none" strike="noStrike" dirty="0">
                          <a:effectLst/>
                        </a:rPr>
                        <a:t>873,4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81794675"/>
                  </a:ext>
                </a:extLst>
              </a:tr>
              <a:tr h="370247"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u="none" strike="noStrike">
                          <a:effectLst/>
                        </a:rPr>
                        <a:t>ПРОЧИЕ РАСХОДЫ В ОБЛАСТИ ЖКХ</a:t>
                      </a:r>
                      <a:endParaRPr lang="ru-RU" sz="20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u="none" strike="noStrike">
                          <a:effectLst/>
                        </a:rPr>
                        <a:t>38,1</a:t>
                      </a:r>
                      <a:endParaRPr lang="ru-RU" sz="20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u="none" strike="noStrike">
                          <a:effectLst/>
                        </a:rPr>
                        <a:t>47,4</a:t>
                      </a:r>
                      <a:endParaRPr lang="ru-RU" sz="20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u="none" strike="noStrike">
                          <a:effectLst/>
                        </a:rPr>
                        <a:t>124,3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u="none" strike="noStrike">
                          <a:effectLst/>
                        </a:rPr>
                        <a:t>33,3</a:t>
                      </a:r>
                      <a:endParaRPr lang="ru-RU" sz="20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u="none" strike="noStrike">
                          <a:effectLst/>
                        </a:rPr>
                        <a:t>70,3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u="none" strike="noStrike" dirty="0">
                          <a:effectLst/>
                        </a:rPr>
                        <a:t>14,1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6319424"/>
                  </a:ext>
                </a:extLst>
              </a:tr>
              <a:tr h="372590"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u="none" strike="noStrike">
                          <a:effectLst/>
                        </a:rPr>
                        <a:t>КАПИТАЛЬНЫЕ РАСХОДЫ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u="none" strike="noStrike">
                          <a:effectLst/>
                        </a:rPr>
                        <a:t>924,5</a:t>
                      </a:r>
                      <a:endParaRPr lang="ru-RU" sz="20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u="none" strike="noStrike">
                          <a:effectLst/>
                        </a:rPr>
                        <a:t>32,4</a:t>
                      </a:r>
                      <a:endParaRPr lang="ru-RU" sz="20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u="none" strike="noStrike">
                          <a:effectLst/>
                        </a:rPr>
                        <a:t>3,5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u="none" strike="noStrike">
                          <a:effectLst/>
                        </a:rPr>
                        <a:t>5,4</a:t>
                      </a:r>
                      <a:endParaRPr lang="ru-RU" sz="20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u="none" strike="noStrike">
                          <a:effectLst/>
                        </a:rPr>
                        <a:t>16,7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2000" u="none" strike="noStrike" dirty="0">
                          <a:effectLst/>
                        </a:rPr>
                        <a:t>27,0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467168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40087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68070560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013484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8895484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6933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1363495"/>
              </p:ext>
            </p:extLst>
          </p:nvPr>
        </p:nvGraphicFramePr>
        <p:xfrm>
          <a:off x="0" y="0"/>
          <a:ext cx="12192000" cy="68181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84050677"/>
              </p:ext>
            </p:extLst>
          </p:nvPr>
        </p:nvGraphicFramePr>
        <p:xfrm>
          <a:off x="4336472" y="1082402"/>
          <a:ext cx="7855528" cy="57357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898072" y="231230"/>
            <a:ext cx="8133381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defRPr sz="1000" b="0" i="0" u="none" strike="noStrike" kern="1200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ru-RU" sz="2800" b="1" dirty="0">
                <a:solidFill>
                  <a:srgbClr val="000000"/>
                </a:solidFill>
                <a:latin typeface="Calibri"/>
                <a:cs typeface="Calibri"/>
              </a:rPr>
              <a:t>Структура доходов  бюджета </a:t>
            </a:r>
            <a:r>
              <a:rPr lang="ru-RU" sz="2800" b="1" dirty="0" err="1">
                <a:solidFill>
                  <a:srgbClr val="000000"/>
                </a:solidFill>
                <a:latin typeface="Calibri"/>
                <a:cs typeface="Calibri"/>
              </a:rPr>
              <a:t>Пружанского</a:t>
            </a:r>
            <a:r>
              <a:rPr lang="ru-RU" sz="2800" b="1" dirty="0">
                <a:solidFill>
                  <a:srgbClr val="000000"/>
                </a:solidFill>
                <a:latin typeface="Calibri"/>
                <a:cs typeface="Calibri"/>
              </a:rPr>
              <a:t> района </a:t>
            </a:r>
          </a:p>
          <a:p>
            <a:pPr algn="ctr">
              <a:defRPr sz="1000" b="0" i="0" u="none" strike="noStrike" kern="1200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ru-RU" sz="2800" b="1" dirty="0">
                <a:solidFill>
                  <a:srgbClr val="000000"/>
                </a:solidFill>
                <a:latin typeface="Calibri"/>
                <a:cs typeface="Calibri"/>
              </a:rPr>
              <a:t> за январь-июнь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991829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1312481"/>
              </p:ext>
            </p:extLst>
          </p:nvPr>
        </p:nvGraphicFramePr>
        <p:xfrm>
          <a:off x="0" y="-1"/>
          <a:ext cx="6608618" cy="6981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57813763"/>
              </p:ext>
            </p:extLst>
          </p:nvPr>
        </p:nvGraphicFramePr>
        <p:xfrm>
          <a:off x="6608619" y="0"/>
          <a:ext cx="5583382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884218" y="0"/>
            <a:ext cx="82850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/>
              <a:t>Удельный вес собственных доходов за январь-июнь 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34584218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0432162"/>
              </p:ext>
            </p:extLst>
          </p:nvPr>
        </p:nvGraphicFramePr>
        <p:xfrm>
          <a:off x="637310" y="0"/>
          <a:ext cx="10543308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Лист" r:id="rId3" imgW="8343810" imgH="8296185" progId="Excel.Sheet.12">
                  <p:embed/>
                </p:oleObj>
              </mc:Choice>
              <mc:Fallback>
                <p:oleObj name="Лист" r:id="rId3" imgW="8343810" imgH="829618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37310" y="0"/>
                        <a:ext cx="10543308" cy="685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209136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7335284"/>
              </p:ext>
            </p:extLst>
          </p:nvPr>
        </p:nvGraphicFramePr>
        <p:xfrm>
          <a:off x="0" y="209550"/>
          <a:ext cx="5971309" cy="6648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979434"/>
              </p:ext>
            </p:extLst>
          </p:nvPr>
        </p:nvGraphicFramePr>
        <p:xfrm>
          <a:off x="6345382" y="568036"/>
          <a:ext cx="5728420" cy="62899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412559" y="223404"/>
            <a:ext cx="949157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defRPr sz="1000" b="0" i="0" u="none" strike="noStrike" kern="1200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ru-RU" sz="2800" b="1" dirty="0">
                <a:solidFill>
                  <a:srgbClr val="000000"/>
                </a:solidFill>
                <a:latin typeface="Calibri"/>
                <a:cs typeface="Calibri"/>
              </a:rPr>
              <a:t>Структура доходов бюджета по категориям плательщиков  </a:t>
            </a:r>
          </a:p>
          <a:p>
            <a:pPr algn="ctr">
              <a:defRPr sz="1000" b="0" i="0" u="none" strike="noStrike" kern="1200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ru-RU" sz="2800" b="1" dirty="0">
                <a:solidFill>
                  <a:srgbClr val="000000"/>
                </a:solidFill>
                <a:latin typeface="Calibri"/>
                <a:cs typeface="Calibri"/>
              </a:rPr>
              <a:t>            за 1-е полугодие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25556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B1BFAC8A-8CD1-4260-A9CD-A08BF8AC402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94785013"/>
              </p:ext>
            </p:extLst>
          </p:nvPr>
        </p:nvGraphicFramePr>
        <p:xfrm>
          <a:off x="1407824" y="0"/>
          <a:ext cx="9080067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912330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6086132"/>
              </p:ext>
            </p:extLst>
          </p:nvPr>
        </p:nvGraphicFramePr>
        <p:xfrm>
          <a:off x="1" y="0"/>
          <a:ext cx="5971308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0557231"/>
              </p:ext>
            </p:extLst>
          </p:nvPr>
        </p:nvGraphicFramePr>
        <p:xfrm>
          <a:off x="5971309" y="0"/>
          <a:ext cx="6220691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205346" y="152400"/>
            <a:ext cx="104894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000000"/>
                </a:solidFill>
                <a:cs typeface="Calibri"/>
              </a:rPr>
              <a:t>Удельный вес первоочередных и прочих расходов за I полугодие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5393647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2692800"/>
              </p:ext>
            </p:extLst>
          </p:nvPr>
        </p:nvGraphicFramePr>
        <p:xfrm>
          <a:off x="221673" y="0"/>
          <a:ext cx="11748655" cy="68421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Лист" r:id="rId3" imgW="7458210" imgH="4343400" progId="Excel.Sheet.12">
                  <p:embed/>
                </p:oleObj>
              </mc:Choice>
              <mc:Fallback>
                <p:oleObj name="Лист" r:id="rId3" imgW="7458210" imgH="434340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1673" y="0"/>
                        <a:ext cx="11748655" cy="684212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891647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88937208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867053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310</TotalTime>
  <Words>605</Words>
  <Application>Microsoft Office PowerPoint</Application>
  <PresentationFormat>Широкоэкранный</PresentationFormat>
  <Paragraphs>219</Paragraphs>
  <Slides>12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Arial Cyr</vt:lpstr>
      <vt:lpstr>Calibri</vt:lpstr>
      <vt:lpstr>Calibri Light</vt:lpstr>
      <vt:lpstr>Times New Roman</vt:lpstr>
      <vt:lpstr>Тема Office</vt:lpstr>
      <vt:lpstr>Лист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Прокопович Дмитрий Николаевич</dc:creator>
  <cp:lastModifiedBy>Красовская Наталия Николаевна</cp:lastModifiedBy>
  <cp:revision>29</cp:revision>
  <dcterms:created xsi:type="dcterms:W3CDTF">2020-07-30T06:00:31Z</dcterms:created>
  <dcterms:modified xsi:type="dcterms:W3CDTF">2020-07-30T12:14:32Z</dcterms:modified>
</cp:coreProperties>
</file>