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57" r:id="rId3"/>
    <p:sldId id="258" r:id="rId4"/>
    <p:sldId id="266" r:id="rId5"/>
    <p:sldId id="267" r:id="rId6"/>
    <p:sldId id="270" r:id="rId7"/>
    <p:sldId id="259" r:id="rId8"/>
    <p:sldId id="260" r:id="rId9"/>
    <p:sldId id="261" r:id="rId10"/>
    <p:sldId id="262" r:id="rId11"/>
    <p:sldId id="263" r:id="rId12"/>
    <p:sldId id="265" r:id="rId13"/>
    <p:sldId id="269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FFFF00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dirty="0"/>
              <a:t>Структура доходов  бюджета </a:t>
            </a:r>
            <a:r>
              <a:rPr lang="ru-RU" sz="2000" dirty="0" err="1"/>
              <a:t>Пружанского</a:t>
            </a:r>
            <a:r>
              <a:rPr lang="ru-RU" sz="2000" dirty="0"/>
              <a:t> района </a:t>
            </a:r>
          </a:p>
          <a:p>
            <a:pPr>
              <a:defRPr sz="2000"/>
            </a:pPr>
            <a:r>
              <a:rPr lang="ru-RU" sz="2000" dirty="0"/>
              <a:t>за январь-сентябрь 2021г.</a:t>
            </a:r>
          </a:p>
        </c:rich>
      </c:tx>
      <c:layout>
        <c:manualLayout>
          <c:xMode val="edge"/>
          <c:yMode val="edge"/>
          <c:x val="0.20711847225993305"/>
          <c:y val="2.209914771889469E-2"/>
        </c:manualLayout>
      </c:layout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44530526177526"/>
          <c:y val="0.18939419837353905"/>
          <c:w val="0.54415753597620353"/>
          <c:h val="0.7196983008150983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32C1-492F-B793-C6A9A1D9DBED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32C1-492F-B793-C6A9A1D9DBE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32C1-492F-B793-C6A9A1D9DBE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32C1-492F-B793-C6A9A1D9DBED}"/>
              </c:ext>
            </c:extLst>
          </c:dPt>
          <c:dLbls>
            <c:dLbl>
              <c:idx val="0"/>
              <c:layout>
                <c:manualLayout>
                  <c:x val="1.1926058437686345E-2"/>
                  <c:y val="-0.1046337817638266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C1-492F-B793-C6A9A1D9DBED}"/>
                </c:ext>
              </c:extLst>
            </c:dLbl>
            <c:dLbl>
              <c:idx val="1"/>
              <c:layout>
                <c:manualLayout>
                  <c:x val="-5.6648777579010164E-2"/>
                  <c:y val="-9.965122072745573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C1-492F-B793-C6A9A1D9DBED}"/>
                </c:ext>
              </c:extLst>
            </c:dLbl>
            <c:dLbl>
              <c:idx val="2"/>
              <c:layout>
                <c:manualLayout>
                  <c:x val="1.937984496124031E-2"/>
                  <c:y val="-0.1071250622820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C1-492F-B793-C6A9A1D9DBED}"/>
                </c:ext>
              </c:extLst>
            </c:dLbl>
            <c:dLbl>
              <c:idx val="3"/>
              <c:layout>
                <c:manualLayout>
                  <c:x val="-4.3231961836612973E-2"/>
                  <c:y val="-1.24564025909317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C1-492F-B793-C6A9A1D9DBED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 algn="l">
                  <a:defRPr/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доходов2021'!$A$8:$A$11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Дотации</c:v>
                </c:pt>
                <c:pt idx="3">
                  <c:v>Субвенции</c:v>
                </c:pt>
              </c:strCache>
            </c:strRef>
          </c:cat>
          <c:val>
            <c:numRef>
              <c:f>'Структура доходов2021'!$C$8:$C$11</c:f>
              <c:numCache>
                <c:formatCode>#,##0.0</c:formatCode>
                <c:ptCount val="4"/>
                <c:pt idx="0">
                  <c:v>31583.527129999999</c:v>
                </c:pt>
                <c:pt idx="1">
                  <c:v>3076.3961899999999</c:v>
                </c:pt>
                <c:pt idx="2">
                  <c:v>24500.37</c:v>
                </c:pt>
                <c:pt idx="3">
                  <c:v>683.61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2C1-492F-B793-C6A9A1D9DB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 sz="1500" b="1" i="0" u="none" strike="noStrike" baseline="0">
          <a:solidFill>
            <a:srgbClr val="000000"/>
          </a:solidFill>
          <a:latin typeface="Times New Roman" panose="02020603050405020304" pitchFamily="18" charset="0"/>
          <a:ea typeface="Calibri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/>
            </a:pPr>
            <a:r>
              <a:rPr lang="ru-RU" sz="1800" b="1"/>
              <a:t>Сравнительный анализ поступления налоговых  доходов за январь-сентябрь 2021 г.</a:t>
            </a:r>
          </a:p>
        </c:rich>
      </c:tx>
      <c:layout>
        <c:manualLayout>
          <c:xMode val="edge"/>
          <c:yMode val="edge"/>
          <c:x val="0.13687411458504925"/>
          <c:y val="3.8567203353312179E-2"/>
        </c:manualLayout>
      </c:layout>
      <c:overlay val="0"/>
      <c:spPr>
        <a:noFill/>
        <a:ln w="25400">
          <a:noFill/>
        </a:ln>
      </c:spPr>
    </c:title>
    <c:autoTitleDeleted val="0"/>
    <c:view3D>
      <c:rotX val="2"/>
      <c:hPercent val="47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noFill/>
          <a:prstDash val="solid"/>
        </a:ln>
      </c:spPr>
    </c:sideWall>
    <c:backWall>
      <c:thickness val="0"/>
      <c:spPr>
        <a:noFill/>
        <a:ln w="12700">
          <a:noFill/>
          <a:prstDash val="solid"/>
        </a:ln>
      </c:spPr>
    </c:backWall>
    <c:plotArea>
      <c:layout>
        <c:manualLayout>
          <c:layoutTarget val="inner"/>
          <c:xMode val="edge"/>
          <c:yMode val="edge"/>
          <c:x val="6.7678853754940718E-2"/>
          <c:y val="8.1731554389034705E-2"/>
          <c:w val="0.86308889629594399"/>
          <c:h val="0.839202682997958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'Анализ поступ дох '!$D$3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EE6112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1905458006967646E-2"/>
                  <c:y val="-1.5767862350539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B1-448E-8849-58478E8427BD}"/>
                </c:ext>
              </c:extLst>
            </c:dLbl>
            <c:dLbl>
              <c:idx val="1"/>
              <c:layout>
                <c:manualLayout>
                  <c:x val="1.3786340821663804E-3"/>
                  <c:y val="-1.0133275007290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B1-448E-8849-58478E8427BD}"/>
                </c:ext>
              </c:extLst>
            </c:dLbl>
            <c:dLbl>
              <c:idx val="2"/>
              <c:layout>
                <c:manualLayout>
                  <c:x val="-2.2125800847954953E-3"/>
                  <c:y val="-1.8903206008607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B1-448E-8849-58478E8427BD}"/>
                </c:ext>
              </c:extLst>
            </c:dLbl>
            <c:dLbl>
              <c:idx val="3"/>
              <c:layout>
                <c:manualLayout>
                  <c:x val="-1.1375680918011827E-5"/>
                  <c:y val="-1.5881633335654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B1-448E-8849-58478E8427BD}"/>
                </c:ext>
              </c:extLst>
            </c:dLbl>
            <c:dLbl>
              <c:idx val="4"/>
              <c:layout>
                <c:manualLayout>
                  <c:x val="4.34936355076182E-3"/>
                  <c:y val="-1.4902746122584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B1-448E-8849-58478E8427BD}"/>
                </c:ext>
              </c:extLst>
            </c:dLbl>
            <c:dLbl>
              <c:idx val="5"/>
              <c:layout>
                <c:manualLayout>
                  <c:x val="2.067561177620585E-2"/>
                  <c:y val="-3.3019588767620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B1-448E-8849-58478E8427BD}"/>
                </c:ext>
              </c:extLst>
            </c:dLbl>
            <c:dLbl>
              <c:idx val="6"/>
              <c:layout>
                <c:manualLayout>
                  <c:x val="-2.1617270814503768E-3"/>
                  <c:y val="-1.6682414698162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B1-448E-8849-58478E8427BD}"/>
                </c:ext>
              </c:extLst>
            </c:dLbl>
            <c:dLbl>
              <c:idx val="7"/>
              <c:layout>
                <c:manualLayout>
                  <c:x val="7.8879555658120815E-3"/>
                  <c:y val="-2.1831620569599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B1-448E-8849-58478E8427BD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'Анализ поступ дох '!$A$4:$C$11</c:f>
              <c:strCache>
                <c:ptCount val="8"/>
                <c:pt idx="0">
                  <c:v>Подоходный налог</c:v>
                </c:pt>
                <c:pt idx="1">
                  <c:v>Налог на добавленную стоимость</c:v>
                </c:pt>
                <c:pt idx="2">
                  <c:v>Налог на прибыль</c:v>
                </c:pt>
                <c:pt idx="3">
                  <c:v>Налог на недвижимость</c:v>
                </c:pt>
                <c:pt idx="4">
                  <c:v>Земельный налог</c:v>
                </c:pt>
                <c:pt idx="5">
                  <c:v>Другие налоги от выручки</c:v>
                </c:pt>
                <c:pt idx="6">
                  <c:v>Государственная пошлина</c:v>
                </c:pt>
                <c:pt idx="7">
                  <c:v>Иные налоговые доходы</c:v>
                </c:pt>
              </c:strCache>
            </c:strRef>
          </c:cat>
          <c:val>
            <c:numRef>
              <c:f>'Анализ поступ дох '!$D$4:$D$11</c:f>
              <c:numCache>
                <c:formatCode>0.0</c:formatCode>
                <c:ptCount val="8"/>
                <c:pt idx="0">
                  <c:v>15078.7</c:v>
                </c:pt>
                <c:pt idx="1">
                  <c:v>7530.1</c:v>
                </c:pt>
                <c:pt idx="2">
                  <c:v>1888.6</c:v>
                </c:pt>
                <c:pt idx="3">
                  <c:v>1981.2</c:v>
                </c:pt>
                <c:pt idx="4">
                  <c:v>533.6</c:v>
                </c:pt>
                <c:pt idx="5">
                  <c:v>4263.6000000000004</c:v>
                </c:pt>
                <c:pt idx="6">
                  <c:v>128.5</c:v>
                </c:pt>
                <c:pt idx="7">
                  <c:v>179.199999999998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5B1-448E-8849-58478E8427BD}"/>
            </c:ext>
          </c:extLst>
        </c:ser>
        <c:ser>
          <c:idx val="1"/>
          <c:order val="1"/>
          <c:tx>
            <c:strRef>
              <c:f>'Анализ поступ дох '!$E$3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5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6032682107205193E-2"/>
                  <c:y val="-1.5528867609128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5B1-448E-8849-58478E8427BD}"/>
                </c:ext>
              </c:extLst>
            </c:dLbl>
            <c:dLbl>
              <c:idx val="1"/>
              <c:layout>
                <c:manualLayout>
                  <c:x val="2.1315203566258489E-2"/>
                  <c:y val="-4.1994142624063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5B1-448E-8849-58478E8427BD}"/>
                </c:ext>
              </c:extLst>
            </c:dLbl>
            <c:dLbl>
              <c:idx val="2"/>
              <c:layout>
                <c:manualLayout>
                  <c:x val="2.6951097639991602E-2"/>
                  <c:y val="-2.0118450611541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5B1-448E-8849-58478E8427BD}"/>
                </c:ext>
              </c:extLst>
            </c:dLbl>
            <c:dLbl>
              <c:idx val="3"/>
              <c:layout>
                <c:manualLayout>
                  <c:x val="1.8689939659527088E-2"/>
                  <c:y val="-1.308015003921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5B1-448E-8849-58478E8427BD}"/>
                </c:ext>
              </c:extLst>
            </c:dLbl>
            <c:dLbl>
              <c:idx val="4"/>
              <c:layout>
                <c:manualLayout>
                  <c:x val="2.0960812599791091E-2"/>
                  <c:y val="-2.0488464317272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5B1-448E-8849-58478E8427BD}"/>
                </c:ext>
              </c:extLst>
            </c:dLbl>
            <c:dLbl>
              <c:idx val="5"/>
              <c:layout>
                <c:manualLayout>
                  <c:x val="3.477319117239009E-2"/>
                  <c:y val="-1.3564993564993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5B1-448E-8849-58478E8427BD}"/>
                </c:ext>
              </c:extLst>
            </c:dLbl>
            <c:dLbl>
              <c:idx val="6"/>
              <c:layout>
                <c:manualLayout>
                  <c:x val="1.13149288599666E-2"/>
                  <c:y val="-1.531583552055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5B1-448E-8849-58478E8427BD}"/>
                </c:ext>
              </c:extLst>
            </c:dLbl>
            <c:dLbl>
              <c:idx val="7"/>
              <c:layout>
                <c:manualLayout>
                  <c:x val="1.7296894156091557E-2"/>
                  <c:y val="-2.7367454068241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5B1-448E-8849-58478E8427BD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'Анализ поступ дох '!$A$4:$C$11</c:f>
              <c:strCache>
                <c:ptCount val="8"/>
                <c:pt idx="0">
                  <c:v>Подоходный налог</c:v>
                </c:pt>
                <c:pt idx="1">
                  <c:v>Налог на добавленную стоимость</c:v>
                </c:pt>
                <c:pt idx="2">
                  <c:v>Налог на прибыль</c:v>
                </c:pt>
                <c:pt idx="3">
                  <c:v>Налог на недвижимость</c:v>
                </c:pt>
                <c:pt idx="4">
                  <c:v>Земельный налог</c:v>
                </c:pt>
                <c:pt idx="5">
                  <c:v>Другие налоги от выручки</c:v>
                </c:pt>
                <c:pt idx="6">
                  <c:v>Государственная пошлина</c:v>
                </c:pt>
                <c:pt idx="7">
                  <c:v>Иные налоговые доходы</c:v>
                </c:pt>
              </c:strCache>
            </c:strRef>
          </c:cat>
          <c:val>
            <c:numRef>
              <c:f>'Анализ поступ дох '!$E$4:$E$11</c:f>
              <c:numCache>
                <c:formatCode>0.0</c:formatCode>
                <c:ptCount val="8"/>
                <c:pt idx="0">
                  <c:v>13498.1</c:v>
                </c:pt>
                <c:pt idx="1">
                  <c:v>6556</c:v>
                </c:pt>
                <c:pt idx="2">
                  <c:v>305.10000000000002</c:v>
                </c:pt>
                <c:pt idx="3">
                  <c:v>1800.6</c:v>
                </c:pt>
                <c:pt idx="4">
                  <c:v>528.9</c:v>
                </c:pt>
                <c:pt idx="5">
                  <c:v>3631.3</c:v>
                </c:pt>
                <c:pt idx="6">
                  <c:v>201.1</c:v>
                </c:pt>
                <c:pt idx="7">
                  <c:v>153.49999999999719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85B1-448E-8849-58478E842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3170239"/>
        <c:axId val="1"/>
        <c:axId val="0"/>
      </c:bar3DChart>
      <c:catAx>
        <c:axId val="11631702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600000" vert="horz"/>
          <a:lstStyle/>
          <a:p>
            <a:pPr>
              <a:defRPr sz="1100" b="1"/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ru-RU"/>
                  <a:t>тыс. руб.</a:t>
                </a:r>
              </a:p>
            </c:rich>
          </c:tx>
          <c:layout>
            <c:manualLayout>
              <c:xMode val="edge"/>
              <c:yMode val="edge"/>
              <c:x val="6.8965505880802552E-2"/>
              <c:y val="9.4594546950287933E-2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163170239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92220461360041572"/>
          <c:y val="0.38962307780062561"/>
          <c:w val="6.4437164471172426E-2"/>
          <c:h val="8.8025954614215404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 panose="02020603050405020304" pitchFamily="18" charset="0"/>
          <a:ea typeface="Arial Cyr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/>
            </a:pPr>
            <a:r>
              <a:rPr lang="ru-RU" sz="1800" b="1"/>
              <a:t>Сравнительный анализ поступления неналоговых доходов за январь-сентябрь 2021 г.</a:t>
            </a:r>
          </a:p>
        </c:rich>
      </c:tx>
      <c:layout>
        <c:manualLayout>
          <c:xMode val="edge"/>
          <c:yMode val="edge"/>
          <c:x val="0.12990646769357289"/>
          <c:y val="2.4147466928729443E-2"/>
        </c:manualLayout>
      </c:layout>
      <c:overlay val="0"/>
      <c:spPr>
        <a:noFill/>
        <a:ln w="25400">
          <a:noFill/>
        </a:ln>
      </c:spPr>
    </c:title>
    <c:autoTitleDeleted val="0"/>
    <c:view3D>
      <c:rotX val="2"/>
      <c:hPercent val="47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noFill/>
          <a:prstDash val="solid"/>
        </a:ln>
      </c:spPr>
    </c:sideWall>
    <c:backWall>
      <c:thickness val="0"/>
      <c:spPr>
        <a:noFill/>
        <a:ln w="12700">
          <a:noFill/>
          <a:prstDash val="solid"/>
        </a:ln>
      </c:spPr>
    </c:backWall>
    <c:plotArea>
      <c:layout>
        <c:manualLayout>
          <c:layoutTarget val="inner"/>
          <c:xMode val="edge"/>
          <c:yMode val="edge"/>
          <c:x val="6.582171024390869E-2"/>
          <c:y val="0.1330116145661433"/>
          <c:w val="0.85537504770210371"/>
          <c:h val="0.725434293820730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'Анализ поступ дох '!$B$40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E35D0B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4948808206679293E-3"/>
                  <c:y val="-1.186133632896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2A-4EE5-A4C4-8A18F5D7FDF9}"/>
                </c:ext>
              </c:extLst>
            </c:dLbl>
            <c:dLbl>
              <c:idx val="1"/>
              <c:layout>
                <c:manualLayout>
                  <c:x val="-5.3215735784213495E-3"/>
                  <c:y val="-4.161473059110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2A-4EE5-A4C4-8A18F5D7FDF9}"/>
                </c:ext>
              </c:extLst>
            </c:dLbl>
            <c:dLbl>
              <c:idx val="2"/>
              <c:layout>
                <c:manualLayout>
                  <c:x val="-2.2125800847954953E-3"/>
                  <c:y val="-1.8903206008607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2A-4EE5-A4C4-8A18F5D7FDF9}"/>
                </c:ext>
              </c:extLst>
            </c:dLbl>
            <c:dLbl>
              <c:idx val="3"/>
              <c:layout>
                <c:manualLayout>
                  <c:x val="-1.1375680918011827E-5"/>
                  <c:y val="-1.5881633335654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2A-4EE5-A4C4-8A18F5D7FDF9}"/>
                </c:ext>
              </c:extLst>
            </c:dLbl>
            <c:dLbl>
              <c:idx val="4"/>
              <c:layout>
                <c:manualLayout>
                  <c:x val="4.34936355076182E-3"/>
                  <c:y val="-1.4902746122584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2A-4EE5-A4C4-8A18F5D7FDF9}"/>
                </c:ext>
              </c:extLst>
            </c:dLbl>
            <c:dLbl>
              <c:idx val="5"/>
              <c:layout>
                <c:manualLayout>
                  <c:x val="2.067561177620585E-2"/>
                  <c:y val="-3.3019588767620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2A-4EE5-A4C4-8A18F5D7FDF9}"/>
                </c:ext>
              </c:extLst>
            </c:dLbl>
            <c:dLbl>
              <c:idx val="6"/>
              <c:layout>
                <c:manualLayout>
                  <c:x val="2.2405571789106765E-2"/>
                  <c:y val="-1.483054620385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2A-4EE5-A4C4-8A18F5D7FDF9}"/>
                </c:ext>
              </c:extLst>
            </c:dLbl>
            <c:dLbl>
              <c:idx val="7"/>
              <c:layout>
                <c:manualLayout>
                  <c:x val="7.8879555658120815E-3"/>
                  <c:y val="-2.1831620569599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2A-4EE5-A4C4-8A18F5D7FDF9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'Анализ поступ дох '!$A$41:$A$48</c:f>
              <c:strCache>
                <c:ptCount val="8"/>
                <c:pt idx="0">
                  <c:v>Дивиденды</c:v>
                </c:pt>
                <c:pt idx="1">
                  <c:v>Доходы от сдачи в аренду земельных участков</c:v>
                </c:pt>
                <c:pt idx="2">
                  <c:v>Доходы от сдачи варенду имущества</c:v>
                </c:pt>
                <c:pt idx="3">
                  <c:v>Компенсация расходов государства</c:v>
                </c:pt>
                <c:pt idx="4">
                  <c:v>Доходы от приватизации</c:v>
                </c:pt>
                <c:pt idx="5">
                  <c:v>Доходы от отчуждения имущества</c:v>
                </c:pt>
                <c:pt idx="6">
                  <c:v>Штрафы</c:v>
                </c:pt>
                <c:pt idx="7">
                  <c:v>Иные неналоговые доходы</c:v>
                </c:pt>
              </c:strCache>
            </c:strRef>
          </c:cat>
          <c:val>
            <c:numRef>
              <c:f>'Анализ поступ дох '!$B$41:$B$48</c:f>
              <c:numCache>
                <c:formatCode>0.0</c:formatCode>
                <c:ptCount val="8"/>
                <c:pt idx="0">
                  <c:v>575.70000000000005</c:v>
                </c:pt>
                <c:pt idx="1">
                  <c:v>59.6</c:v>
                </c:pt>
                <c:pt idx="2">
                  <c:v>85.1</c:v>
                </c:pt>
                <c:pt idx="3">
                  <c:v>1313.4</c:v>
                </c:pt>
                <c:pt idx="4">
                  <c:v>400.8</c:v>
                </c:pt>
                <c:pt idx="5">
                  <c:v>73.8</c:v>
                </c:pt>
                <c:pt idx="6">
                  <c:v>46.4</c:v>
                </c:pt>
                <c:pt idx="7">
                  <c:v>521.60000000000036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72A-4EE5-A4C4-8A18F5D7FDF9}"/>
            </c:ext>
          </c:extLst>
        </c:ser>
        <c:ser>
          <c:idx val="1"/>
          <c:order val="1"/>
          <c:tx>
            <c:strRef>
              <c:f>'Анализ поступ дох '!$C$40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5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0689810303812332E-2"/>
                  <c:y val="-6.6023565236163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72A-4EE5-A4C4-8A18F5D7FDF9}"/>
                </c:ext>
              </c:extLst>
            </c:dLbl>
            <c:dLbl>
              <c:idx val="1"/>
              <c:layout>
                <c:manualLayout>
                  <c:x val="3.7588547973407313E-2"/>
                  <c:y val="-1.7997382198952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72A-4EE5-A4C4-8A18F5D7FDF9}"/>
                </c:ext>
              </c:extLst>
            </c:dLbl>
            <c:dLbl>
              <c:idx val="2"/>
              <c:layout>
                <c:manualLayout>
                  <c:x val="3.2514659538795107E-2"/>
                  <c:y val="-2.2523510318785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72A-4EE5-A4C4-8A18F5D7FDF9}"/>
                </c:ext>
              </c:extLst>
            </c:dLbl>
            <c:dLbl>
              <c:idx val="3"/>
              <c:layout>
                <c:manualLayout>
                  <c:x val="1.8689939659527088E-2"/>
                  <c:y val="-1.308015003921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72A-4EE5-A4C4-8A18F5D7FDF9}"/>
                </c:ext>
              </c:extLst>
            </c:dLbl>
            <c:dLbl>
              <c:idx val="4"/>
              <c:layout>
                <c:manualLayout>
                  <c:x val="2.0960812599791091E-2"/>
                  <c:y val="-2.0488464317272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72A-4EE5-A4C4-8A18F5D7FDF9}"/>
                </c:ext>
              </c:extLst>
            </c:dLbl>
            <c:dLbl>
              <c:idx val="5"/>
              <c:layout>
                <c:manualLayout>
                  <c:x val="3.477319117239009E-2"/>
                  <c:y val="-1.3564993564993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72A-4EE5-A4C4-8A18F5D7FDF9}"/>
                </c:ext>
              </c:extLst>
            </c:dLbl>
            <c:dLbl>
              <c:idx val="6"/>
              <c:layout>
                <c:manualLayout>
                  <c:x val="3.5882221401012118E-2"/>
                  <c:y val="-1.3463913142553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72A-4EE5-A4C4-8A18F5D7FDF9}"/>
                </c:ext>
              </c:extLst>
            </c:dLbl>
            <c:dLbl>
              <c:idx val="7"/>
              <c:layout>
                <c:manualLayout>
                  <c:x val="3.1813936634797042E-2"/>
                  <c:y val="-2.736745870285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72A-4EE5-A4C4-8A18F5D7FDF9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'Анализ поступ дох '!$A$41:$A$48</c:f>
              <c:strCache>
                <c:ptCount val="8"/>
                <c:pt idx="0">
                  <c:v>Дивиденды</c:v>
                </c:pt>
                <c:pt idx="1">
                  <c:v>Доходы от сдачи в аренду земельных участков</c:v>
                </c:pt>
                <c:pt idx="2">
                  <c:v>Доходы от сдачи варенду имущества</c:v>
                </c:pt>
                <c:pt idx="3">
                  <c:v>Компенсация расходов государства</c:v>
                </c:pt>
                <c:pt idx="4">
                  <c:v>Доходы от приватизации</c:v>
                </c:pt>
                <c:pt idx="5">
                  <c:v>Доходы от отчуждения имущества</c:v>
                </c:pt>
                <c:pt idx="6">
                  <c:v>Штрафы</c:v>
                </c:pt>
                <c:pt idx="7">
                  <c:v>Иные неналоговые доходы</c:v>
                </c:pt>
              </c:strCache>
            </c:strRef>
          </c:cat>
          <c:val>
            <c:numRef>
              <c:f>'Анализ поступ дох '!$C$41:$C$48</c:f>
              <c:numCache>
                <c:formatCode>0.0</c:formatCode>
                <c:ptCount val="8"/>
                <c:pt idx="0">
                  <c:v>535.70000000000005</c:v>
                </c:pt>
                <c:pt idx="1">
                  <c:v>61.2</c:v>
                </c:pt>
                <c:pt idx="2">
                  <c:v>85.3</c:v>
                </c:pt>
                <c:pt idx="3">
                  <c:v>1192.4000000000001</c:v>
                </c:pt>
                <c:pt idx="4">
                  <c:v>357.8</c:v>
                </c:pt>
                <c:pt idx="5">
                  <c:v>146</c:v>
                </c:pt>
                <c:pt idx="6">
                  <c:v>67.7</c:v>
                </c:pt>
                <c:pt idx="7">
                  <c:v>287.49999999999977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672A-4EE5-A4C4-8A18F5D7F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3170639"/>
        <c:axId val="1"/>
        <c:axId val="0"/>
      </c:bar3DChart>
      <c:catAx>
        <c:axId val="11631706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600000" vert="horz"/>
          <a:lstStyle/>
          <a:p>
            <a:pPr>
              <a:defRPr sz="1100" b="1"/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ru-RU"/>
                  <a:t>тыс. руб.</a:t>
                </a:r>
              </a:p>
            </c:rich>
          </c:tx>
          <c:layout>
            <c:manualLayout>
              <c:xMode val="edge"/>
              <c:yMode val="edge"/>
              <c:x val="6.8965590898289283E-2"/>
              <c:y val="9.459463175731693E-2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163170639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91784842424859026"/>
          <c:y val="0.39162916652295743"/>
          <c:w val="6.5095632925431926E-2"/>
          <c:h val="8.7427917908794769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 panose="02020603050405020304" pitchFamily="18" charset="0"/>
          <a:ea typeface="Arial Cyr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Удельный вес собственных доходов за </a:t>
            </a:r>
            <a:r>
              <a:rPr lang="ru-RU" sz="2000" dirty="0"/>
              <a:t>январь-сентябрь</a:t>
            </a:r>
            <a:r>
              <a:rPr lang="ru-RU" dirty="0"/>
              <a:t> 2021 г.</a:t>
            </a:r>
          </a:p>
        </c:rich>
      </c:tx>
      <c:layout>
        <c:manualLayout>
          <c:xMode val="edge"/>
          <c:yMode val="edge"/>
          <c:x val="0.24304277071946173"/>
          <c:y val="3.49040139616055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647250002530006"/>
          <c:y val="0.13015466451302968"/>
          <c:w val="0.47254402642560595"/>
          <c:h val="0.7182272758086484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FF93-45AF-9D1D-0A950BED0E9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FF93-45AF-9D1D-0A950BED0E9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FF93-45AF-9D1D-0A950BED0E97}"/>
              </c:ext>
            </c:extLst>
          </c:dPt>
          <c:dPt>
            <c:idx val="3"/>
            <c:bubble3D val="0"/>
            <c:spPr>
              <a:solidFill>
                <a:srgbClr val="CCFF33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FF93-45AF-9D1D-0A950BED0E9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6000"/>
                      <a:lumMod val="100000"/>
                    </a:schemeClr>
                  </a:gs>
                  <a:gs pos="78000">
                    <a:schemeClr val="accent5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FF93-45AF-9D1D-0A950BED0E9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6000"/>
                      <a:lumMod val="100000"/>
                    </a:schemeClr>
                  </a:gs>
                  <a:gs pos="78000">
                    <a:schemeClr val="accent6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FF93-45AF-9D1D-0A950BED0E97}"/>
              </c:ext>
            </c:extLst>
          </c:dPt>
          <c:dPt>
            <c:idx val="6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FF93-45AF-9D1D-0A950BED0E97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2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F-FF93-45AF-9D1D-0A950BED0E97}"/>
              </c:ext>
            </c:extLst>
          </c:dPt>
          <c:dPt>
            <c:idx val="8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1-FF93-45AF-9D1D-0A950BED0E97}"/>
              </c:ext>
            </c:extLst>
          </c:dPt>
          <c:dLbls>
            <c:dLbl>
              <c:idx val="0"/>
              <c:layout>
                <c:manualLayout>
                  <c:x val="-6.5118132698950074E-2"/>
                  <c:y val="-0.188919952113365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93-45AF-9D1D-0A950BED0E97}"/>
                </c:ext>
              </c:extLst>
            </c:dLbl>
            <c:dLbl>
              <c:idx val="1"/>
              <c:layout>
                <c:manualLayout>
                  <c:x val="-7.9640197979703578E-2"/>
                  <c:y val="-4.089111502571628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93-45AF-9D1D-0A950BED0E97}"/>
                </c:ext>
              </c:extLst>
            </c:dLbl>
            <c:dLbl>
              <c:idx val="2"/>
              <c:layout>
                <c:manualLayout>
                  <c:x val="-3.1528189910979229E-3"/>
                  <c:y val="5.1036073321023548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93-45AF-9D1D-0A950BED0E97}"/>
                </c:ext>
              </c:extLst>
            </c:dLbl>
            <c:dLbl>
              <c:idx val="3"/>
              <c:layout>
                <c:manualLayout>
                  <c:x val="-1.5962697726582396E-2"/>
                  <c:y val="1.397337125312149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93-45AF-9D1D-0A950BED0E97}"/>
                </c:ext>
              </c:extLst>
            </c:dLbl>
            <c:dLbl>
              <c:idx val="4"/>
              <c:layout>
                <c:manualLayout>
                  <c:x val="-4.5255858074354565E-3"/>
                  <c:y val="-5.8640045146555308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93-45AF-9D1D-0A950BED0E97}"/>
                </c:ext>
              </c:extLst>
            </c:dLbl>
            <c:dLbl>
              <c:idx val="5"/>
              <c:layout>
                <c:manualLayout>
                  <c:x val="9.1826844841345363E-3"/>
                  <c:y val="-2.09687202434277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F93-45AF-9D1D-0A950BED0E97}"/>
                </c:ext>
              </c:extLst>
            </c:dLbl>
            <c:dLbl>
              <c:idx val="6"/>
              <c:layout>
                <c:manualLayout>
                  <c:x val="-1.6263734286976621E-2"/>
                  <c:y val="-1.25624460169454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F93-45AF-9D1D-0A950BED0E97}"/>
                </c:ext>
              </c:extLst>
            </c:dLbl>
            <c:dLbl>
              <c:idx val="7"/>
              <c:layout>
                <c:manualLayout>
                  <c:x val="6.7344836717368782E-3"/>
                  <c:y val="-1.568719004464066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F93-45AF-9D1D-0A950BED0E97}"/>
                </c:ext>
              </c:extLst>
            </c:dLbl>
            <c:dLbl>
              <c:idx val="8"/>
              <c:layout>
                <c:manualLayout>
                  <c:x val="9.0502062183506812E-3"/>
                  <c:y val="9.3629798838996362E-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F93-45AF-9D1D-0A950BED0E9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'Уд. вес собств дох'!$A$19:$A$27</c:f>
              <c:strCache>
                <c:ptCount val="9"/>
                <c:pt idx="0">
                  <c:v>Подоходный налог</c:v>
                </c:pt>
                <c:pt idx="1">
                  <c:v>Налог на добавленную стоимость</c:v>
                </c:pt>
                <c:pt idx="2">
                  <c:v>Налог на прибыль</c:v>
                </c:pt>
                <c:pt idx="3">
                  <c:v>Налог на недвижимость</c:v>
                </c:pt>
                <c:pt idx="4">
                  <c:v>Земельный налог</c:v>
                </c:pt>
                <c:pt idx="5">
                  <c:v>Другие налоги от выручки</c:v>
                </c:pt>
                <c:pt idx="6">
                  <c:v>Дивиденды</c:v>
                </c:pt>
                <c:pt idx="7">
                  <c:v>Компенсация расходов государства</c:v>
                </c:pt>
                <c:pt idx="8">
                  <c:v>Иные доходы</c:v>
                </c:pt>
              </c:strCache>
            </c:strRef>
          </c:cat>
          <c:val>
            <c:numRef>
              <c:f>'Уд. вес собств дох'!$E$19:$E$27</c:f>
              <c:numCache>
                <c:formatCode>0.0</c:formatCode>
                <c:ptCount val="9"/>
                <c:pt idx="0">
                  <c:v>15078.7</c:v>
                </c:pt>
                <c:pt idx="1">
                  <c:v>7530.1</c:v>
                </c:pt>
                <c:pt idx="2">
                  <c:v>1888.6</c:v>
                </c:pt>
                <c:pt idx="3">
                  <c:v>1981.2</c:v>
                </c:pt>
                <c:pt idx="4">
                  <c:v>533.6</c:v>
                </c:pt>
                <c:pt idx="5">
                  <c:v>4263.6000000000004</c:v>
                </c:pt>
                <c:pt idx="6">
                  <c:v>575.70000000000005</c:v>
                </c:pt>
                <c:pt idx="7">
                  <c:v>1313.4</c:v>
                </c:pt>
                <c:pt idx="8">
                  <c:v>1494.9999999999995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F93-45AF-9D1D-0A950BED0E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500" b="1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Сравнительный анализ расходов за 9 месяцев 2021 г. </a:t>
            </a:r>
          </a:p>
          <a:p>
            <a:pPr>
              <a:defRPr sz="15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500" b="1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и соответствующий период 2020 г.</a:t>
            </a:r>
          </a:p>
          <a:p>
            <a:pPr>
              <a:defRPr sz="15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500" b="1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 </a:t>
            </a:r>
          </a:p>
        </c:rich>
      </c:tx>
      <c:layout>
        <c:manualLayout>
          <c:xMode val="edge"/>
          <c:yMode val="edge"/>
          <c:x val="0.22715580283321293"/>
          <c:y val="1.19885391356242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077240344956881"/>
          <c:y val="0.10250016404199475"/>
          <c:w val="0.67181543174103198"/>
          <c:h val="0.74916797900262466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'Анализ расходов'!$D$3</c:f>
              <c:strCache>
                <c:ptCount val="1"/>
                <c:pt idx="0">
                  <c:v>9 месяцев 2020 г.</c:v>
                </c:pt>
              </c:strCache>
            </c:strRef>
          </c:tx>
          <c:spPr>
            <a:solidFill>
              <a:srgbClr val="0000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0851346284417621E-3"/>
                  <c:y val="-8.2053805774278212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CF-4FB7-BA77-0304EE992F19}"/>
                </c:ext>
              </c:extLst>
            </c:dLbl>
            <c:dLbl>
              <c:idx val="1"/>
              <c:layout>
                <c:manualLayout>
                  <c:x val="-1.2890280606820759E-4"/>
                  <c:y val="-2.0961286089238845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CF-4FB7-BA77-0304EE992F19}"/>
                </c:ext>
              </c:extLst>
            </c:dLbl>
            <c:dLbl>
              <c:idx val="2"/>
              <c:layout>
                <c:manualLayout>
                  <c:x val="-2.6351098004641312E-3"/>
                  <c:y val="3.090387139107534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CF-4FB7-BA77-0304EE992F19}"/>
                </c:ext>
              </c:extLst>
            </c:dLbl>
            <c:dLbl>
              <c:idx val="4"/>
              <c:layout>
                <c:manualLayout>
                  <c:x val="1.9529260978758257E-3"/>
                  <c:y val="1.942552170854366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CF-4FB7-BA77-0304EE992F19}"/>
                </c:ext>
              </c:extLst>
            </c:dLbl>
            <c:dLbl>
              <c:idx val="5"/>
              <c:layout>
                <c:manualLayout>
                  <c:x val="-2.3730073621084295E-3"/>
                  <c:y val="2.7503366200232748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CF-4FB7-BA77-0304EE992F19}"/>
                </c:ext>
              </c:extLst>
            </c:dLbl>
            <c:dLbl>
              <c:idx val="6"/>
              <c:layout>
                <c:manualLayout>
                  <c:x val="9.4498322844779534E-4"/>
                  <c:y val="8.4046916010498685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CF-4FB7-BA77-0304EE992F19}"/>
                </c:ext>
              </c:extLst>
            </c:dLbl>
            <c:dLbl>
              <c:idx val="7"/>
              <c:layout>
                <c:manualLayout>
                  <c:x val="6.7795579606603226E-4"/>
                  <c:y val="7.596948818897638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CCF-4FB7-BA77-0304EE992F19}"/>
                </c:ext>
              </c:extLst>
            </c:dLbl>
            <c:dLbl>
              <c:idx val="8"/>
              <c:layout>
                <c:manualLayout>
                  <c:x val="2.9712913839180176E-3"/>
                  <c:y val="1.942500040998025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CF-4FB7-BA77-0304EE992F19}"/>
                </c:ext>
              </c:extLst>
            </c:dLbl>
            <c:dLbl>
              <c:idx val="9"/>
              <c:layout>
                <c:manualLayout>
                  <c:x val="-1.287001287001287E-3"/>
                  <c:y val="6.249999999999981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CCF-4FB7-BA77-0304EE992F19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'Анализ расходов'!$A$5:$A$15</c:f>
              <c:strCache>
                <c:ptCount val="11"/>
                <c:pt idx="0">
                  <c:v>национальная оборона</c:v>
                </c:pt>
                <c:pt idx="1">
                  <c:v>судебная власть, правоохранительная деятельность и обеспечение безопасности</c:v>
                </c:pt>
                <c:pt idx="2">
                  <c:v>охрана окружающей среды</c:v>
                </c:pt>
                <c:pt idx="3">
                  <c:v>социальная политика</c:v>
                </c:pt>
                <c:pt idx="4">
                  <c:v>физическая культура</c:v>
                </c:pt>
                <c:pt idx="5">
                  <c:v>культура</c:v>
                </c:pt>
                <c:pt idx="6">
                  <c:v>национальная экономика</c:v>
                </c:pt>
                <c:pt idx="7">
                  <c:v>общегосударственная деятельность</c:v>
                </c:pt>
                <c:pt idx="8">
                  <c:v>ЖКУ и жилищное строительство</c:v>
                </c:pt>
                <c:pt idx="9">
                  <c:v>здравоохранение</c:v>
                </c:pt>
                <c:pt idx="10">
                  <c:v>образование</c:v>
                </c:pt>
              </c:strCache>
            </c:strRef>
          </c:cat>
          <c:val>
            <c:numRef>
              <c:f>'Анализ расходов'!$D$5:$D$15</c:f>
              <c:numCache>
                <c:formatCode>_(* #,##0.0_);_(* \(#,##0.0\);_(* "-"??_);_(@_)</c:formatCode>
                <c:ptCount val="11"/>
                <c:pt idx="0">
                  <c:v>4</c:v>
                </c:pt>
                <c:pt idx="1">
                  <c:v>5</c:v>
                </c:pt>
                <c:pt idx="2">
                  <c:v>38.700000000000003</c:v>
                </c:pt>
                <c:pt idx="3">
                  <c:v>1614.7</c:v>
                </c:pt>
                <c:pt idx="4">
                  <c:v>1456.1</c:v>
                </c:pt>
                <c:pt idx="5">
                  <c:v>2853.3</c:v>
                </c:pt>
                <c:pt idx="6">
                  <c:v>2591.6999999999998</c:v>
                </c:pt>
                <c:pt idx="7">
                  <c:v>3776.4</c:v>
                </c:pt>
                <c:pt idx="8">
                  <c:v>6750.2</c:v>
                </c:pt>
                <c:pt idx="9">
                  <c:v>13815.2</c:v>
                </c:pt>
                <c:pt idx="10">
                  <c:v>21778.799999999999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CCF-4FB7-BA77-0304EE992F19}"/>
            </c:ext>
          </c:extLst>
        </c:ser>
        <c:ser>
          <c:idx val="0"/>
          <c:order val="1"/>
          <c:tx>
            <c:strRef>
              <c:f>'Анализ расходов'!$C$3</c:f>
              <c:strCache>
                <c:ptCount val="1"/>
                <c:pt idx="0">
                  <c:v>9 месяцев 2021 г.</c:v>
                </c:pt>
              </c:strCache>
            </c:strRef>
          </c:tx>
          <c:spPr>
            <a:solidFill>
              <a:srgbClr val="33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0074174516595402E-4"/>
                  <c:y val="-8.673645387814139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CCF-4FB7-BA77-0304EE992F19}"/>
                </c:ext>
              </c:extLst>
            </c:dLbl>
            <c:dLbl>
              <c:idx val="1"/>
              <c:layout>
                <c:manualLayout>
                  <c:x val="2.2764795888613812E-3"/>
                  <c:y val="-7.865860938645285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CCF-4FB7-BA77-0304EE992F19}"/>
                </c:ext>
              </c:extLst>
            </c:dLbl>
            <c:dLbl>
              <c:idx val="2"/>
              <c:layout>
                <c:manualLayout>
                  <c:x val="-1.0853373058097467E-3"/>
                  <c:y val="-1.275918635170603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CCF-4FB7-BA77-0304EE992F19}"/>
                </c:ext>
              </c:extLst>
            </c:dLbl>
            <c:dLbl>
              <c:idx val="3"/>
              <c:layout>
                <c:manualLayout>
                  <c:x val="-4.8430072093907138E-3"/>
                  <c:y val="-5.014889380126858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CCF-4FB7-BA77-0304EE992F19}"/>
                </c:ext>
              </c:extLst>
            </c:dLbl>
            <c:dLbl>
              <c:idx val="4"/>
              <c:layout>
                <c:manualLayout>
                  <c:x val="2.6560869080554121E-4"/>
                  <c:y val="-3.4038713910761154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CCF-4FB7-BA77-0304EE992F19}"/>
                </c:ext>
              </c:extLst>
            </c:dLbl>
            <c:dLbl>
              <c:idx val="5"/>
              <c:layout>
                <c:manualLayout>
                  <c:x val="7.8329735810050774E-3"/>
                  <c:y val="-1.615977690288790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CCF-4FB7-BA77-0304EE992F19}"/>
                </c:ext>
              </c:extLst>
            </c:dLbl>
            <c:dLbl>
              <c:idx val="6"/>
              <c:layout>
                <c:manualLayout>
                  <c:x val="-1.9405459078797864E-3"/>
                  <c:y val="-4.525275407859400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CCF-4FB7-BA77-0304EE992F19}"/>
                </c:ext>
              </c:extLst>
            </c:dLbl>
            <c:dLbl>
              <c:idx val="7"/>
              <c:layout>
                <c:manualLayout>
                  <c:x val="-3.6834584866081402E-3"/>
                  <c:y val="-4.6817585301837272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CCF-4FB7-BA77-0304EE992F19}"/>
                </c:ext>
              </c:extLst>
            </c:dLbl>
            <c:dLbl>
              <c:idx val="8"/>
              <c:layout>
                <c:manualLayout>
                  <c:x val="-6.7497248969736331E-4"/>
                  <c:y val="-5.373117513443105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CCF-4FB7-BA77-0304EE992F19}"/>
                </c:ext>
              </c:extLst>
            </c:dLbl>
            <c:dLbl>
              <c:idx val="9"/>
              <c:layout>
                <c:manualLayout>
                  <c:x val="-1.3075602092573911E-3"/>
                  <c:y val="-7.39094823123907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CCF-4FB7-BA77-0304EE992F19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'Анализ расходов'!$A$5:$A$15</c:f>
              <c:strCache>
                <c:ptCount val="11"/>
                <c:pt idx="0">
                  <c:v>национальная оборона</c:v>
                </c:pt>
                <c:pt idx="1">
                  <c:v>судебная власть, правоохранительная деятельность и обеспечение безопасности</c:v>
                </c:pt>
                <c:pt idx="2">
                  <c:v>охрана окружающей среды</c:v>
                </c:pt>
                <c:pt idx="3">
                  <c:v>социальная политика</c:v>
                </c:pt>
                <c:pt idx="4">
                  <c:v>физическая культура</c:v>
                </c:pt>
                <c:pt idx="5">
                  <c:v>культура</c:v>
                </c:pt>
                <c:pt idx="6">
                  <c:v>национальная экономика</c:v>
                </c:pt>
                <c:pt idx="7">
                  <c:v>общегосударственная деятельность</c:v>
                </c:pt>
                <c:pt idx="8">
                  <c:v>ЖКУ и жилищное строительство</c:v>
                </c:pt>
                <c:pt idx="9">
                  <c:v>здравоохранение</c:v>
                </c:pt>
                <c:pt idx="10">
                  <c:v>образование</c:v>
                </c:pt>
              </c:strCache>
            </c:strRef>
          </c:cat>
          <c:val>
            <c:numRef>
              <c:f>'Анализ расходов'!$C$5:$C$15</c:f>
              <c:numCache>
                <c:formatCode>_(* #,##0.0_);_(* \(#,##0.0\);_(* "-"??_);_(@_)</c:formatCode>
                <c:ptCount val="11"/>
                <c:pt idx="0">
                  <c:v>3.1</c:v>
                </c:pt>
                <c:pt idx="1">
                  <c:v>0</c:v>
                </c:pt>
                <c:pt idx="2">
                  <c:v>31.6</c:v>
                </c:pt>
                <c:pt idx="3">
                  <c:v>1973.7</c:v>
                </c:pt>
                <c:pt idx="4">
                  <c:v>1799</c:v>
                </c:pt>
                <c:pt idx="5">
                  <c:v>3200.4</c:v>
                </c:pt>
                <c:pt idx="6">
                  <c:v>2647.5</c:v>
                </c:pt>
                <c:pt idx="7">
                  <c:v>4760.3999999999996</c:v>
                </c:pt>
                <c:pt idx="8">
                  <c:v>7208</c:v>
                </c:pt>
                <c:pt idx="9">
                  <c:v>16975.400000000001</c:v>
                </c:pt>
                <c:pt idx="10">
                  <c:v>24313.7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CCF-4FB7-BA77-0304EE992F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2727295"/>
        <c:axId val="1"/>
      </c:barChart>
      <c:catAx>
        <c:axId val="204272729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25000"/>
          <c:min val="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тыс. рублей
</a:t>
                </a:r>
              </a:p>
            </c:rich>
          </c:tx>
          <c:layout>
            <c:manualLayout>
              <c:xMode val="edge"/>
              <c:yMode val="edge"/>
              <c:x val="0.88159585624200321"/>
              <c:y val="3.4137633897850933E-2"/>
            </c:manualLayout>
          </c:layout>
          <c:overlay val="0"/>
          <c:spPr>
            <a:noFill/>
            <a:ln w="25400">
              <a:noFill/>
            </a:ln>
          </c:spPr>
        </c:title>
        <c:numFmt formatCode="_(* #,##0.0_);_(* \(#,##0.0\);_(* &quot;-&quot;??_);_(@_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042727295"/>
        <c:crosses val="autoZero"/>
        <c:crossBetween val="between"/>
      </c:valAx>
      <c:spPr>
        <a:solidFill>
          <a:srgbClr val="CCECFF"/>
        </a:solidFill>
        <a:ln w="12700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9273379777489908"/>
          <c:y val="0.89562072577354734"/>
          <c:w val="0.30706014856558389"/>
          <c:h val="4.17647112556406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3175">
      <a:solidFill>
        <a:schemeClr val="accent1">
          <a:lumMod val="40000"/>
          <a:lumOff val="60000"/>
        </a:schemeClr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000" dirty="0"/>
              <a:t>Удельный вес первоочередных и прочих расходов </a:t>
            </a:r>
          </a:p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000" dirty="0"/>
              <a:t>за 9 месяцев 2021 года
</a:t>
            </a:r>
          </a:p>
        </c:rich>
      </c:tx>
      <c:layout>
        <c:manualLayout>
          <c:xMode val="edge"/>
          <c:yMode val="edge"/>
          <c:x val="0.13961408748588822"/>
          <c:y val="8.2456365274557769E-2"/>
        </c:manualLayout>
      </c:layout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41379310344829"/>
          <c:y val="0.16056101026720371"/>
          <c:w val="0.68421060210689832"/>
          <c:h val="0.63907797567800428"/>
        </c:manualLayout>
      </c:layout>
      <c:pie3DChart>
        <c:varyColors val="1"/>
        <c:ser>
          <c:idx val="0"/>
          <c:order val="0"/>
          <c:explosion val="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920-48E6-B892-1DE9CF2C238E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2-7920-48E6-B892-1DE9CF2C238E}"/>
              </c:ext>
            </c:extLst>
          </c:dPt>
          <c:dPt>
            <c:idx val="2"/>
            <c:bubble3D val="0"/>
            <c:spPr>
              <a:solidFill>
                <a:srgbClr val="0000FF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4-7920-48E6-B892-1DE9CF2C238E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6-7920-48E6-B892-1DE9CF2C238E}"/>
              </c:ext>
            </c:extLst>
          </c:dPt>
          <c:dPt>
            <c:idx val="4"/>
            <c:bubble3D val="0"/>
            <c:spPr>
              <a:solidFill>
                <a:srgbClr val="993366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8-7920-48E6-B892-1DE9CF2C238E}"/>
              </c:ext>
            </c:extLst>
          </c:dPt>
          <c:dPt>
            <c:idx val="5"/>
            <c:bubble3D val="0"/>
            <c:spPr>
              <a:solidFill>
                <a:srgbClr val="00FF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A-7920-48E6-B892-1DE9CF2C238E}"/>
              </c:ext>
            </c:extLst>
          </c:dPt>
          <c:dLbls>
            <c:dLbl>
              <c:idx val="0"/>
              <c:layout>
                <c:manualLayout>
                  <c:x val="-1.8685854102887017E-2"/>
                  <c:y val="-0.2935379119276757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20-48E6-B892-1DE9CF2C238E}"/>
                </c:ext>
              </c:extLst>
            </c:dLbl>
            <c:dLbl>
              <c:idx val="1"/>
              <c:layout>
                <c:manualLayout>
                  <c:x val="5.288523371965074E-3"/>
                  <c:y val="5.0890857096052428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20-48E6-B892-1DE9CF2C238E}"/>
                </c:ext>
              </c:extLst>
            </c:dLbl>
            <c:dLbl>
              <c:idx val="2"/>
              <c:layout>
                <c:manualLayout>
                  <c:x val="-4.0442798057127084E-4"/>
                  <c:y val="-1.646748323126282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20-48E6-B892-1DE9CF2C238E}"/>
                </c:ext>
              </c:extLst>
            </c:dLbl>
            <c:dLbl>
              <c:idx val="3"/>
              <c:layout>
                <c:manualLayout>
                  <c:x val="9.1005287912706498E-3"/>
                  <c:y val="-7.433275007290755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920-48E6-B892-1DE9CF2C238E}"/>
                </c:ext>
              </c:extLst>
            </c:dLbl>
            <c:dLbl>
              <c:idx val="4"/>
              <c:layout>
                <c:manualLayout>
                  <c:x val="1.0425092054055856E-2"/>
                  <c:y val="-5.195212199560619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920-48E6-B892-1DE9CF2C238E}"/>
                </c:ext>
              </c:extLst>
            </c:dLbl>
            <c:dLbl>
              <c:idx val="5"/>
              <c:layout>
                <c:manualLayout>
                  <c:x val="2.0355855019030061E-2"/>
                  <c:y val="-2.235921323945770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920-48E6-B892-1DE9CF2C238E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'Уд. вес первооч. расходов 2021'!$A$8:$A$13</c:f>
              <c:strCache>
                <c:ptCount val="6"/>
                <c:pt idx="0">
                  <c:v>Заработная плата с начислениями</c:v>
                </c:pt>
                <c:pt idx="1">
                  <c:v>Коммунальные услуги</c:v>
                </c:pt>
                <c:pt idx="2">
                  <c:v>Лекарственные средства</c:v>
                </c:pt>
                <c:pt idx="3">
                  <c:v>Продукты питания</c:v>
                </c:pt>
                <c:pt idx="4">
                  <c:v>Прочие бюджетные трансферты населению</c:v>
                </c:pt>
                <c:pt idx="5">
                  <c:v>Прочие расходы</c:v>
                </c:pt>
              </c:strCache>
            </c:strRef>
          </c:cat>
          <c:val>
            <c:numRef>
              <c:f>'Уд. вес первооч. расходов 2021'!$C$8:$C$13</c:f>
              <c:numCache>
                <c:formatCode>#,##0.0</c:formatCode>
                <c:ptCount val="6"/>
                <c:pt idx="0">
                  <c:v>39261.599999999999</c:v>
                </c:pt>
                <c:pt idx="1">
                  <c:v>4519.6000000000004</c:v>
                </c:pt>
                <c:pt idx="2">
                  <c:v>1498</c:v>
                </c:pt>
                <c:pt idx="3">
                  <c:v>1570.7</c:v>
                </c:pt>
                <c:pt idx="4">
                  <c:v>2287.6999999999998</c:v>
                </c:pt>
                <c:pt idx="5">
                  <c:v>13775.1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920-48E6-B892-1DE9CF2C2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7.7828669110469761E-2"/>
          <c:y val="0.80794109069699616"/>
          <c:w val="0.88292630508392278"/>
          <c:h val="0.13460542432195977"/>
        </c:manualLayout>
      </c:layout>
      <c:overlay val="0"/>
      <c:txPr>
        <a:bodyPr/>
        <a:lstStyle/>
        <a:p>
          <a:pPr>
            <a:defRPr sz="15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5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/>
              <a:t>Анализ капитальных расходов за 9 месяцев 2021 г. и соответствующий период 2020 г.
</a:t>
            </a:r>
          </a:p>
        </c:rich>
      </c:tx>
      <c:layout>
        <c:manualLayout>
          <c:xMode val="edge"/>
          <c:yMode val="edge"/>
          <c:x val="0.2165193866864116"/>
          <c:y val="2.9390638670166228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4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519220887016464"/>
          <c:y val="0.13992592592592593"/>
          <c:w val="0.85619576934011199"/>
          <c:h val="0.6973335603299351"/>
        </c:manualLayout>
      </c:layout>
      <c:bar3DChart>
        <c:barDir val="col"/>
        <c:grouping val="clustered"/>
        <c:varyColors val="0"/>
        <c:ser>
          <c:idx val="0"/>
          <c:order val="0"/>
          <c:tx>
            <c:v>9 месяцев 2021 г.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1519937634712247E-3"/>
                  <c:y val="-2.741207349081371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50" b="1" i="0" u="none" strike="noStrike" baseline="0">
                      <a:solidFill>
                        <a:srgbClr val="FFFF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9A-4281-980B-721D5C9DAC93}"/>
                </c:ext>
              </c:extLst>
            </c:dLbl>
            <c:dLbl>
              <c:idx val="1"/>
              <c:layout>
                <c:manualLayout>
                  <c:x val="7.9598126981740448E-3"/>
                  <c:y val="-3.660979877515310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50" b="1" i="0" u="none" strike="noStrike" baseline="0">
                      <a:solidFill>
                        <a:srgbClr val="FFFF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9A-4281-980B-721D5C9DAC93}"/>
                </c:ext>
              </c:extLst>
            </c:dLbl>
            <c:dLbl>
              <c:idx val="2"/>
              <c:layout>
                <c:manualLayout>
                  <c:x val="-1.0561524448202202E-2"/>
                  <c:y val="-2.436439195100612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50" b="1" i="0" u="none" strike="noStrike" baseline="0">
                      <a:solidFill>
                        <a:srgbClr val="FFFF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9A-4281-980B-721D5C9DAC93}"/>
                </c:ext>
              </c:extLst>
            </c:dLbl>
            <c:dLbl>
              <c:idx val="3"/>
              <c:layout>
                <c:manualLayout>
                  <c:x val="6.2808106251667007E-4"/>
                  <c:y val="-2.689822105570137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50" b="1" i="0" u="none" strike="noStrike" baseline="0">
                      <a:solidFill>
                        <a:srgbClr val="FFFF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9A-4281-980B-721D5C9DAC93}"/>
                </c:ext>
              </c:extLst>
            </c:dLbl>
            <c:dLbl>
              <c:idx val="4"/>
              <c:layout>
                <c:manualLayout>
                  <c:x val="-3.4688734806442273E-2"/>
                  <c:y val="7.2003499562554678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50" b="1" i="0" u="none" strike="noStrike" baseline="0">
                      <a:solidFill>
                        <a:srgbClr val="FFFF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9A-4281-980B-721D5C9DAC93}"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4.608294930875576E-3"/>
                  <c:y val="0.9879518072289156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50" b="1" i="0" u="none" strike="noStrike" baseline="0">
                      <a:solidFill>
                        <a:srgbClr val="FFFF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9A-4281-980B-721D5C9DAC93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50" b="1" i="0" u="none" strike="noStrike" baseline="0">
                    <a:solidFill>
                      <a:srgbClr val="FFFF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'Анализ капрасходов'!$A$6:$C$10</c:f>
              <c:strCache>
                <c:ptCount val="5"/>
                <c:pt idx="0">
                  <c:v>Приобретение оборудования и других основных средств</c:v>
                </c:pt>
                <c:pt idx="1">
                  <c:v>Капитальное строительство</c:v>
                </c:pt>
                <c:pt idx="2">
                  <c:v>Капитальный ремонт</c:v>
                </c:pt>
                <c:pt idx="3">
                  <c:v>Капитальные бюджетные трансферты</c:v>
                </c:pt>
                <c:pt idx="4">
                  <c:v>Капитальные расходы всего</c:v>
                </c:pt>
              </c:strCache>
            </c:strRef>
          </c:cat>
          <c:val>
            <c:numRef>
              <c:f>'Анализ капрасходов'!$D$6:$D$10</c:f>
              <c:numCache>
                <c:formatCode>_(* #,##0.0_);_(* \(#,##0.0\);_(* "-"??_);_(@_)</c:formatCode>
                <c:ptCount val="5"/>
                <c:pt idx="0">
                  <c:v>274.7</c:v>
                </c:pt>
                <c:pt idx="1">
                  <c:v>1362</c:v>
                </c:pt>
                <c:pt idx="2">
                  <c:v>208.7</c:v>
                </c:pt>
                <c:pt idx="3">
                  <c:v>92.4</c:v>
                </c:pt>
                <c:pt idx="4">
                  <c:v>1937.8000000000002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09A-4281-980B-721D5C9DAC93}"/>
            </c:ext>
          </c:extLst>
        </c:ser>
        <c:ser>
          <c:idx val="1"/>
          <c:order val="1"/>
          <c:tx>
            <c:v>9 месяцев 2020 г.</c:v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1131805018837589E-2"/>
                  <c:y val="-2.761923218146954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50" b="1" i="0" u="none" strike="noStrike" baseline="0">
                      <a:solidFill>
                        <a:srgbClr val="FFFFFF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9A-4281-980B-721D5C9DAC93}"/>
                </c:ext>
              </c:extLst>
            </c:dLbl>
            <c:dLbl>
              <c:idx val="1"/>
              <c:layout>
                <c:manualLayout>
                  <c:x val="2.1268149112355302E-2"/>
                  <c:y val="-3.605774278215222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50" b="1" i="0" u="none" strike="noStrike" baseline="0">
                      <a:solidFill>
                        <a:srgbClr val="FFFFFF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09A-4281-980B-721D5C9DAC93}"/>
                </c:ext>
              </c:extLst>
            </c:dLbl>
            <c:dLbl>
              <c:idx val="2"/>
              <c:layout>
                <c:manualLayout>
                  <c:x val="7.5224524305057567E-3"/>
                  <c:y val="-3.508355205599306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50" b="1" i="0" u="none" strike="noStrike" baseline="0">
                      <a:solidFill>
                        <a:srgbClr val="FFFFFF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9A-4281-980B-721D5C9DAC93}"/>
                </c:ext>
              </c:extLst>
            </c:dLbl>
            <c:dLbl>
              <c:idx val="3"/>
              <c:layout>
                <c:manualLayout>
                  <c:x val="8.412015422850725E-3"/>
                  <c:y val="-2.63231846019247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50" b="1" i="0" u="none" strike="noStrike" baseline="0">
                      <a:solidFill>
                        <a:srgbClr val="FFFFFF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09A-4281-980B-721D5C9DAC93}"/>
                </c:ext>
              </c:extLst>
            </c:dLbl>
            <c:dLbl>
              <c:idx val="4"/>
              <c:layout>
                <c:manualLayout>
                  <c:x val="2.6990493824744697E-2"/>
                  <c:y val="-3.230592009332173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50" b="1" i="0" u="none" strike="noStrike" baseline="0">
                      <a:solidFill>
                        <a:srgbClr val="FFFFFF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09A-4281-980B-721D5C9DAC93}"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68294930875576032"/>
                  <c:y val="0.9879518072289156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50" b="1" i="0" u="none" strike="noStrike" baseline="0">
                      <a:solidFill>
                        <a:srgbClr val="FFFFFF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09A-4281-980B-721D5C9DAC93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50" b="1" i="0" u="none" strike="noStrike" baseline="0">
                    <a:solidFill>
                      <a:srgbClr val="FFFFFF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'Анализ капрасходов'!$A$6:$C$10</c:f>
              <c:strCache>
                <c:ptCount val="5"/>
                <c:pt idx="0">
                  <c:v>Приобретение оборудования и других основных средств</c:v>
                </c:pt>
                <c:pt idx="1">
                  <c:v>Капитальное строительство</c:v>
                </c:pt>
                <c:pt idx="2">
                  <c:v>Капитальный ремонт</c:v>
                </c:pt>
                <c:pt idx="3">
                  <c:v>Капитальные бюджетные трансферты</c:v>
                </c:pt>
                <c:pt idx="4">
                  <c:v>Капитальные расходы всего</c:v>
                </c:pt>
              </c:strCache>
            </c:strRef>
          </c:cat>
          <c:val>
            <c:numRef>
              <c:f>'Анализ капрасходов'!$E$6:$E$10</c:f>
              <c:numCache>
                <c:formatCode>_(* #,##0.0_);_(* \(#,##0.0\);_(* "-"??_);_(@_)</c:formatCode>
                <c:ptCount val="5"/>
                <c:pt idx="0">
                  <c:v>319</c:v>
                </c:pt>
                <c:pt idx="1">
                  <c:v>161.4</c:v>
                </c:pt>
                <c:pt idx="2">
                  <c:v>607.79999999999995</c:v>
                </c:pt>
                <c:pt idx="3">
                  <c:v>36.4</c:v>
                </c:pt>
                <c:pt idx="4">
                  <c:v>1124.5999999999999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09A-4281-980B-721D5C9DA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42733695"/>
        <c:axId val="1"/>
        <c:axId val="0"/>
      </c:bar3DChart>
      <c:catAx>
        <c:axId val="20427336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97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тыс. рублей
</a:t>
                </a:r>
              </a:p>
            </c:rich>
          </c:tx>
          <c:layout>
            <c:manualLayout>
              <c:xMode val="edge"/>
              <c:yMode val="edge"/>
              <c:x val="4.8215390920989885E-2"/>
              <c:y val="0.14675532225138527"/>
            </c:manualLayout>
          </c:layout>
          <c:overlay val="0"/>
          <c:spPr>
            <a:noFill/>
            <a:ln w="25400">
              <a:noFill/>
            </a:ln>
          </c:spPr>
        </c:title>
        <c:numFmt formatCode="_(* #,##0.0_);_(* \(#,##0.0\);_(* &quot;-&quot;??_);_(@_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042733695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8709390733564494"/>
          <c:y val="0.88902551764362792"/>
          <c:w val="0.41920126681581771"/>
          <c:h val="7.310876284067624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25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3175">
      <a:noFill/>
      <a:prstDash val="solid"/>
    </a:ln>
  </c:spPr>
  <c:txPr>
    <a:bodyPr/>
    <a:lstStyle/>
    <a:p>
      <a:pPr>
        <a:defRPr sz="15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500" b="1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Сравнительный анализ доходов от внебюджетной деятельности за </a:t>
            </a:r>
          </a:p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500" b="1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9 месяцев 2021 г. и соответствующий период 2020 г.</a:t>
            </a:r>
          </a:p>
        </c:rich>
      </c:tx>
      <c:layout>
        <c:manualLayout>
          <c:xMode val="edge"/>
          <c:yMode val="edge"/>
          <c:x val="0.13372661584632597"/>
          <c:y val="9.2022218152963443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6847455635209778"/>
          <c:y val="0.11326540824463363"/>
          <c:w val="0.50619158661726593"/>
          <c:h val="0.7337333207600547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Внебюджет!$D$3</c:f>
              <c:strCache>
                <c:ptCount val="1"/>
                <c:pt idx="0">
                  <c:v>9 месяцев 2020 г.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7.9649904319728966E-3"/>
                  <c:y val="-6.1358996792067655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93-4A3F-B236-D6C5AA17FF56}"/>
                </c:ext>
              </c:extLst>
            </c:dLbl>
            <c:dLbl>
              <c:idx val="1"/>
              <c:layout>
                <c:manualLayout>
                  <c:x val="-1.1581029786830361E-2"/>
                  <c:y val="8.4066982402107484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93-4A3F-B236-D6C5AA17FF56}"/>
                </c:ext>
              </c:extLst>
            </c:dLbl>
            <c:dLbl>
              <c:idx val="2"/>
              <c:layout>
                <c:manualLayout>
                  <c:x val="-7.0508801845629169E-3"/>
                  <c:y val="1.66620887505340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93-4A3F-B236-D6C5AA17FF56}"/>
                </c:ext>
              </c:extLst>
            </c:dLbl>
            <c:dLbl>
              <c:idx val="3"/>
              <c:layout>
                <c:manualLayout>
                  <c:x val="-3.927729772191673E-3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93-4A3F-B236-D6C5AA17FF56}"/>
                </c:ext>
              </c:extLst>
            </c:dLbl>
            <c:dLbl>
              <c:idx val="4"/>
              <c:layout>
                <c:manualLayout>
                  <c:x val="-1.1355467509235532E-3"/>
                  <c:y val="5.158701092595912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E93-4A3F-B236-D6C5AA17FF56}"/>
                </c:ext>
              </c:extLst>
            </c:dLbl>
            <c:dLbl>
              <c:idx val="5"/>
              <c:layout>
                <c:manualLayout>
                  <c:x val="-6.5001379206580069E-3"/>
                  <c:y val="3.754501617530367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93-4A3F-B236-D6C5AA17FF56}"/>
                </c:ext>
              </c:extLst>
            </c:dLbl>
            <c:dLbl>
              <c:idx val="6"/>
              <c:layout>
                <c:manualLayout>
                  <c:x val="-5.271611276398777E-3"/>
                  <c:y val="2.433067637762954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93-4A3F-B236-D6C5AA17FF56}"/>
                </c:ext>
              </c:extLst>
            </c:dLbl>
            <c:dLbl>
              <c:idx val="7"/>
              <c:layout>
                <c:manualLayout>
                  <c:x val="-3.0028567009285638E-6"/>
                  <c:y val="3.775131484631888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93-4A3F-B236-D6C5AA17FF56}"/>
                </c:ext>
              </c:extLst>
            </c:dLbl>
            <c:dLbl>
              <c:idx val="8"/>
              <c:layout>
                <c:manualLayout>
                  <c:x val="-1.717988136355264E-2"/>
                  <c:y val="-3.810945203027543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E93-4A3F-B236-D6C5AA17FF56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Внебюджет!$A$4:$A$12</c:f>
              <c:strCache>
                <c:ptCount val="9"/>
                <c:pt idx="0">
                  <c:v>УЗ "Пружанская ЦРБ"</c:v>
                </c:pt>
                <c:pt idx="1">
                  <c:v>ГУ "ДЮСШ № 2 г.Пружаны"</c:v>
                </c:pt>
                <c:pt idx="2">
                  <c:v>Отдел по образованию райисполкома</c:v>
                </c:pt>
                <c:pt idx="3">
                  <c:v>Отдел культуры райисполкома</c:v>
                </c:pt>
                <c:pt idx="4">
                  <c:v>Учреждение "Пружанская райветстанция"</c:v>
                </c:pt>
                <c:pt idx="5">
                  <c:v>ГУ "Пружанский территориальный центр социального обслуживания населения"</c:v>
                </c:pt>
                <c:pt idx="6">
                  <c:v>ГУДОВ "Учебный центр подготовки, повышения квалификации и переподготовки кадров УСХиП райисполкома</c:v>
                </c:pt>
                <c:pt idx="7">
                  <c:v>У "ДЮСШ № 1 г.Пружаны"</c:v>
                </c:pt>
                <c:pt idx="8">
                  <c:v>Центр по обеспечению деятельности бюджетных организаций Пружанского района</c:v>
                </c:pt>
              </c:strCache>
            </c:strRef>
          </c:cat>
          <c:val>
            <c:numRef>
              <c:f>Внебюджет!$D$4:$D$12</c:f>
              <c:numCache>
                <c:formatCode>_(* #,##0.0_);_(* \(#,##0.0\);_(* "-"??_);_(@_)</c:formatCode>
                <c:ptCount val="9"/>
                <c:pt idx="0">
                  <c:v>386.3</c:v>
                </c:pt>
                <c:pt idx="1">
                  <c:v>203.4</c:v>
                </c:pt>
                <c:pt idx="2">
                  <c:v>73.900000000000006</c:v>
                </c:pt>
                <c:pt idx="3">
                  <c:v>159.80000000000001</c:v>
                </c:pt>
                <c:pt idx="4">
                  <c:v>154.19999999999999</c:v>
                </c:pt>
                <c:pt idx="5">
                  <c:v>58.5</c:v>
                </c:pt>
                <c:pt idx="6">
                  <c:v>24</c:v>
                </c:pt>
                <c:pt idx="7">
                  <c:v>15.4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E93-4A3F-B236-D6C5AA17FF56}"/>
            </c:ext>
          </c:extLst>
        </c:ser>
        <c:ser>
          <c:idx val="0"/>
          <c:order val="1"/>
          <c:tx>
            <c:strRef>
              <c:f>Внебюджет!$C$3</c:f>
              <c:strCache>
                <c:ptCount val="1"/>
                <c:pt idx="0">
                  <c:v>9 месяцев 2021 г.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3269755623178533E-3"/>
                  <c:y val="1.65281423155438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E93-4A3F-B236-D6C5AA17FF56}"/>
                </c:ext>
              </c:extLst>
            </c:dLbl>
            <c:dLbl>
              <c:idx val="1"/>
              <c:layout>
                <c:manualLayout>
                  <c:x val="-9.6023078723440798E-3"/>
                  <c:y val="-4.068546664225111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E93-4A3F-B236-D6C5AA17FF56}"/>
                </c:ext>
              </c:extLst>
            </c:dLbl>
            <c:dLbl>
              <c:idx val="2"/>
              <c:layout>
                <c:manualLayout>
                  <c:x val="-9.6763879833492144E-3"/>
                  <c:y val="2.571110297259283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E93-4A3F-B236-D6C5AA17FF56}"/>
                </c:ext>
              </c:extLst>
            </c:dLbl>
            <c:dLbl>
              <c:idx val="3"/>
              <c:layout>
                <c:manualLayout>
                  <c:x val="-9.2640888041861016E-3"/>
                  <c:y val="-1.257248367209912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E93-4A3F-B236-D6C5AA17FF56}"/>
                </c:ext>
              </c:extLst>
            </c:dLbl>
            <c:dLbl>
              <c:idx val="4"/>
              <c:layout>
                <c:manualLayout>
                  <c:x val="-4.7393508534364116E-3"/>
                  <c:y val="-2.481688335469694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E93-4A3F-B236-D6C5AA17FF56}"/>
                </c:ext>
              </c:extLst>
            </c:dLbl>
            <c:dLbl>
              <c:idx val="5"/>
              <c:layout>
                <c:manualLayout>
                  <c:x val="-2.1902218432886971E-3"/>
                  <c:y val="1.29936519562961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E93-4A3F-B236-D6C5AA17FF56}"/>
                </c:ext>
              </c:extLst>
            </c:dLbl>
            <c:dLbl>
              <c:idx val="6"/>
              <c:layout>
                <c:manualLayout>
                  <c:x val="-1.5041710550512397E-3"/>
                  <c:y val="-4.0096441433192945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E93-4A3F-B236-D6C5AA17FF56}"/>
                </c:ext>
              </c:extLst>
            </c:dLbl>
            <c:dLbl>
              <c:idx val="7"/>
              <c:layout>
                <c:manualLayout>
                  <c:x val="-2.6894528311349617E-4"/>
                  <c:y val="-4.605688823780784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E93-4A3F-B236-D6C5AA17FF56}"/>
                </c:ext>
              </c:extLst>
            </c:dLbl>
            <c:dLbl>
              <c:idx val="8"/>
              <c:layout>
                <c:manualLayout>
                  <c:x val="-6.5951417427403253E-4"/>
                  <c:y val="-1.61797900262467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E93-4A3F-B236-D6C5AA17FF56}"/>
                </c:ext>
              </c:extLst>
            </c:dLbl>
            <c:dLbl>
              <c:idx val="9"/>
              <c:layout>
                <c:manualLayout>
                  <c:x val="-1.5216809201661907E-2"/>
                  <c:y val="-5.42643660759475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E93-4A3F-B236-D6C5AA17FF56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Внебюджет!$A$4:$A$12</c:f>
              <c:strCache>
                <c:ptCount val="9"/>
                <c:pt idx="0">
                  <c:v>УЗ "Пружанская ЦРБ"</c:v>
                </c:pt>
                <c:pt idx="1">
                  <c:v>ГУ "ДЮСШ № 2 г.Пружаны"</c:v>
                </c:pt>
                <c:pt idx="2">
                  <c:v>Отдел по образованию райисполкома</c:v>
                </c:pt>
                <c:pt idx="3">
                  <c:v>Отдел культуры райисполкома</c:v>
                </c:pt>
                <c:pt idx="4">
                  <c:v>Учреждение "Пружанская райветстанция"</c:v>
                </c:pt>
                <c:pt idx="5">
                  <c:v>ГУ "Пружанский территориальный центр социального обслуживания населения"</c:v>
                </c:pt>
                <c:pt idx="6">
                  <c:v>ГУДОВ "Учебный центр подготовки, повышения квалификации и переподготовки кадров УСХиП райисполкома</c:v>
                </c:pt>
                <c:pt idx="7">
                  <c:v>У "ДЮСШ № 1 г.Пружаны"</c:v>
                </c:pt>
                <c:pt idx="8">
                  <c:v>Центр по обеспечению деятельности бюджетных организаций Пружанского района</c:v>
                </c:pt>
              </c:strCache>
            </c:strRef>
          </c:cat>
          <c:val>
            <c:numRef>
              <c:f>Внебюджет!$C$4:$C$12</c:f>
              <c:numCache>
                <c:formatCode>_(* #,##0.0_);_(* \(#,##0.0\);_(* "-"??_);_(@_)</c:formatCode>
                <c:ptCount val="9"/>
                <c:pt idx="0">
                  <c:v>396.4</c:v>
                </c:pt>
                <c:pt idx="1">
                  <c:v>310.3</c:v>
                </c:pt>
                <c:pt idx="2">
                  <c:v>100</c:v>
                </c:pt>
                <c:pt idx="3">
                  <c:v>234</c:v>
                </c:pt>
                <c:pt idx="4">
                  <c:v>230.4</c:v>
                </c:pt>
                <c:pt idx="5">
                  <c:v>68.599999999999994</c:v>
                </c:pt>
                <c:pt idx="6">
                  <c:v>25.1</c:v>
                </c:pt>
                <c:pt idx="7">
                  <c:v>18.100000000000001</c:v>
                </c:pt>
                <c:pt idx="8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E93-4A3F-B236-D6C5AA17F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2725295"/>
        <c:axId val="1"/>
      </c:barChart>
      <c:catAx>
        <c:axId val="204272529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400"/>
          <c:min val="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_(* #,##0.0_);_(* \(#,##0.0\);_(* &quot;-&quot;??_);_(@_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042725295"/>
        <c:crosses val="autoZero"/>
        <c:crossBetween val="between"/>
        <c:majorUnit val="30"/>
      </c:valAx>
      <c:spPr>
        <a:solidFill>
          <a:schemeClr val="accent4">
            <a:lumMod val="20000"/>
            <a:lumOff val="80000"/>
          </a:schemeClr>
        </a:solidFill>
        <a:ln w="12700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9005479394756929"/>
          <c:y val="0.90351721296465848"/>
          <c:w val="0.38248183120536233"/>
          <c:h val="5.116446926692308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3175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09FB3F-1661-4916-9AE8-DC08235264D2}" type="doc">
      <dgm:prSet loTypeId="urn:microsoft.com/office/officeart/2009/3/layout/HorizontalOrganizationChart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FFB02AF1-1ACD-4F5D-A6D4-2EEB46E410DA}">
      <dgm:prSet phldrT="[Текст]" custT="1"/>
      <dgm:spPr>
        <a:xfrm>
          <a:off x="0" y="3457097"/>
          <a:ext cx="2054440" cy="928213"/>
        </a:xfrm>
        <a:prstGeom prst="rect">
          <a:avLst/>
        </a:prstGeom>
        <a:solidFill>
          <a:srgbClr val="FF5050">
            <a:alpha val="9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>
          <a:sp3d/>
        </a:bodyPr>
        <a:lstStyle/>
        <a:p>
          <a:r>
            <a:rPr lang="ru-RU" sz="2400" b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КОНСОЛИДИРОВАННЫЙ </a:t>
          </a:r>
        </a:p>
        <a:p>
          <a:r>
            <a:rPr lang="ru-RU" sz="2400" b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БЮДЖЕТ</a:t>
          </a:r>
        </a:p>
        <a:p>
          <a:r>
            <a:rPr lang="ru-RU" sz="2400" b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ПРУЖАНСКОГО РАЙОНА</a:t>
          </a:r>
        </a:p>
      </dgm:t>
    </dgm:pt>
    <dgm:pt modelId="{E75254F7-79A6-438D-9C44-DA51F704A9C2}" type="parTrans" cxnId="{F5C87CC5-EDCE-4E87-9527-12617D96806A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7615FCAF-2AD6-4F37-BBB3-6A4D6A9997AB}" type="sibTrans" cxnId="{F5C87CC5-EDCE-4E87-9527-12617D96806A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82B6C29E-D68A-45F7-9F6E-C4B20FFDF858}">
      <dgm:prSet phldrT="[Текст]" custT="1"/>
      <dgm:spPr>
        <a:xfrm>
          <a:off x="2396385" y="3312472"/>
          <a:ext cx="1697884" cy="517854"/>
        </a:xfrm>
        <a:prstGeom prst="rect">
          <a:avLst/>
        </a:prstGeom>
        <a:solidFill>
          <a:srgbClr val="3399FF">
            <a:alpha val="9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  <a:bevelB w="0"/>
        </a:sp3d>
      </dgm:spPr>
      <dgm:t>
        <a:bodyPr>
          <a:sp3d/>
        </a:bodyPr>
        <a:lstStyle/>
        <a:p>
          <a:r>
            <a:rPr lang="ru-RU" sz="1800" b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РАЙОННЫЙ БЮДЖЕТ</a:t>
          </a:r>
        </a:p>
      </dgm:t>
    </dgm:pt>
    <dgm:pt modelId="{A69F8697-FB03-45B4-B4DA-D156F76664E2}" type="parTrans" cxnId="{FEDF1980-7CE7-4ADB-9DE5-551080B137FB}">
      <dgm:prSet/>
      <dgm:spPr>
        <a:xfrm>
          <a:off x="2054440" y="3571399"/>
          <a:ext cx="341945" cy="349804"/>
        </a:xfrm>
        <a:custGeom>
          <a:avLst/>
          <a:gdLst/>
          <a:ahLst/>
          <a:cxnLst/>
          <a:rect l="0" t="0" r="0" b="0"/>
          <a:pathLst>
            <a:path>
              <a:moveTo>
                <a:pt x="0" y="349804"/>
              </a:moveTo>
              <a:lnTo>
                <a:pt x="172156" y="349804"/>
              </a:lnTo>
              <a:lnTo>
                <a:pt x="172156" y="0"/>
              </a:lnTo>
              <a:lnTo>
                <a:pt x="341945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825C5344-C23C-4D37-BA41-7E1B700AC4F4}" type="sibTrans" cxnId="{FEDF1980-7CE7-4ADB-9DE5-551080B137FB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23768783-7670-4DCC-ADC9-B6A237D9DC31}">
      <dgm:prSet phldrT="[Текст]" custT="1"/>
      <dgm:spPr>
        <a:xfrm>
          <a:off x="2396385" y="4042562"/>
          <a:ext cx="1697884" cy="517854"/>
        </a:xfrm>
        <a:prstGeom prst="rect">
          <a:avLst/>
        </a:prstGeom>
        <a:solidFill>
          <a:srgbClr val="3CF4AA">
            <a:alpha val="9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softEdge rad="279400"/>
        </a:effectLst>
        <a:scene3d>
          <a:camera prst="orthographicFront"/>
          <a:lightRig rig="threePt" dir="t"/>
        </a:scene3d>
        <a:sp3d>
          <a:bevelT prst="slope"/>
        </a:sp3d>
      </dgm:spPr>
      <dgm:t>
        <a:bodyPr>
          <a:sp3d/>
        </a:bodyPr>
        <a:lstStyle/>
        <a:p>
          <a:r>
            <a:rPr lang="ru-RU" sz="1800" b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СЕЛЬСКИЙ </a:t>
          </a:r>
          <a:r>
            <a:rPr lang="ru-RU" sz="1800" b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effectLst>
                <a:reflection stA="45000" endPos="0" dist="50800" dir="5400000" sy="-100000" algn="bl" rotWithShape="0"/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БЮДЖЕТ</a:t>
          </a:r>
        </a:p>
      </dgm:t>
    </dgm:pt>
    <dgm:pt modelId="{3FD42A42-C3FA-4082-8CE4-20562331E1F1}" type="parTrans" cxnId="{E52E1A77-2658-49A4-A3AF-EC8C7D122139}">
      <dgm:prSet/>
      <dgm:spPr>
        <a:xfrm>
          <a:off x="2054440" y="3921204"/>
          <a:ext cx="341945" cy="380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2156" y="0"/>
              </a:lnTo>
              <a:lnTo>
                <a:pt x="172156" y="380285"/>
              </a:lnTo>
              <a:lnTo>
                <a:pt x="341945" y="380285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24E9ED7C-0399-4C75-B167-E6A354930554}" type="sibTrans" cxnId="{E52E1A77-2658-49A4-A3AF-EC8C7D122139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724AADDE-4652-4F41-A9BB-65D0B84691A5}">
      <dgm:prSet phldrT="[Текст]" custT="1"/>
      <dgm:spPr>
        <a:xfrm>
          <a:off x="4433847" y="2217336"/>
          <a:ext cx="1697884" cy="517854"/>
        </a:xfrm>
        <a:prstGeom prst="rect">
          <a:avLst/>
        </a:prstGeom>
        <a:solidFill>
          <a:srgbClr val="FF0066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>
          <a:sp3d/>
        </a:bodyPr>
        <a:lstStyle/>
        <a:p>
          <a:r>
            <a:rPr lang="ru-RU" sz="1400" b="1" i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Мокровский</a:t>
          </a:r>
        </a:p>
      </dgm:t>
    </dgm:pt>
    <dgm:pt modelId="{43AFA767-633B-4B04-B9AD-01581B897D4F}" type="parTrans" cxnId="{3972E95D-2335-468A-BCA4-70524D4BAD2D}">
      <dgm:prSet/>
      <dgm:spPr>
        <a:xfrm>
          <a:off x="4094270" y="2476263"/>
          <a:ext cx="339576" cy="1825226"/>
        </a:xfrm>
        <a:custGeom>
          <a:avLst/>
          <a:gdLst/>
          <a:ahLst/>
          <a:cxnLst/>
          <a:rect l="0" t="0" r="0" b="0"/>
          <a:pathLst>
            <a:path>
              <a:moveTo>
                <a:pt x="0" y="1825226"/>
              </a:moveTo>
              <a:lnTo>
                <a:pt x="169788" y="1825226"/>
              </a:lnTo>
              <a:lnTo>
                <a:pt x="169788" y="0"/>
              </a:lnTo>
              <a:lnTo>
                <a:pt x="339576" y="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7923365F-E834-4A64-93C4-685FF2482328}" type="sibTrans" cxnId="{3972E95D-2335-468A-BCA4-70524D4BAD2D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7C305804-3E5B-4547-9B1D-D04D42545C3C}">
      <dgm:prSet custT="1"/>
      <dgm:spPr>
        <a:xfrm>
          <a:off x="4433847" y="27065"/>
          <a:ext cx="1697884" cy="517854"/>
        </a:xfrm>
        <a:prstGeom prst="rect">
          <a:avLst/>
        </a:prstGeom>
        <a:solidFill>
          <a:srgbClr val="FF99FF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>
          <a:sp3d/>
        </a:bodyPr>
        <a:lstStyle/>
        <a:p>
          <a:r>
            <a:rPr lang="ru-RU" sz="1400" b="1" i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Великосельский</a:t>
          </a:r>
        </a:p>
      </dgm:t>
    </dgm:pt>
    <dgm:pt modelId="{E0448EA3-6EA8-4D85-A10F-FD2035E7FDB5}" type="parTrans" cxnId="{D885ED2A-5245-4CFF-8220-A24A99E06411}">
      <dgm:prSet/>
      <dgm:spPr>
        <a:xfrm>
          <a:off x="4094270" y="285992"/>
          <a:ext cx="339576" cy="4015497"/>
        </a:xfrm>
        <a:custGeom>
          <a:avLst/>
          <a:gdLst/>
          <a:ahLst/>
          <a:cxnLst/>
          <a:rect l="0" t="0" r="0" b="0"/>
          <a:pathLst>
            <a:path>
              <a:moveTo>
                <a:pt x="0" y="4015497"/>
              </a:moveTo>
              <a:lnTo>
                <a:pt x="169788" y="4015497"/>
              </a:lnTo>
              <a:lnTo>
                <a:pt x="169788" y="0"/>
              </a:lnTo>
              <a:lnTo>
                <a:pt x="339576" y="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E5AFC50F-9D46-4AAE-ADED-164BF4E25056}" type="sibTrans" cxnId="{D885ED2A-5245-4CFF-8220-A24A99E06411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EAE84A33-BFB3-4E39-8318-296A054B9A45}">
      <dgm:prSet custT="1"/>
      <dgm:spPr>
        <a:xfrm>
          <a:off x="4433847" y="757155"/>
          <a:ext cx="1697884" cy="517854"/>
        </a:xfrm>
        <a:prstGeom prst="rect">
          <a:avLst/>
        </a:prstGeom>
        <a:solidFill>
          <a:srgbClr val="FFFF00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>
          <a:sp3d/>
        </a:bodyPr>
        <a:lstStyle/>
        <a:p>
          <a:r>
            <a:rPr lang="ru-RU" sz="1400" b="1" i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Зеленевичский</a:t>
          </a:r>
        </a:p>
      </dgm:t>
    </dgm:pt>
    <dgm:pt modelId="{D296D5D6-F969-442D-8B26-CC3A3FC30168}" type="parTrans" cxnId="{801B5A87-944A-43E2-B7DC-F52D1905140B}">
      <dgm:prSet/>
      <dgm:spPr>
        <a:xfrm>
          <a:off x="4094270" y="1016083"/>
          <a:ext cx="339576" cy="3285406"/>
        </a:xfrm>
        <a:custGeom>
          <a:avLst/>
          <a:gdLst/>
          <a:ahLst/>
          <a:cxnLst/>
          <a:rect l="0" t="0" r="0" b="0"/>
          <a:pathLst>
            <a:path>
              <a:moveTo>
                <a:pt x="0" y="3285406"/>
              </a:moveTo>
              <a:lnTo>
                <a:pt x="169788" y="3285406"/>
              </a:lnTo>
              <a:lnTo>
                <a:pt x="169788" y="0"/>
              </a:lnTo>
              <a:lnTo>
                <a:pt x="339576" y="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AEC4AB42-E712-4EC1-A3F7-98DE8BDE5DD9}" type="sibTrans" cxnId="{801B5A87-944A-43E2-B7DC-F52D1905140B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2B071F9B-5953-43E9-A814-BC591A1C903F}">
      <dgm:prSet custT="1"/>
      <dgm:spPr>
        <a:xfrm>
          <a:off x="4433847" y="1487246"/>
          <a:ext cx="1697884" cy="517854"/>
        </a:xfrm>
        <a:prstGeom prst="rect">
          <a:avLst/>
        </a:prstGeom>
        <a:solidFill>
          <a:srgbClr val="99FF99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>
          <a:sp3d/>
        </a:bodyPr>
        <a:lstStyle/>
        <a:p>
          <a:r>
            <a:rPr lang="ru-RU" sz="1400" b="1" i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Линовский</a:t>
          </a:r>
        </a:p>
      </dgm:t>
    </dgm:pt>
    <dgm:pt modelId="{D462C421-0A0B-4E9B-A05E-680C18CE430B}" type="parTrans" cxnId="{7A419DE1-A7FF-4CE2-8B58-951ECC376142}">
      <dgm:prSet/>
      <dgm:spPr>
        <a:xfrm>
          <a:off x="4094270" y="1746173"/>
          <a:ext cx="339576" cy="2555316"/>
        </a:xfrm>
        <a:custGeom>
          <a:avLst/>
          <a:gdLst/>
          <a:ahLst/>
          <a:cxnLst/>
          <a:rect l="0" t="0" r="0" b="0"/>
          <a:pathLst>
            <a:path>
              <a:moveTo>
                <a:pt x="0" y="2555316"/>
              </a:moveTo>
              <a:lnTo>
                <a:pt x="169788" y="2555316"/>
              </a:lnTo>
              <a:lnTo>
                <a:pt x="169788" y="0"/>
              </a:lnTo>
              <a:lnTo>
                <a:pt x="339576" y="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746446EF-878B-4DC7-91A8-01267243E18A}" type="sibTrans" cxnId="{7A419DE1-A7FF-4CE2-8B58-951ECC376142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84E66B96-02D9-4A90-9AC4-96A0283C865F}">
      <dgm:prSet custT="1"/>
      <dgm:spPr>
        <a:xfrm>
          <a:off x="4433847" y="2947426"/>
          <a:ext cx="1697884" cy="517854"/>
        </a:xfrm>
        <a:prstGeom prst="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>
          <a:sp3d/>
        </a:bodyPr>
        <a:lstStyle/>
        <a:p>
          <a:r>
            <a:rPr lang="ru-RU" sz="1400" b="1" i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Новозасимовичский</a:t>
          </a:r>
        </a:p>
      </dgm:t>
    </dgm:pt>
    <dgm:pt modelId="{AF2299E1-F233-4C35-823B-B9E13951B6EC}" type="parTrans" cxnId="{60FCD6AB-5440-4E0B-B2D4-B08868E42FC2}">
      <dgm:prSet/>
      <dgm:spPr>
        <a:xfrm>
          <a:off x="4094270" y="3206354"/>
          <a:ext cx="339576" cy="1095135"/>
        </a:xfrm>
        <a:custGeom>
          <a:avLst/>
          <a:gdLst/>
          <a:ahLst/>
          <a:cxnLst/>
          <a:rect l="0" t="0" r="0" b="0"/>
          <a:pathLst>
            <a:path>
              <a:moveTo>
                <a:pt x="0" y="1095135"/>
              </a:moveTo>
              <a:lnTo>
                <a:pt x="169788" y="1095135"/>
              </a:lnTo>
              <a:lnTo>
                <a:pt x="169788" y="0"/>
              </a:lnTo>
              <a:lnTo>
                <a:pt x="339576" y="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220725BE-4A50-4C79-98BE-42B7E91EF0F0}" type="sibTrans" cxnId="{60FCD6AB-5440-4E0B-B2D4-B08868E42FC2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586EED8D-B83C-4436-B5F7-B21C8770504B}">
      <dgm:prSet custT="1"/>
      <dgm:spPr>
        <a:xfrm>
          <a:off x="4433847" y="3677517"/>
          <a:ext cx="1697884" cy="517854"/>
        </a:xfrm>
        <a:prstGeom prst="rect">
          <a:avLst/>
        </a:prstGeom>
        <a:solidFill>
          <a:srgbClr val="92D050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>
          <a:sp3d/>
        </a:bodyPr>
        <a:lstStyle/>
        <a:p>
          <a:r>
            <a:rPr lang="ru-RU" sz="1400" b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Пружанский</a:t>
          </a:r>
        </a:p>
      </dgm:t>
    </dgm:pt>
    <dgm:pt modelId="{CFF5810D-77EE-4004-AB41-EFCC41BA0F04}" type="parTrans" cxnId="{433A9F84-CE7D-46A8-B45C-005B7745235F}">
      <dgm:prSet/>
      <dgm:spPr>
        <a:xfrm>
          <a:off x="4094270" y="3936444"/>
          <a:ext cx="339576" cy="365045"/>
        </a:xfrm>
        <a:custGeom>
          <a:avLst/>
          <a:gdLst/>
          <a:ahLst/>
          <a:cxnLst/>
          <a:rect l="0" t="0" r="0" b="0"/>
          <a:pathLst>
            <a:path>
              <a:moveTo>
                <a:pt x="0" y="365045"/>
              </a:moveTo>
              <a:lnTo>
                <a:pt x="169788" y="365045"/>
              </a:lnTo>
              <a:lnTo>
                <a:pt x="169788" y="0"/>
              </a:lnTo>
              <a:lnTo>
                <a:pt x="339576" y="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B6687981-C92B-4E26-AC60-CED79301848D}" type="sibTrans" cxnId="{433A9F84-CE7D-46A8-B45C-005B7745235F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145F9EC3-928E-4007-9765-FAEC33EC7E8F}">
      <dgm:prSet custT="1"/>
      <dgm:spPr>
        <a:xfrm>
          <a:off x="4433847" y="4407607"/>
          <a:ext cx="1697884" cy="517854"/>
        </a:xfrm>
        <a:prstGeom prst="rect">
          <a:avLst/>
        </a:prstGeom>
        <a:solidFill>
          <a:srgbClr val="D60093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>
          <a:sp3d/>
        </a:bodyPr>
        <a:lstStyle/>
        <a:p>
          <a:r>
            <a:rPr lang="ru-RU" sz="1400" b="1" i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Ружанский</a:t>
          </a:r>
        </a:p>
      </dgm:t>
    </dgm:pt>
    <dgm:pt modelId="{D7775525-A862-4267-A7D1-2ECBF9DD2E04}" type="parTrans" cxnId="{B5913915-368D-49F6-8232-A958337A358C}">
      <dgm:prSet/>
      <dgm:spPr>
        <a:xfrm>
          <a:off x="4094270" y="4301490"/>
          <a:ext cx="339576" cy="365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788" y="0"/>
              </a:lnTo>
              <a:lnTo>
                <a:pt x="169788" y="365045"/>
              </a:lnTo>
              <a:lnTo>
                <a:pt x="339576" y="36504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22C4C97A-DBB0-48A5-A023-B699EF4AFABC}" type="sibTrans" cxnId="{B5913915-368D-49F6-8232-A958337A358C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DBBEE9AA-B22D-469A-A78D-C908634AA6C8}">
      <dgm:prSet custT="1"/>
      <dgm:spPr>
        <a:xfrm>
          <a:off x="4433847" y="5137698"/>
          <a:ext cx="1697884" cy="517854"/>
        </a:xfrm>
        <a:prstGeom prst="rect">
          <a:avLst/>
        </a:prstGeom>
        <a:solidFill>
          <a:srgbClr val="66FFFF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>
          <a:sp3d/>
        </a:bodyPr>
        <a:lstStyle/>
        <a:p>
          <a:r>
            <a:rPr lang="ru-RU" sz="1400" b="1" i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Сухопольский</a:t>
          </a:r>
        </a:p>
      </dgm:t>
    </dgm:pt>
    <dgm:pt modelId="{75CD8D7D-CF93-4ED3-A4AA-35FC0DCE5D6E}" type="parTrans" cxnId="{7083E46B-CE84-4DA6-B783-9AE066ADF857}">
      <dgm:prSet/>
      <dgm:spPr>
        <a:xfrm>
          <a:off x="4094270" y="4301490"/>
          <a:ext cx="339576" cy="1095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788" y="0"/>
              </a:lnTo>
              <a:lnTo>
                <a:pt x="169788" y="1095135"/>
              </a:lnTo>
              <a:lnTo>
                <a:pt x="339576" y="109513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4698BA63-7019-482C-9AF6-ADA8DBEEB2B6}" type="sibTrans" cxnId="{7083E46B-CE84-4DA6-B783-9AE066ADF857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62DEB12B-7951-4DA9-AEDB-52943AD70AD3}">
      <dgm:prSet custT="1"/>
      <dgm:spPr>
        <a:xfrm>
          <a:off x="4433847" y="5867788"/>
          <a:ext cx="1697884" cy="517854"/>
        </a:xfrm>
        <a:prstGeom prst="rect">
          <a:avLst/>
        </a:prstGeom>
        <a:solidFill>
          <a:srgbClr val="FF9900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>
          <a:sp3d/>
        </a:bodyPr>
        <a:lstStyle/>
        <a:p>
          <a:r>
            <a:rPr lang="ru-RU" sz="1400" b="1" i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Хоревской</a:t>
          </a:r>
        </a:p>
      </dgm:t>
    </dgm:pt>
    <dgm:pt modelId="{38555FD0-B87B-43AA-BC3C-9FB95AF942D8}" type="parTrans" cxnId="{5CBBFBDF-A0AF-4128-B687-ABB8C92A4CE0}">
      <dgm:prSet/>
      <dgm:spPr>
        <a:xfrm>
          <a:off x="4094270" y="4301490"/>
          <a:ext cx="339576" cy="1825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788" y="0"/>
              </a:lnTo>
              <a:lnTo>
                <a:pt x="169788" y="1825226"/>
              </a:lnTo>
              <a:lnTo>
                <a:pt x="339576" y="182522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79440411-A887-4333-B5BF-354D350A3547}" type="sibTrans" cxnId="{5CBBFBDF-A0AF-4128-B687-ABB8C92A4CE0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F0DE16A9-60CE-4F1C-BF5D-D4EAEF843CED}">
      <dgm:prSet custT="1"/>
      <dgm:spPr>
        <a:xfrm>
          <a:off x="4433847" y="6597879"/>
          <a:ext cx="1697884" cy="517854"/>
        </a:xfrm>
        <a:prstGeom prst="rect">
          <a:avLst/>
        </a:prstGeom>
        <a:solidFill>
          <a:srgbClr val="00CCFF">
            <a:alpha val="9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>
          <a:sp3d/>
        </a:bodyPr>
        <a:lstStyle/>
        <a:p>
          <a:r>
            <a:rPr lang="ru-RU" sz="1400" b="1" i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Шеневской</a:t>
          </a:r>
        </a:p>
      </dgm:t>
    </dgm:pt>
    <dgm:pt modelId="{694FD11E-F2BF-479C-95A9-DA76FB8FAB56}" type="parTrans" cxnId="{7261BB0B-4506-4894-A6F8-EF3D0BBB29F0}">
      <dgm:prSet/>
      <dgm:spPr>
        <a:xfrm>
          <a:off x="4094270" y="4301490"/>
          <a:ext cx="339576" cy="2555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788" y="0"/>
              </a:lnTo>
              <a:lnTo>
                <a:pt x="169788" y="2555316"/>
              </a:lnTo>
              <a:lnTo>
                <a:pt x="339576" y="255531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753C2659-AB0F-4A0F-91CD-625417EE11A2}" type="sibTrans" cxnId="{7261BB0B-4506-4894-A6F8-EF3D0BBB29F0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32F58E4D-C8CC-4766-8533-84359E827510}">
      <dgm:prSet custT="1"/>
      <dgm:spPr>
        <a:xfrm>
          <a:off x="4433847" y="7327969"/>
          <a:ext cx="1697884" cy="517854"/>
        </a:xfrm>
        <a:prstGeom prst="rect">
          <a:avLst/>
        </a:prstGeom>
        <a:solidFill>
          <a:srgbClr val="CC99FF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>
          <a:sp3d/>
        </a:bodyPr>
        <a:lstStyle/>
        <a:p>
          <a:r>
            <a:rPr lang="ru-RU" sz="1400" b="1" i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Шерешевский</a:t>
          </a:r>
        </a:p>
      </dgm:t>
    </dgm:pt>
    <dgm:pt modelId="{FE93FCA9-8DE8-43D6-9607-8887855831FE}" type="parTrans" cxnId="{D0D74160-6FD5-42CD-AFD7-91B3FB4E5D46}">
      <dgm:prSet/>
      <dgm:spPr>
        <a:xfrm>
          <a:off x="4094270" y="4301490"/>
          <a:ext cx="339576" cy="3285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788" y="0"/>
              </a:lnTo>
              <a:lnTo>
                <a:pt x="169788" y="3285406"/>
              </a:lnTo>
              <a:lnTo>
                <a:pt x="339576" y="328540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0E69331B-0008-4BFF-A08D-9CE726799446}" type="sibTrans" cxnId="{D0D74160-6FD5-42CD-AFD7-91B3FB4E5D46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5CDA660F-1B2A-4815-91DB-4398D1541CBD}">
      <dgm:prSet custT="1"/>
      <dgm:spPr>
        <a:xfrm>
          <a:off x="4433847" y="8058059"/>
          <a:ext cx="1697884" cy="517854"/>
        </a:xfrm>
        <a:prstGeom prst="rect">
          <a:avLst/>
        </a:prstGeom>
        <a:solidFill>
          <a:srgbClr val="FF6600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freezing" dir="t"/>
        </a:scene3d>
        <a:sp3d>
          <a:bevelT prst="slope"/>
        </a:sp3d>
      </dgm:spPr>
      <dgm:t>
        <a:bodyPr>
          <a:sp3d>
            <a:bevelB w="44450" h="50800" prst="slope"/>
          </a:sp3d>
        </a:bodyPr>
        <a:lstStyle/>
        <a:p>
          <a:r>
            <a:rPr lang="ru-RU" sz="1400" b="1" i="1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Щерчовский</a:t>
          </a:r>
        </a:p>
      </dgm:t>
    </dgm:pt>
    <dgm:pt modelId="{9C8CF259-D3A7-4E24-B4DD-69E1DEC1F890}" type="parTrans" cxnId="{81B2ABB3-64E1-42C7-A812-D84AE4B043B7}">
      <dgm:prSet/>
      <dgm:spPr>
        <a:xfrm>
          <a:off x="4094270" y="4301490"/>
          <a:ext cx="339576" cy="4015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788" y="0"/>
              </a:lnTo>
              <a:lnTo>
                <a:pt x="169788" y="4015497"/>
              </a:lnTo>
              <a:lnTo>
                <a:pt x="339576" y="4015497"/>
              </a:lnTo>
            </a:path>
          </a:pathLst>
        </a:cu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CCDB1C13-5BF7-4966-8425-23248380974C}" type="sibTrans" cxnId="{81B2ABB3-64E1-42C7-A812-D84AE4B043B7}">
      <dgm:prSet/>
      <dgm:spPr/>
      <dgm:t>
        <a:bodyPr/>
        <a:lstStyle/>
        <a:p>
          <a:endParaRPr lang="ru-RU">
            <a:solidFill>
              <a:schemeClr val="dk1">
                <a:hueOff val="0"/>
                <a:satOff val="0"/>
                <a:lumOff val="0"/>
                <a:alpha val="80000"/>
              </a:schemeClr>
            </a:solidFill>
          </a:endParaRPr>
        </a:p>
      </dgm:t>
    </dgm:pt>
    <dgm:pt modelId="{C281A6E3-E39A-400F-BFF2-8E8E7D228AB5}" type="pres">
      <dgm:prSet presAssocID="{B009FB3F-1661-4916-9AE8-DC08235264D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76029BF-0CDA-4F2C-A329-7FDB17E2248A}" type="pres">
      <dgm:prSet presAssocID="{FFB02AF1-1ACD-4F5D-A6D4-2EEB46E410DA}" presName="hierRoot1" presStyleCnt="0">
        <dgm:presLayoutVars>
          <dgm:hierBranch val="init"/>
        </dgm:presLayoutVars>
      </dgm:prSet>
      <dgm:spPr/>
    </dgm:pt>
    <dgm:pt modelId="{6A3CC8A0-F968-45AE-A908-66B613E474A4}" type="pres">
      <dgm:prSet presAssocID="{FFB02AF1-1ACD-4F5D-A6D4-2EEB46E410DA}" presName="rootComposite1" presStyleCnt="0"/>
      <dgm:spPr/>
    </dgm:pt>
    <dgm:pt modelId="{B28A6498-7421-4369-A8C7-1CEBA3B053D2}" type="pres">
      <dgm:prSet presAssocID="{FFB02AF1-1ACD-4F5D-A6D4-2EEB46E410DA}" presName="rootText1" presStyleLbl="node0" presStyleIdx="0" presStyleCnt="1" custScaleX="320772" custScaleY="645933" custLinFactNeighborX="-22168" custLinFactNeighborY="-77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26EDC6-9EDF-4BA0-913A-1281FBDB3221}" type="pres">
      <dgm:prSet presAssocID="{FFB02AF1-1ACD-4F5D-A6D4-2EEB46E410D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8E5DE71-8297-41E4-9A1D-26429AC388AD}" type="pres">
      <dgm:prSet presAssocID="{FFB02AF1-1ACD-4F5D-A6D4-2EEB46E410DA}" presName="hierChild2" presStyleCnt="0"/>
      <dgm:spPr/>
    </dgm:pt>
    <dgm:pt modelId="{E565CD79-58E4-4768-993D-716567E41FF8}" type="pres">
      <dgm:prSet presAssocID="{A69F8697-FB03-45B4-B4DA-D156F76664E2}" presName="Name64" presStyleLbl="parChTrans1D2" presStyleIdx="0" presStyleCnt="2"/>
      <dgm:spPr/>
      <dgm:t>
        <a:bodyPr/>
        <a:lstStyle/>
        <a:p>
          <a:endParaRPr lang="ru-RU"/>
        </a:p>
      </dgm:t>
    </dgm:pt>
    <dgm:pt modelId="{38300ACE-A9E1-4237-8BF3-48F1A1B1850B}" type="pres">
      <dgm:prSet presAssocID="{82B6C29E-D68A-45F7-9F6E-C4B20FFDF858}" presName="hierRoot2" presStyleCnt="0">
        <dgm:presLayoutVars>
          <dgm:hierBranch val="init"/>
        </dgm:presLayoutVars>
      </dgm:prSet>
      <dgm:spPr/>
    </dgm:pt>
    <dgm:pt modelId="{E5F6266B-A273-4DA9-86DE-F6836AEE9C7D}" type="pres">
      <dgm:prSet presAssocID="{82B6C29E-D68A-45F7-9F6E-C4B20FFDF858}" presName="rootComposite" presStyleCnt="0"/>
      <dgm:spPr/>
    </dgm:pt>
    <dgm:pt modelId="{979DF160-5D3C-495E-8973-A3C9D94BD6A4}" type="pres">
      <dgm:prSet presAssocID="{82B6C29E-D68A-45F7-9F6E-C4B20FFDF858}" presName="rootText" presStyleLbl="node2" presStyleIdx="0" presStyleCnt="2" custScaleX="106875" custScaleY="325764" custLinFactNeighborX="-19859" custLinFactNeighborY="-24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6B2D68-351D-4701-A493-3CFC393E7A50}" type="pres">
      <dgm:prSet presAssocID="{82B6C29E-D68A-45F7-9F6E-C4B20FFDF858}" presName="rootConnector" presStyleLbl="node2" presStyleIdx="0" presStyleCnt="2"/>
      <dgm:spPr/>
      <dgm:t>
        <a:bodyPr/>
        <a:lstStyle/>
        <a:p>
          <a:endParaRPr lang="ru-RU"/>
        </a:p>
      </dgm:t>
    </dgm:pt>
    <dgm:pt modelId="{EA486726-3F71-48CA-A248-DB0132E99B9C}" type="pres">
      <dgm:prSet presAssocID="{82B6C29E-D68A-45F7-9F6E-C4B20FFDF858}" presName="hierChild4" presStyleCnt="0"/>
      <dgm:spPr/>
    </dgm:pt>
    <dgm:pt modelId="{40F0084B-E42D-497B-BE14-8EC74DEABD0F}" type="pres">
      <dgm:prSet presAssocID="{82B6C29E-D68A-45F7-9F6E-C4B20FFDF858}" presName="hierChild5" presStyleCnt="0"/>
      <dgm:spPr/>
    </dgm:pt>
    <dgm:pt modelId="{6C3744AB-FD63-4675-9E48-1F20144209DC}" type="pres">
      <dgm:prSet presAssocID="{3FD42A42-C3FA-4082-8CE4-20562331E1F1}" presName="Name64" presStyleLbl="parChTrans1D2" presStyleIdx="1" presStyleCnt="2"/>
      <dgm:spPr/>
      <dgm:t>
        <a:bodyPr/>
        <a:lstStyle/>
        <a:p>
          <a:endParaRPr lang="ru-RU"/>
        </a:p>
      </dgm:t>
    </dgm:pt>
    <dgm:pt modelId="{9D6E24CB-C95D-4C07-8500-9B310B4AF3A7}" type="pres">
      <dgm:prSet presAssocID="{23768783-7670-4DCC-ADC9-B6A237D9DC31}" presName="hierRoot2" presStyleCnt="0">
        <dgm:presLayoutVars>
          <dgm:hierBranch val="init"/>
        </dgm:presLayoutVars>
      </dgm:prSet>
      <dgm:spPr/>
    </dgm:pt>
    <dgm:pt modelId="{A6E89749-0676-499D-8478-B230A8777C1C}" type="pres">
      <dgm:prSet presAssocID="{23768783-7670-4DCC-ADC9-B6A237D9DC31}" presName="rootComposite" presStyleCnt="0"/>
      <dgm:spPr/>
    </dgm:pt>
    <dgm:pt modelId="{C8B156EA-ADE0-419E-AB18-02E75A6A42CB}" type="pres">
      <dgm:prSet presAssocID="{23768783-7670-4DCC-ADC9-B6A237D9DC31}" presName="rootText" presStyleLbl="node2" presStyleIdx="1" presStyleCnt="2" custScaleY="367624" custLinFactNeighborX="-16421" custLinFactNeighborY="435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E0A19E-0678-4246-95F6-788A644063C8}" type="pres">
      <dgm:prSet presAssocID="{23768783-7670-4DCC-ADC9-B6A237D9DC31}" presName="rootConnector" presStyleLbl="node2" presStyleIdx="1" presStyleCnt="2"/>
      <dgm:spPr/>
      <dgm:t>
        <a:bodyPr/>
        <a:lstStyle/>
        <a:p>
          <a:endParaRPr lang="ru-RU"/>
        </a:p>
      </dgm:t>
    </dgm:pt>
    <dgm:pt modelId="{0034AB42-0908-4693-9B56-4256B672F07F}" type="pres">
      <dgm:prSet presAssocID="{23768783-7670-4DCC-ADC9-B6A237D9DC31}" presName="hierChild4" presStyleCnt="0"/>
      <dgm:spPr/>
    </dgm:pt>
    <dgm:pt modelId="{209D49E8-D09E-4A85-89A3-6C57FCB5CF31}" type="pres">
      <dgm:prSet presAssocID="{E0448EA3-6EA8-4D85-A10F-FD2035E7FDB5}" presName="Name64" presStyleLbl="parChTrans1D3" presStyleIdx="0" presStyleCnt="12"/>
      <dgm:spPr/>
      <dgm:t>
        <a:bodyPr/>
        <a:lstStyle/>
        <a:p>
          <a:endParaRPr lang="ru-RU"/>
        </a:p>
      </dgm:t>
    </dgm:pt>
    <dgm:pt modelId="{2A1BBF90-07A7-4E5A-BEC3-458F1CE246C8}" type="pres">
      <dgm:prSet presAssocID="{7C305804-3E5B-4547-9B1D-D04D42545C3C}" presName="hierRoot2" presStyleCnt="0">
        <dgm:presLayoutVars>
          <dgm:hierBranch val="init"/>
        </dgm:presLayoutVars>
      </dgm:prSet>
      <dgm:spPr/>
    </dgm:pt>
    <dgm:pt modelId="{391EAEC1-B9CD-401D-AE79-A1B5EC328547}" type="pres">
      <dgm:prSet presAssocID="{7C305804-3E5B-4547-9B1D-D04D42545C3C}" presName="rootComposite" presStyleCnt="0"/>
      <dgm:spPr/>
    </dgm:pt>
    <dgm:pt modelId="{99EA0A1A-6083-4AE6-9F60-FF6015B59E1A}" type="pres">
      <dgm:prSet presAssocID="{7C305804-3E5B-4547-9B1D-D04D42545C3C}" presName="rootText" presStyleLbl="node3" presStyleIdx="0" presStyleCnt="12" custScaleX="129359" custLinFactNeighborX="-11069" custLinFactNeighborY="84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9DFB9E-B87D-4BFC-AEBD-3EB13EA0B98F}" type="pres">
      <dgm:prSet presAssocID="{7C305804-3E5B-4547-9B1D-D04D42545C3C}" presName="rootConnector" presStyleLbl="node3" presStyleIdx="0" presStyleCnt="12"/>
      <dgm:spPr/>
      <dgm:t>
        <a:bodyPr/>
        <a:lstStyle/>
        <a:p>
          <a:endParaRPr lang="ru-RU"/>
        </a:p>
      </dgm:t>
    </dgm:pt>
    <dgm:pt modelId="{A9555525-49AA-4B55-A994-C1D8F3A3D121}" type="pres">
      <dgm:prSet presAssocID="{7C305804-3E5B-4547-9B1D-D04D42545C3C}" presName="hierChild4" presStyleCnt="0"/>
      <dgm:spPr/>
    </dgm:pt>
    <dgm:pt modelId="{1ECF1A46-FA82-48E5-B6A9-BE20FE2065C8}" type="pres">
      <dgm:prSet presAssocID="{7C305804-3E5B-4547-9B1D-D04D42545C3C}" presName="hierChild5" presStyleCnt="0"/>
      <dgm:spPr/>
    </dgm:pt>
    <dgm:pt modelId="{32DA1396-B95B-4E76-A813-EFE6CB257866}" type="pres">
      <dgm:prSet presAssocID="{D296D5D6-F969-442D-8B26-CC3A3FC30168}" presName="Name64" presStyleLbl="parChTrans1D3" presStyleIdx="1" presStyleCnt="12"/>
      <dgm:spPr/>
      <dgm:t>
        <a:bodyPr/>
        <a:lstStyle/>
        <a:p>
          <a:endParaRPr lang="ru-RU"/>
        </a:p>
      </dgm:t>
    </dgm:pt>
    <dgm:pt modelId="{53B90E2F-EA36-4930-9EBB-0F6D32576E9A}" type="pres">
      <dgm:prSet presAssocID="{EAE84A33-BFB3-4E39-8318-296A054B9A45}" presName="hierRoot2" presStyleCnt="0">
        <dgm:presLayoutVars>
          <dgm:hierBranch val="init"/>
        </dgm:presLayoutVars>
      </dgm:prSet>
      <dgm:spPr/>
    </dgm:pt>
    <dgm:pt modelId="{3A681B70-7F8E-45EF-AFAC-3FE46C3752D5}" type="pres">
      <dgm:prSet presAssocID="{EAE84A33-BFB3-4E39-8318-296A054B9A45}" presName="rootComposite" presStyleCnt="0"/>
      <dgm:spPr/>
    </dgm:pt>
    <dgm:pt modelId="{437DAD72-B3E8-4C0A-9636-A3C9077AE866}" type="pres">
      <dgm:prSet presAssocID="{EAE84A33-BFB3-4E39-8318-296A054B9A45}" presName="rootText" presStyleLbl="node3" presStyleIdx="1" presStyleCnt="12" custScaleX="129359" custLinFactNeighborX="-11069" custLinFactNeighborY="9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C47185-0C30-45B8-B6A3-ED30EB0E6B2F}" type="pres">
      <dgm:prSet presAssocID="{EAE84A33-BFB3-4E39-8318-296A054B9A45}" presName="rootConnector" presStyleLbl="node3" presStyleIdx="1" presStyleCnt="12"/>
      <dgm:spPr/>
      <dgm:t>
        <a:bodyPr/>
        <a:lstStyle/>
        <a:p>
          <a:endParaRPr lang="ru-RU"/>
        </a:p>
      </dgm:t>
    </dgm:pt>
    <dgm:pt modelId="{E2728B67-F0C8-4C66-8196-0658DC42C494}" type="pres">
      <dgm:prSet presAssocID="{EAE84A33-BFB3-4E39-8318-296A054B9A45}" presName="hierChild4" presStyleCnt="0"/>
      <dgm:spPr/>
    </dgm:pt>
    <dgm:pt modelId="{7B30D99D-CD9C-4254-A161-0B75DF467D0B}" type="pres">
      <dgm:prSet presAssocID="{EAE84A33-BFB3-4E39-8318-296A054B9A45}" presName="hierChild5" presStyleCnt="0"/>
      <dgm:spPr/>
    </dgm:pt>
    <dgm:pt modelId="{56F9009F-7467-4DB2-80D6-65EEC47D59A3}" type="pres">
      <dgm:prSet presAssocID="{D462C421-0A0B-4E9B-A05E-680C18CE430B}" presName="Name64" presStyleLbl="parChTrans1D3" presStyleIdx="2" presStyleCnt="12"/>
      <dgm:spPr/>
      <dgm:t>
        <a:bodyPr/>
        <a:lstStyle/>
        <a:p>
          <a:endParaRPr lang="ru-RU"/>
        </a:p>
      </dgm:t>
    </dgm:pt>
    <dgm:pt modelId="{B8C17449-A79C-43C2-A1EB-64D6739E7F47}" type="pres">
      <dgm:prSet presAssocID="{2B071F9B-5953-43E9-A814-BC591A1C903F}" presName="hierRoot2" presStyleCnt="0">
        <dgm:presLayoutVars>
          <dgm:hierBranch val="init"/>
        </dgm:presLayoutVars>
      </dgm:prSet>
      <dgm:spPr/>
    </dgm:pt>
    <dgm:pt modelId="{18E65DD1-815F-45D8-B0E7-9CB4AB77E747}" type="pres">
      <dgm:prSet presAssocID="{2B071F9B-5953-43E9-A814-BC591A1C903F}" presName="rootComposite" presStyleCnt="0"/>
      <dgm:spPr/>
    </dgm:pt>
    <dgm:pt modelId="{00BA40A5-48A7-46FF-8DA7-59B0708DD9D3}" type="pres">
      <dgm:prSet presAssocID="{2B071F9B-5953-43E9-A814-BC591A1C903F}" presName="rootText" presStyleLbl="node3" presStyleIdx="2" presStyleCnt="12" custScaleX="129359" custLinFactNeighborX="-11069" custLinFactNeighborY="9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AA8B81-8D68-4FC9-BEB5-A27467A6E08A}" type="pres">
      <dgm:prSet presAssocID="{2B071F9B-5953-43E9-A814-BC591A1C903F}" presName="rootConnector" presStyleLbl="node3" presStyleIdx="2" presStyleCnt="12"/>
      <dgm:spPr/>
      <dgm:t>
        <a:bodyPr/>
        <a:lstStyle/>
        <a:p>
          <a:endParaRPr lang="ru-RU"/>
        </a:p>
      </dgm:t>
    </dgm:pt>
    <dgm:pt modelId="{229BB32E-ED0D-41BF-83D6-5A50ED045680}" type="pres">
      <dgm:prSet presAssocID="{2B071F9B-5953-43E9-A814-BC591A1C903F}" presName="hierChild4" presStyleCnt="0"/>
      <dgm:spPr/>
    </dgm:pt>
    <dgm:pt modelId="{21F7DB4D-17C9-47D5-A3DB-B4DA80EF888B}" type="pres">
      <dgm:prSet presAssocID="{2B071F9B-5953-43E9-A814-BC591A1C903F}" presName="hierChild5" presStyleCnt="0"/>
      <dgm:spPr/>
    </dgm:pt>
    <dgm:pt modelId="{ED03712E-6842-45E6-917B-D0F0AF885515}" type="pres">
      <dgm:prSet presAssocID="{43AFA767-633B-4B04-B9AD-01581B897D4F}" presName="Name64" presStyleLbl="parChTrans1D3" presStyleIdx="3" presStyleCnt="12"/>
      <dgm:spPr/>
      <dgm:t>
        <a:bodyPr/>
        <a:lstStyle/>
        <a:p>
          <a:endParaRPr lang="ru-RU"/>
        </a:p>
      </dgm:t>
    </dgm:pt>
    <dgm:pt modelId="{04B19D96-DAB9-4995-BE15-FB4F7C924B0B}" type="pres">
      <dgm:prSet presAssocID="{724AADDE-4652-4F41-A9BB-65D0B84691A5}" presName="hierRoot2" presStyleCnt="0">
        <dgm:presLayoutVars>
          <dgm:hierBranch val="init"/>
        </dgm:presLayoutVars>
      </dgm:prSet>
      <dgm:spPr/>
    </dgm:pt>
    <dgm:pt modelId="{9399ED5E-CBFD-4392-B9F1-2C96F46FBE76}" type="pres">
      <dgm:prSet presAssocID="{724AADDE-4652-4F41-A9BB-65D0B84691A5}" presName="rootComposite" presStyleCnt="0"/>
      <dgm:spPr/>
    </dgm:pt>
    <dgm:pt modelId="{8B766186-3197-4575-9A23-B83AEA69DC28}" type="pres">
      <dgm:prSet presAssocID="{724AADDE-4652-4F41-A9BB-65D0B84691A5}" presName="rootText" presStyleLbl="node3" presStyleIdx="3" presStyleCnt="12" custScaleX="129359" custLinFactNeighborX="-11069" custLinFactNeighborY="9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CCDBD8-3BBA-412F-A0B0-FE7823DDF871}" type="pres">
      <dgm:prSet presAssocID="{724AADDE-4652-4F41-A9BB-65D0B84691A5}" presName="rootConnector" presStyleLbl="node3" presStyleIdx="3" presStyleCnt="12"/>
      <dgm:spPr/>
      <dgm:t>
        <a:bodyPr/>
        <a:lstStyle/>
        <a:p>
          <a:endParaRPr lang="ru-RU"/>
        </a:p>
      </dgm:t>
    </dgm:pt>
    <dgm:pt modelId="{5849C783-1F4C-4536-A83A-6ADFB83350BE}" type="pres">
      <dgm:prSet presAssocID="{724AADDE-4652-4F41-A9BB-65D0B84691A5}" presName="hierChild4" presStyleCnt="0"/>
      <dgm:spPr/>
    </dgm:pt>
    <dgm:pt modelId="{1E469655-92CD-4EFB-BD27-C987D2FA4657}" type="pres">
      <dgm:prSet presAssocID="{724AADDE-4652-4F41-A9BB-65D0B84691A5}" presName="hierChild5" presStyleCnt="0"/>
      <dgm:spPr/>
    </dgm:pt>
    <dgm:pt modelId="{7CD90DB9-F700-4090-AAC0-4E81FD52B943}" type="pres">
      <dgm:prSet presAssocID="{AF2299E1-F233-4C35-823B-B9E13951B6EC}" presName="Name64" presStyleLbl="parChTrans1D3" presStyleIdx="4" presStyleCnt="12"/>
      <dgm:spPr/>
      <dgm:t>
        <a:bodyPr/>
        <a:lstStyle/>
        <a:p>
          <a:endParaRPr lang="ru-RU"/>
        </a:p>
      </dgm:t>
    </dgm:pt>
    <dgm:pt modelId="{A21FF5B0-1423-43F0-8ABA-DED606E4BF04}" type="pres">
      <dgm:prSet presAssocID="{84E66B96-02D9-4A90-9AC4-96A0283C865F}" presName="hierRoot2" presStyleCnt="0">
        <dgm:presLayoutVars>
          <dgm:hierBranch val="init"/>
        </dgm:presLayoutVars>
      </dgm:prSet>
      <dgm:spPr/>
    </dgm:pt>
    <dgm:pt modelId="{2888CEA4-F894-4C7F-9B8D-AFB3BDE79BEA}" type="pres">
      <dgm:prSet presAssocID="{84E66B96-02D9-4A90-9AC4-96A0283C865F}" presName="rootComposite" presStyleCnt="0"/>
      <dgm:spPr/>
    </dgm:pt>
    <dgm:pt modelId="{8BD76FAF-4E50-4B93-9228-6B5BBC845D9F}" type="pres">
      <dgm:prSet presAssocID="{84E66B96-02D9-4A90-9AC4-96A0283C865F}" presName="rootText" presStyleLbl="node3" presStyleIdx="4" presStyleCnt="12" custScaleX="129359" custLinFactNeighborX="-11069" custLinFactNeighborY="9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E850CA-687B-4B36-86EA-15F2E7553B3D}" type="pres">
      <dgm:prSet presAssocID="{84E66B96-02D9-4A90-9AC4-96A0283C865F}" presName="rootConnector" presStyleLbl="node3" presStyleIdx="4" presStyleCnt="12"/>
      <dgm:spPr/>
      <dgm:t>
        <a:bodyPr/>
        <a:lstStyle/>
        <a:p>
          <a:endParaRPr lang="ru-RU"/>
        </a:p>
      </dgm:t>
    </dgm:pt>
    <dgm:pt modelId="{42637589-3F5A-4A54-A5EB-4E0CC559B2E2}" type="pres">
      <dgm:prSet presAssocID="{84E66B96-02D9-4A90-9AC4-96A0283C865F}" presName="hierChild4" presStyleCnt="0"/>
      <dgm:spPr/>
    </dgm:pt>
    <dgm:pt modelId="{1A12479A-D51F-473A-9EF0-AA3D50EA277F}" type="pres">
      <dgm:prSet presAssocID="{84E66B96-02D9-4A90-9AC4-96A0283C865F}" presName="hierChild5" presStyleCnt="0"/>
      <dgm:spPr/>
    </dgm:pt>
    <dgm:pt modelId="{196C9283-7558-49B5-98CB-3D8CE3E7118A}" type="pres">
      <dgm:prSet presAssocID="{CFF5810D-77EE-4004-AB41-EFCC41BA0F04}" presName="Name64" presStyleLbl="parChTrans1D3" presStyleIdx="5" presStyleCnt="12"/>
      <dgm:spPr/>
      <dgm:t>
        <a:bodyPr/>
        <a:lstStyle/>
        <a:p>
          <a:endParaRPr lang="ru-RU"/>
        </a:p>
      </dgm:t>
    </dgm:pt>
    <dgm:pt modelId="{DC210527-446F-4933-A4E3-1C090F296E39}" type="pres">
      <dgm:prSet presAssocID="{586EED8D-B83C-4436-B5F7-B21C8770504B}" presName="hierRoot2" presStyleCnt="0">
        <dgm:presLayoutVars>
          <dgm:hierBranch val="init"/>
        </dgm:presLayoutVars>
      </dgm:prSet>
      <dgm:spPr/>
    </dgm:pt>
    <dgm:pt modelId="{BAF54F08-6DE8-43FB-9CD3-3417FF491BEB}" type="pres">
      <dgm:prSet presAssocID="{586EED8D-B83C-4436-B5F7-B21C8770504B}" presName="rootComposite" presStyleCnt="0"/>
      <dgm:spPr/>
    </dgm:pt>
    <dgm:pt modelId="{547CFD1A-BD92-4D1C-BF1D-35CFBF4D6F2B}" type="pres">
      <dgm:prSet presAssocID="{586EED8D-B83C-4436-B5F7-B21C8770504B}" presName="rootText" presStyleLbl="node3" presStyleIdx="5" presStyleCnt="12" custScaleX="129359" custLinFactNeighborX="-11069" custLinFactNeighborY="9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7F5D6B-C520-47F0-BE5F-FA6B40519A99}" type="pres">
      <dgm:prSet presAssocID="{586EED8D-B83C-4436-B5F7-B21C8770504B}" presName="rootConnector" presStyleLbl="node3" presStyleIdx="5" presStyleCnt="12"/>
      <dgm:spPr/>
      <dgm:t>
        <a:bodyPr/>
        <a:lstStyle/>
        <a:p>
          <a:endParaRPr lang="ru-RU"/>
        </a:p>
      </dgm:t>
    </dgm:pt>
    <dgm:pt modelId="{45DA77A6-EF46-41B5-B41A-BCB4F0E14AD6}" type="pres">
      <dgm:prSet presAssocID="{586EED8D-B83C-4436-B5F7-B21C8770504B}" presName="hierChild4" presStyleCnt="0"/>
      <dgm:spPr/>
    </dgm:pt>
    <dgm:pt modelId="{6DCFD962-9446-4D96-9423-894433E63C1A}" type="pres">
      <dgm:prSet presAssocID="{586EED8D-B83C-4436-B5F7-B21C8770504B}" presName="hierChild5" presStyleCnt="0"/>
      <dgm:spPr/>
    </dgm:pt>
    <dgm:pt modelId="{319008AB-64F3-4407-A6A2-5077DF80B914}" type="pres">
      <dgm:prSet presAssocID="{D7775525-A862-4267-A7D1-2ECBF9DD2E04}" presName="Name64" presStyleLbl="parChTrans1D3" presStyleIdx="6" presStyleCnt="12"/>
      <dgm:spPr/>
      <dgm:t>
        <a:bodyPr/>
        <a:lstStyle/>
        <a:p>
          <a:endParaRPr lang="ru-RU"/>
        </a:p>
      </dgm:t>
    </dgm:pt>
    <dgm:pt modelId="{6ACE7BF4-CFF1-4553-B4BF-186270B9FAA4}" type="pres">
      <dgm:prSet presAssocID="{145F9EC3-928E-4007-9765-FAEC33EC7E8F}" presName="hierRoot2" presStyleCnt="0">
        <dgm:presLayoutVars>
          <dgm:hierBranch val="init"/>
        </dgm:presLayoutVars>
      </dgm:prSet>
      <dgm:spPr/>
    </dgm:pt>
    <dgm:pt modelId="{6BA9F0B2-4AA1-4017-8717-B3FF15A414F9}" type="pres">
      <dgm:prSet presAssocID="{145F9EC3-928E-4007-9765-FAEC33EC7E8F}" presName="rootComposite" presStyleCnt="0"/>
      <dgm:spPr/>
    </dgm:pt>
    <dgm:pt modelId="{567D4F1E-61B4-4D8D-9BAE-BB306375F4F7}" type="pres">
      <dgm:prSet presAssocID="{145F9EC3-928E-4007-9765-FAEC33EC7E8F}" presName="rootText" presStyleLbl="node3" presStyleIdx="6" presStyleCnt="12" custScaleX="129359" custLinFactNeighborX="-11069" custLinFactNeighborY="9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479A7B-B906-488A-BE19-D7F5F245B4AF}" type="pres">
      <dgm:prSet presAssocID="{145F9EC3-928E-4007-9765-FAEC33EC7E8F}" presName="rootConnector" presStyleLbl="node3" presStyleIdx="6" presStyleCnt="12"/>
      <dgm:spPr/>
      <dgm:t>
        <a:bodyPr/>
        <a:lstStyle/>
        <a:p>
          <a:endParaRPr lang="ru-RU"/>
        </a:p>
      </dgm:t>
    </dgm:pt>
    <dgm:pt modelId="{99162526-5B1D-4A6C-BB1B-97E6755B4C79}" type="pres">
      <dgm:prSet presAssocID="{145F9EC3-928E-4007-9765-FAEC33EC7E8F}" presName="hierChild4" presStyleCnt="0"/>
      <dgm:spPr/>
    </dgm:pt>
    <dgm:pt modelId="{1AC21957-A333-4E64-9241-787A24B57767}" type="pres">
      <dgm:prSet presAssocID="{145F9EC3-928E-4007-9765-FAEC33EC7E8F}" presName="hierChild5" presStyleCnt="0"/>
      <dgm:spPr/>
    </dgm:pt>
    <dgm:pt modelId="{7364070C-8817-4F5B-8A47-0B9BE604E68C}" type="pres">
      <dgm:prSet presAssocID="{75CD8D7D-CF93-4ED3-A4AA-35FC0DCE5D6E}" presName="Name64" presStyleLbl="parChTrans1D3" presStyleIdx="7" presStyleCnt="12"/>
      <dgm:spPr/>
      <dgm:t>
        <a:bodyPr/>
        <a:lstStyle/>
        <a:p>
          <a:endParaRPr lang="ru-RU"/>
        </a:p>
      </dgm:t>
    </dgm:pt>
    <dgm:pt modelId="{5F20802F-1B5D-48FD-ABD4-7C434C17BBE7}" type="pres">
      <dgm:prSet presAssocID="{DBBEE9AA-B22D-469A-A78D-C908634AA6C8}" presName="hierRoot2" presStyleCnt="0">
        <dgm:presLayoutVars>
          <dgm:hierBranch val="init"/>
        </dgm:presLayoutVars>
      </dgm:prSet>
      <dgm:spPr/>
    </dgm:pt>
    <dgm:pt modelId="{3FE3CE57-31BC-45B3-86F2-384853C53C9C}" type="pres">
      <dgm:prSet presAssocID="{DBBEE9AA-B22D-469A-A78D-C908634AA6C8}" presName="rootComposite" presStyleCnt="0"/>
      <dgm:spPr/>
    </dgm:pt>
    <dgm:pt modelId="{9D5596FE-E459-4ACD-B4B4-D78F06226B09}" type="pres">
      <dgm:prSet presAssocID="{DBBEE9AA-B22D-469A-A78D-C908634AA6C8}" presName="rootText" presStyleLbl="node3" presStyleIdx="7" presStyleCnt="12" custScaleX="129359" custLinFactNeighborX="-11069" custLinFactNeighborY="9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B231FF-782D-4BA8-9226-B0B9EE39E416}" type="pres">
      <dgm:prSet presAssocID="{DBBEE9AA-B22D-469A-A78D-C908634AA6C8}" presName="rootConnector" presStyleLbl="node3" presStyleIdx="7" presStyleCnt="12"/>
      <dgm:spPr/>
      <dgm:t>
        <a:bodyPr/>
        <a:lstStyle/>
        <a:p>
          <a:endParaRPr lang="ru-RU"/>
        </a:p>
      </dgm:t>
    </dgm:pt>
    <dgm:pt modelId="{CEAF5D99-3808-469C-84E8-08A92625B5AF}" type="pres">
      <dgm:prSet presAssocID="{DBBEE9AA-B22D-469A-A78D-C908634AA6C8}" presName="hierChild4" presStyleCnt="0"/>
      <dgm:spPr/>
    </dgm:pt>
    <dgm:pt modelId="{87C6ACA0-1F9A-48A7-B4DC-427012509D6E}" type="pres">
      <dgm:prSet presAssocID="{DBBEE9AA-B22D-469A-A78D-C908634AA6C8}" presName="hierChild5" presStyleCnt="0"/>
      <dgm:spPr/>
    </dgm:pt>
    <dgm:pt modelId="{57480E90-1C4C-4C4A-A026-D9BAA83C191C}" type="pres">
      <dgm:prSet presAssocID="{38555FD0-B87B-43AA-BC3C-9FB95AF942D8}" presName="Name64" presStyleLbl="parChTrans1D3" presStyleIdx="8" presStyleCnt="12"/>
      <dgm:spPr/>
      <dgm:t>
        <a:bodyPr/>
        <a:lstStyle/>
        <a:p>
          <a:endParaRPr lang="ru-RU"/>
        </a:p>
      </dgm:t>
    </dgm:pt>
    <dgm:pt modelId="{69B7D6A2-3087-49C3-AC23-DFF78A6C0CD6}" type="pres">
      <dgm:prSet presAssocID="{62DEB12B-7951-4DA9-AEDB-52943AD70AD3}" presName="hierRoot2" presStyleCnt="0">
        <dgm:presLayoutVars>
          <dgm:hierBranch val="init"/>
        </dgm:presLayoutVars>
      </dgm:prSet>
      <dgm:spPr/>
    </dgm:pt>
    <dgm:pt modelId="{A309437D-1C5F-4E4B-B232-22F5D8D695E3}" type="pres">
      <dgm:prSet presAssocID="{62DEB12B-7951-4DA9-AEDB-52943AD70AD3}" presName="rootComposite" presStyleCnt="0"/>
      <dgm:spPr/>
    </dgm:pt>
    <dgm:pt modelId="{6FB0F370-4D27-45F7-859E-FE642BC1E577}" type="pres">
      <dgm:prSet presAssocID="{62DEB12B-7951-4DA9-AEDB-52943AD70AD3}" presName="rootText" presStyleLbl="node3" presStyleIdx="8" presStyleCnt="12" custScaleX="129359" custLinFactNeighborX="-11069" custLinFactNeighborY="9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F31D66-6AF7-4583-90C5-22F2BD9EFA34}" type="pres">
      <dgm:prSet presAssocID="{62DEB12B-7951-4DA9-AEDB-52943AD70AD3}" presName="rootConnector" presStyleLbl="node3" presStyleIdx="8" presStyleCnt="12"/>
      <dgm:spPr/>
      <dgm:t>
        <a:bodyPr/>
        <a:lstStyle/>
        <a:p>
          <a:endParaRPr lang="ru-RU"/>
        </a:p>
      </dgm:t>
    </dgm:pt>
    <dgm:pt modelId="{9B5EEC78-EF1D-43F7-8755-8E3AE31989A3}" type="pres">
      <dgm:prSet presAssocID="{62DEB12B-7951-4DA9-AEDB-52943AD70AD3}" presName="hierChild4" presStyleCnt="0"/>
      <dgm:spPr/>
    </dgm:pt>
    <dgm:pt modelId="{6A3D4ADB-EB7C-48AB-865E-3FCA42C6777E}" type="pres">
      <dgm:prSet presAssocID="{62DEB12B-7951-4DA9-AEDB-52943AD70AD3}" presName="hierChild5" presStyleCnt="0"/>
      <dgm:spPr/>
    </dgm:pt>
    <dgm:pt modelId="{05592CA1-7C84-45E9-8F12-A7BE48D58FFF}" type="pres">
      <dgm:prSet presAssocID="{694FD11E-F2BF-479C-95A9-DA76FB8FAB56}" presName="Name64" presStyleLbl="parChTrans1D3" presStyleIdx="9" presStyleCnt="12"/>
      <dgm:spPr/>
      <dgm:t>
        <a:bodyPr/>
        <a:lstStyle/>
        <a:p>
          <a:endParaRPr lang="ru-RU"/>
        </a:p>
      </dgm:t>
    </dgm:pt>
    <dgm:pt modelId="{57A178ED-9B2D-4941-B531-F22165487EB2}" type="pres">
      <dgm:prSet presAssocID="{F0DE16A9-60CE-4F1C-BF5D-D4EAEF843CED}" presName="hierRoot2" presStyleCnt="0">
        <dgm:presLayoutVars>
          <dgm:hierBranch val="init"/>
        </dgm:presLayoutVars>
      </dgm:prSet>
      <dgm:spPr/>
    </dgm:pt>
    <dgm:pt modelId="{DD5842F8-ABD4-40C1-96A8-1B14B7DD4608}" type="pres">
      <dgm:prSet presAssocID="{F0DE16A9-60CE-4F1C-BF5D-D4EAEF843CED}" presName="rootComposite" presStyleCnt="0"/>
      <dgm:spPr/>
    </dgm:pt>
    <dgm:pt modelId="{D45FEEC5-2A3C-4CE4-8E28-0E5E824D7500}" type="pres">
      <dgm:prSet presAssocID="{F0DE16A9-60CE-4F1C-BF5D-D4EAEF843CED}" presName="rootText" presStyleLbl="node3" presStyleIdx="9" presStyleCnt="12" custScaleX="129359" custLinFactNeighborX="-11069" custLinFactNeighborY="9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588E66-B100-4A4C-BAB0-EA2432519C77}" type="pres">
      <dgm:prSet presAssocID="{F0DE16A9-60CE-4F1C-BF5D-D4EAEF843CED}" presName="rootConnector" presStyleLbl="node3" presStyleIdx="9" presStyleCnt="12"/>
      <dgm:spPr/>
      <dgm:t>
        <a:bodyPr/>
        <a:lstStyle/>
        <a:p>
          <a:endParaRPr lang="ru-RU"/>
        </a:p>
      </dgm:t>
    </dgm:pt>
    <dgm:pt modelId="{A688D572-AE77-4B0C-B158-7E21F516D63F}" type="pres">
      <dgm:prSet presAssocID="{F0DE16A9-60CE-4F1C-BF5D-D4EAEF843CED}" presName="hierChild4" presStyleCnt="0"/>
      <dgm:spPr/>
    </dgm:pt>
    <dgm:pt modelId="{F9F8DDFC-A24E-4855-B28D-B25D74F5256C}" type="pres">
      <dgm:prSet presAssocID="{F0DE16A9-60CE-4F1C-BF5D-D4EAEF843CED}" presName="hierChild5" presStyleCnt="0"/>
      <dgm:spPr/>
    </dgm:pt>
    <dgm:pt modelId="{CE356C35-C986-4088-A361-550547DB0B3B}" type="pres">
      <dgm:prSet presAssocID="{FE93FCA9-8DE8-43D6-9607-8887855831FE}" presName="Name64" presStyleLbl="parChTrans1D3" presStyleIdx="10" presStyleCnt="12"/>
      <dgm:spPr/>
      <dgm:t>
        <a:bodyPr/>
        <a:lstStyle/>
        <a:p>
          <a:endParaRPr lang="ru-RU"/>
        </a:p>
      </dgm:t>
    </dgm:pt>
    <dgm:pt modelId="{AABC103B-99E1-4E97-96E8-EA605CBADB9F}" type="pres">
      <dgm:prSet presAssocID="{32F58E4D-C8CC-4766-8533-84359E827510}" presName="hierRoot2" presStyleCnt="0">
        <dgm:presLayoutVars>
          <dgm:hierBranch val="init"/>
        </dgm:presLayoutVars>
      </dgm:prSet>
      <dgm:spPr/>
    </dgm:pt>
    <dgm:pt modelId="{0A7CDA19-4519-4FE0-81E2-56A1FA978516}" type="pres">
      <dgm:prSet presAssocID="{32F58E4D-C8CC-4766-8533-84359E827510}" presName="rootComposite" presStyleCnt="0"/>
      <dgm:spPr/>
    </dgm:pt>
    <dgm:pt modelId="{5071C859-C199-4EC6-B43A-5E2B277DDA30}" type="pres">
      <dgm:prSet presAssocID="{32F58E4D-C8CC-4766-8533-84359E827510}" presName="rootText" presStyleLbl="node3" presStyleIdx="10" presStyleCnt="12" custScaleX="129359" custLinFactNeighborX="-11069" custLinFactNeighborY="9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AF9EF1-08C0-4ACD-B84E-CEA1FDD60D28}" type="pres">
      <dgm:prSet presAssocID="{32F58E4D-C8CC-4766-8533-84359E827510}" presName="rootConnector" presStyleLbl="node3" presStyleIdx="10" presStyleCnt="12"/>
      <dgm:spPr/>
      <dgm:t>
        <a:bodyPr/>
        <a:lstStyle/>
        <a:p>
          <a:endParaRPr lang="ru-RU"/>
        </a:p>
      </dgm:t>
    </dgm:pt>
    <dgm:pt modelId="{1255C651-0155-4475-A4DE-3C57BB5936E5}" type="pres">
      <dgm:prSet presAssocID="{32F58E4D-C8CC-4766-8533-84359E827510}" presName="hierChild4" presStyleCnt="0"/>
      <dgm:spPr/>
    </dgm:pt>
    <dgm:pt modelId="{174C3A5F-9C28-4E4E-9DC1-95023CBA9B2B}" type="pres">
      <dgm:prSet presAssocID="{32F58E4D-C8CC-4766-8533-84359E827510}" presName="hierChild5" presStyleCnt="0"/>
      <dgm:spPr/>
    </dgm:pt>
    <dgm:pt modelId="{4C83A39D-DCAD-4BD1-9F20-DBFC66910520}" type="pres">
      <dgm:prSet presAssocID="{9C8CF259-D3A7-4E24-B4DD-69E1DEC1F890}" presName="Name64" presStyleLbl="parChTrans1D3" presStyleIdx="11" presStyleCnt="12"/>
      <dgm:spPr/>
      <dgm:t>
        <a:bodyPr/>
        <a:lstStyle/>
        <a:p>
          <a:endParaRPr lang="ru-RU"/>
        </a:p>
      </dgm:t>
    </dgm:pt>
    <dgm:pt modelId="{6C295F99-8622-4D28-A6D5-64133D849464}" type="pres">
      <dgm:prSet presAssocID="{5CDA660F-1B2A-4815-91DB-4398D1541CBD}" presName="hierRoot2" presStyleCnt="0">
        <dgm:presLayoutVars>
          <dgm:hierBranch val="init"/>
        </dgm:presLayoutVars>
      </dgm:prSet>
      <dgm:spPr/>
    </dgm:pt>
    <dgm:pt modelId="{7C2195CA-EEBA-497E-B1CC-26A7CC1B69C2}" type="pres">
      <dgm:prSet presAssocID="{5CDA660F-1B2A-4815-91DB-4398D1541CBD}" presName="rootComposite" presStyleCnt="0"/>
      <dgm:spPr/>
    </dgm:pt>
    <dgm:pt modelId="{59B67BFC-4CC0-40C9-813C-1A0AA0FD30A6}" type="pres">
      <dgm:prSet presAssocID="{5CDA660F-1B2A-4815-91DB-4398D1541CBD}" presName="rootText" presStyleLbl="node3" presStyleIdx="11" presStyleCnt="12" custScaleX="129359" custLinFactNeighborX="-11069" custLinFactNeighborY="9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460CC2-D082-4F1C-B18C-02C5116455B2}" type="pres">
      <dgm:prSet presAssocID="{5CDA660F-1B2A-4815-91DB-4398D1541CBD}" presName="rootConnector" presStyleLbl="node3" presStyleIdx="11" presStyleCnt="12"/>
      <dgm:spPr/>
      <dgm:t>
        <a:bodyPr/>
        <a:lstStyle/>
        <a:p>
          <a:endParaRPr lang="ru-RU"/>
        </a:p>
      </dgm:t>
    </dgm:pt>
    <dgm:pt modelId="{1FCD127D-EE5A-43BD-A792-2CC3BD114E6D}" type="pres">
      <dgm:prSet presAssocID="{5CDA660F-1B2A-4815-91DB-4398D1541CBD}" presName="hierChild4" presStyleCnt="0"/>
      <dgm:spPr/>
    </dgm:pt>
    <dgm:pt modelId="{55AD76AC-A863-422A-990A-3B60AAF31BFF}" type="pres">
      <dgm:prSet presAssocID="{5CDA660F-1B2A-4815-91DB-4398D1541CBD}" presName="hierChild5" presStyleCnt="0"/>
      <dgm:spPr/>
    </dgm:pt>
    <dgm:pt modelId="{DCC2367A-8CDC-4E3D-8171-84C75225E620}" type="pres">
      <dgm:prSet presAssocID="{23768783-7670-4DCC-ADC9-B6A237D9DC31}" presName="hierChild5" presStyleCnt="0"/>
      <dgm:spPr/>
    </dgm:pt>
    <dgm:pt modelId="{A1A1ED47-9C94-4DA2-949C-8EAA9E659A6F}" type="pres">
      <dgm:prSet presAssocID="{FFB02AF1-1ACD-4F5D-A6D4-2EEB46E410DA}" presName="hierChild3" presStyleCnt="0"/>
      <dgm:spPr/>
    </dgm:pt>
  </dgm:ptLst>
  <dgm:cxnLst>
    <dgm:cxn modelId="{FEDF1980-7CE7-4ADB-9DE5-551080B137FB}" srcId="{FFB02AF1-1ACD-4F5D-A6D4-2EEB46E410DA}" destId="{82B6C29E-D68A-45F7-9F6E-C4B20FFDF858}" srcOrd="0" destOrd="0" parTransId="{A69F8697-FB03-45B4-B4DA-D156F76664E2}" sibTransId="{825C5344-C23C-4D37-BA41-7E1B700AC4F4}"/>
    <dgm:cxn modelId="{5BFD297F-88C8-4089-B6C7-8FB2274479A6}" type="presOf" srcId="{43AFA767-633B-4B04-B9AD-01581B897D4F}" destId="{ED03712E-6842-45E6-917B-D0F0AF885515}" srcOrd="0" destOrd="0" presId="urn:microsoft.com/office/officeart/2009/3/layout/HorizontalOrganizationChart"/>
    <dgm:cxn modelId="{7083E46B-CE84-4DA6-B783-9AE066ADF857}" srcId="{23768783-7670-4DCC-ADC9-B6A237D9DC31}" destId="{DBBEE9AA-B22D-469A-A78D-C908634AA6C8}" srcOrd="7" destOrd="0" parTransId="{75CD8D7D-CF93-4ED3-A4AA-35FC0DCE5D6E}" sibTransId="{4698BA63-7019-482C-9AF6-ADA8DBEEB2B6}"/>
    <dgm:cxn modelId="{81B2ABB3-64E1-42C7-A812-D84AE4B043B7}" srcId="{23768783-7670-4DCC-ADC9-B6A237D9DC31}" destId="{5CDA660F-1B2A-4815-91DB-4398D1541CBD}" srcOrd="11" destOrd="0" parTransId="{9C8CF259-D3A7-4E24-B4DD-69E1DEC1F890}" sibTransId="{CCDB1C13-5BF7-4966-8425-23248380974C}"/>
    <dgm:cxn modelId="{D24558EB-647F-43A2-BDB4-BAF144AAD05F}" type="presOf" srcId="{FFB02AF1-1ACD-4F5D-A6D4-2EEB46E410DA}" destId="{1726EDC6-9EDF-4BA0-913A-1281FBDB3221}" srcOrd="1" destOrd="0" presId="urn:microsoft.com/office/officeart/2009/3/layout/HorizontalOrganizationChart"/>
    <dgm:cxn modelId="{DF548B42-2387-48F7-B37B-266EE2B04E05}" type="presOf" srcId="{32F58E4D-C8CC-4766-8533-84359E827510}" destId="{6BAF9EF1-08C0-4ACD-B84E-CEA1FDD60D28}" srcOrd="1" destOrd="0" presId="urn:microsoft.com/office/officeart/2009/3/layout/HorizontalOrganizationChart"/>
    <dgm:cxn modelId="{EB1AEC4F-71C2-46CE-990F-0B85B26A45F3}" type="presOf" srcId="{3FD42A42-C3FA-4082-8CE4-20562331E1F1}" destId="{6C3744AB-FD63-4675-9E48-1F20144209DC}" srcOrd="0" destOrd="0" presId="urn:microsoft.com/office/officeart/2009/3/layout/HorizontalOrganizationChart"/>
    <dgm:cxn modelId="{F46A2689-D3B7-43CB-9561-4B026B6BCC73}" type="presOf" srcId="{7C305804-3E5B-4547-9B1D-D04D42545C3C}" destId="{99EA0A1A-6083-4AE6-9F60-FF6015B59E1A}" srcOrd="0" destOrd="0" presId="urn:microsoft.com/office/officeart/2009/3/layout/HorizontalOrganizationChart"/>
    <dgm:cxn modelId="{0A245DDD-829D-4450-9B06-C6B973AA7104}" type="presOf" srcId="{724AADDE-4652-4F41-A9BB-65D0B84691A5}" destId="{8B766186-3197-4575-9A23-B83AEA69DC28}" srcOrd="0" destOrd="0" presId="urn:microsoft.com/office/officeart/2009/3/layout/HorizontalOrganizationChart"/>
    <dgm:cxn modelId="{795A81F1-97BC-4212-9BFC-CE24302387AB}" type="presOf" srcId="{586EED8D-B83C-4436-B5F7-B21C8770504B}" destId="{417F5D6B-C520-47F0-BE5F-FA6B40519A99}" srcOrd="1" destOrd="0" presId="urn:microsoft.com/office/officeart/2009/3/layout/HorizontalOrganizationChart"/>
    <dgm:cxn modelId="{5650311B-3E20-4B9C-8290-2B52C1B05D71}" type="presOf" srcId="{5CDA660F-1B2A-4815-91DB-4398D1541CBD}" destId="{59B67BFC-4CC0-40C9-813C-1A0AA0FD30A6}" srcOrd="0" destOrd="0" presId="urn:microsoft.com/office/officeart/2009/3/layout/HorizontalOrganizationChart"/>
    <dgm:cxn modelId="{5A60BBD7-220B-4D48-A0C4-99C06F885405}" type="presOf" srcId="{FE93FCA9-8DE8-43D6-9607-8887855831FE}" destId="{CE356C35-C986-4088-A361-550547DB0B3B}" srcOrd="0" destOrd="0" presId="urn:microsoft.com/office/officeart/2009/3/layout/HorizontalOrganizationChart"/>
    <dgm:cxn modelId="{324D1481-5352-4AB3-BF61-47C9993699A9}" type="presOf" srcId="{75CD8D7D-CF93-4ED3-A4AA-35FC0DCE5D6E}" destId="{7364070C-8817-4F5B-8A47-0B9BE604E68C}" srcOrd="0" destOrd="0" presId="urn:microsoft.com/office/officeart/2009/3/layout/HorizontalOrganizationChart"/>
    <dgm:cxn modelId="{402EB6C6-5CCC-4354-AA3A-A1E4B014F81F}" type="presOf" srcId="{EAE84A33-BFB3-4E39-8318-296A054B9A45}" destId="{59C47185-0C30-45B8-B6A3-ED30EB0E6B2F}" srcOrd="1" destOrd="0" presId="urn:microsoft.com/office/officeart/2009/3/layout/HorizontalOrganizationChart"/>
    <dgm:cxn modelId="{B5913915-368D-49F6-8232-A958337A358C}" srcId="{23768783-7670-4DCC-ADC9-B6A237D9DC31}" destId="{145F9EC3-928E-4007-9765-FAEC33EC7E8F}" srcOrd="6" destOrd="0" parTransId="{D7775525-A862-4267-A7D1-2ECBF9DD2E04}" sibTransId="{22C4C97A-DBB0-48A5-A023-B699EF4AFABC}"/>
    <dgm:cxn modelId="{71245588-88DA-45D3-992A-05C8DA60BA1C}" type="presOf" srcId="{EAE84A33-BFB3-4E39-8318-296A054B9A45}" destId="{437DAD72-B3E8-4C0A-9636-A3C9077AE866}" srcOrd="0" destOrd="0" presId="urn:microsoft.com/office/officeart/2009/3/layout/HorizontalOrganizationChart"/>
    <dgm:cxn modelId="{7A419DE1-A7FF-4CE2-8B58-951ECC376142}" srcId="{23768783-7670-4DCC-ADC9-B6A237D9DC31}" destId="{2B071F9B-5953-43E9-A814-BC591A1C903F}" srcOrd="2" destOrd="0" parTransId="{D462C421-0A0B-4E9B-A05E-680C18CE430B}" sibTransId="{746446EF-878B-4DC7-91A8-01267243E18A}"/>
    <dgm:cxn modelId="{F5C87CC5-EDCE-4E87-9527-12617D96806A}" srcId="{B009FB3F-1661-4916-9AE8-DC08235264D2}" destId="{FFB02AF1-1ACD-4F5D-A6D4-2EEB46E410DA}" srcOrd="0" destOrd="0" parTransId="{E75254F7-79A6-438D-9C44-DA51F704A9C2}" sibTransId="{7615FCAF-2AD6-4F37-BBB3-6A4D6A9997AB}"/>
    <dgm:cxn modelId="{970F9795-68F8-430E-82D3-D471E9046417}" type="presOf" srcId="{9C8CF259-D3A7-4E24-B4DD-69E1DEC1F890}" destId="{4C83A39D-DCAD-4BD1-9F20-DBFC66910520}" srcOrd="0" destOrd="0" presId="urn:microsoft.com/office/officeart/2009/3/layout/HorizontalOrganizationChart"/>
    <dgm:cxn modelId="{801B5A87-944A-43E2-B7DC-F52D1905140B}" srcId="{23768783-7670-4DCC-ADC9-B6A237D9DC31}" destId="{EAE84A33-BFB3-4E39-8318-296A054B9A45}" srcOrd="1" destOrd="0" parTransId="{D296D5D6-F969-442D-8B26-CC3A3FC30168}" sibTransId="{AEC4AB42-E712-4EC1-A3F7-98DE8BDE5DD9}"/>
    <dgm:cxn modelId="{3972E95D-2335-468A-BCA4-70524D4BAD2D}" srcId="{23768783-7670-4DCC-ADC9-B6A237D9DC31}" destId="{724AADDE-4652-4F41-A9BB-65D0B84691A5}" srcOrd="3" destOrd="0" parTransId="{43AFA767-633B-4B04-B9AD-01581B897D4F}" sibTransId="{7923365F-E834-4A64-93C4-685FF2482328}"/>
    <dgm:cxn modelId="{DF706102-FAF4-487C-8803-008475C15228}" type="presOf" srcId="{2B071F9B-5953-43E9-A814-BC591A1C903F}" destId="{00BA40A5-48A7-46FF-8DA7-59B0708DD9D3}" srcOrd="0" destOrd="0" presId="urn:microsoft.com/office/officeart/2009/3/layout/HorizontalOrganizationChart"/>
    <dgm:cxn modelId="{596D12B2-D9DA-4702-8CDD-A9E13FE06D19}" type="presOf" srcId="{82B6C29E-D68A-45F7-9F6E-C4B20FFDF858}" destId="{979DF160-5D3C-495E-8973-A3C9D94BD6A4}" srcOrd="0" destOrd="0" presId="urn:microsoft.com/office/officeart/2009/3/layout/HorizontalOrganizationChart"/>
    <dgm:cxn modelId="{612392E6-ED5A-4479-B7B0-276EB2516A35}" type="presOf" srcId="{82B6C29E-D68A-45F7-9F6E-C4B20FFDF858}" destId="{116B2D68-351D-4701-A493-3CFC393E7A50}" srcOrd="1" destOrd="0" presId="urn:microsoft.com/office/officeart/2009/3/layout/HorizontalOrganizationChart"/>
    <dgm:cxn modelId="{5CBBFBDF-A0AF-4128-B687-ABB8C92A4CE0}" srcId="{23768783-7670-4DCC-ADC9-B6A237D9DC31}" destId="{62DEB12B-7951-4DA9-AEDB-52943AD70AD3}" srcOrd="8" destOrd="0" parTransId="{38555FD0-B87B-43AA-BC3C-9FB95AF942D8}" sibTransId="{79440411-A887-4333-B5BF-354D350A3547}"/>
    <dgm:cxn modelId="{F1D53213-1276-4D2A-A998-C833313EDC24}" type="presOf" srcId="{DBBEE9AA-B22D-469A-A78D-C908634AA6C8}" destId="{37B231FF-782D-4BA8-9226-B0B9EE39E416}" srcOrd="1" destOrd="0" presId="urn:microsoft.com/office/officeart/2009/3/layout/HorizontalOrganizationChart"/>
    <dgm:cxn modelId="{0D5799CC-BB50-44D0-B1CA-8E45421A340E}" type="presOf" srcId="{E0448EA3-6EA8-4D85-A10F-FD2035E7FDB5}" destId="{209D49E8-D09E-4A85-89A3-6C57FCB5CF31}" srcOrd="0" destOrd="0" presId="urn:microsoft.com/office/officeart/2009/3/layout/HorizontalOrganizationChart"/>
    <dgm:cxn modelId="{4C59F337-7C58-4873-9CD3-C724835584B3}" type="presOf" srcId="{F0DE16A9-60CE-4F1C-BF5D-D4EAEF843CED}" destId="{1A588E66-B100-4A4C-BAB0-EA2432519C77}" srcOrd="1" destOrd="0" presId="urn:microsoft.com/office/officeart/2009/3/layout/HorizontalOrganizationChart"/>
    <dgm:cxn modelId="{B1B66D8E-BDAB-4230-A279-0FF8ED97D256}" type="presOf" srcId="{84E66B96-02D9-4A90-9AC4-96A0283C865F}" destId="{8BD76FAF-4E50-4B93-9228-6B5BBC845D9F}" srcOrd="0" destOrd="0" presId="urn:microsoft.com/office/officeart/2009/3/layout/HorizontalOrganizationChart"/>
    <dgm:cxn modelId="{54E338CB-D20D-4D96-8233-35A8CFA2E635}" type="presOf" srcId="{DBBEE9AA-B22D-469A-A78D-C908634AA6C8}" destId="{9D5596FE-E459-4ACD-B4B4-D78F06226B09}" srcOrd="0" destOrd="0" presId="urn:microsoft.com/office/officeart/2009/3/layout/HorizontalOrganizationChart"/>
    <dgm:cxn modelId="{38149465-F971-4E71-8E97-15AB3CC667A1}" type="presOf" srcId="{694FD11E-F2BF-479C-95A9-DA76FB8FAB56}" destId="{05592CA1-7C84-45E9-8F12-A7BE48D58FFF}" srcOrd="0" destOrd="0" presId="urn:microsoft.com/office/officeart/2009/3/layout/HorizontalOrganizationChart"/>
    <dgm:cxn modelId="{433A9F84-CE7D-46A8-B45C-005B7745235F}" srcId="{23768783-7670-4DCC-ADC9-B6A237D9DC31}" destId="{586EED8D-B83C-4436-B5F7-B21C8770504B}" srcOrd="5" destOrd="0" parTransId="{CFF5810D-77EE-4004-AB41-EFCC41BA0F04}" sibTransId="{B6687981-C92B-4E26-AC60-CED79301848D}"/>
    <dgm:cxn modelId="{6C4C5C58-ED69-442D-B95F-5D19C33055F3}" type="presOf" srcId="{145F9EC3-928E-4007-9765-FAEC33EC7E8F}" destId="{A5479A7B-B906-488A-BE19-D7F5F245B4AF}" srcOrd="1" destOrd="0" presId="urn:microsoft.com/office/officeart/2009/3/layout/HorizontalOrganizationChart"/>
    <dgm:cxn modelId="{B1275D5E-CCDA-4ECB-A53A-C43721DC2A6F}" type="presOf" srcId="{B009FB3F-1661-4916-9AE8-DC08235264D2}" destId="{C281A6E3-E39A-400F-BFF2-8E8E7D228AB5}" srcOrd="0" destOrd="0" presId="urn:microsoft.com/office/officeart/2009/3/layout/HorizontalOrganizationChart"/>
    <dgm:cxn modelId="{D09F0ADA-6711-4C73-91C0-6A9B9E5CA412}" type="presOf" srcId="{724AADDE-4652-4F41-A9BB-65D0B84691A5}" destId="{60CCDBD8-3BBA-412F-A0B0-FE7823DDF871}" srcOrd="1" destOrd="0" presId="urn:microsoft.com/office/officeart/2009/3/layout/HorizontalOrganizationChart"/>
    <dgm:cxn modelId="{164ACA0C-FDBD-4EC8-A17B-80F5FBD765B2}" type="presOf" srcId="{D296D5D6-F969-442D-8B26-CC3A3FC30168}" destId="{32DA1396-B95B-4E76-A813-EFE6CB257866}" srcOrd="0" destOrd="0" presId="urn:microsoft.com/office/officeart/2009/3/layout/HorizontalOrganizationChart"/>
    <dgm:cxn modelId="{D885ED2A-5245-4CFF-8220-A24A99E06411}" srcId="{23768783-7670-4DCC-ADC9-B6A237D9DC31}" destId="{7C305804-3E5B-4547-9B1D-D04D42545C3C}" srcOrd="0" destOrd="0" parTransId="{E0448EA3-6EA8-4D85-A10F-FD2035E7FDB5}" sibTransId="{E5AFC50F-9D46-4AAE-ADED-164BF4E25056}"/>
    <dgm:cxn modelId="{31F74CAB-7A8F-48CF-945A-479099EDF344}" type="presOf" srcId="{2B071F9B-5953-43E9-A814-BC591A1C903F}" destId="{7EAA8B81-8D68-4FC9-BEB5-A27467A6E08A}" srcOrd="1" destOrd="0" presId="urn:microsoft.com/office/officeart/2009/3/layout/HorizontalOrganizationChart"/>
    <dgm:cxn modelId="{60FCD6AB-5440-4E0B-B2D4-B08868E42FC2}" srcId="{23768783-7670-4DCC-ADC9-B6A237D9DC31}" destId="{84E66B96-02D9-4A90-9AC4-96A0283C865F}" srcOrd="4" destOrd="0" parTransId="{AF2299E1-F233-4C35-823B-B9E13951B6EC}" sibTransId="{220725BE-4A50-4C79-98BE-42B7E91EF0F0}"/>
    <dgm:cxn modelId="{D0D74160-6FD5-42CD-AFD7-91B3FB4E5D46}" srcId="{23768783-7670-4DCC-ADC9-B6A237D9DC31}" destId="{32F58E4D-C8CC-4766-8533-84359E827510}" srcOrd="10" destOrd="0" parTransId="{FE93FCA9-8DE8-43D6-9607-8887855831FE}" sibTransId="{0E69331B-0008-4BFF-A08D-9CE726799446}"/>
    <dgm:cxn modelId="{142F7BD4-B637-4C13-A3B5-A6A3D8E0C9A7}" type="presOf" srcId="{F0DE16A9-60CE-4F1C-BF5D-D4EAEF843CED}" destId="{D45FEEC5-2A3C-4CE4-8E28-0E5E824D7500}" srcOrd="0" destOrd="0" presId="urn:microsoft.com/office/officeart/2009/3/layout/HorizontalOrganizationChart"/>
    <dgm:cxn modelId="{5AF94A15-F3B1-428F-AE1D-415E36D7687F}" type="presOf" srcId="{5CDA660F-1B2A-4815-91DB-4398D1541CBD}" destId="{5A460CC2-D082-4F1C-B18C-02C5116455B2}" srcOrd="1" destOrd="0" presId="urn:microsoft.com/office/officeart/2009/3/layout/HorizontalOrganizationChart"/>
    <dgm:cxn modelId="{83A16B9C-1B31-41B7-AA83-95EE709FB99E}" type="presOf" srcId="{23768783-7670-4DCC-ADC9-B6A237D9DC31}" destId="{B6E0A19E-0678-4246-95F6-788A644063C8}" srcOrd="1" destOrd="0" presId="urn:microsoft.com/office/officeart/2009/3/layout/HorizontalOrganizationChart"/>
    <dgm:cxn modelId="{E9F7B6F1-2222-4CAA-ABAA-52A20419D1DF}" type="presOf" srcId="{D7775525-A862-4267-A7D1-2ECBF9DD2E04}" destId="{319008AB-64F3-4407-A6A2-5077DF80B914}" srcOrd="0" destOrd="0" presId="urn:microsoft.com/office/officeart/2009/3/layout/HorizontalOrganizationChart"/>
    <dgm:cxn modelId="{E1A34A73-BCC6-48C2-AB9C-FC53303F1034}" type="presOf" srcId="{586EED8D-B83C-4436-B5F7-B21C8770504B}" destId="{547CFD1A-BD92-4D1C-BF1D-35CFBF4D6F2B}" srcOrd="0" destOrd="0" presId="urn:microsoft.com/office/officeart/2009/3/layout/HorizontalOrganizationChart"/>
    <dgm:cxn modelId="{7261BB0B-4506-4894-A6F8-EF3D0BBB29F0}" srcId="{23768783-7670-4DCC-ADC9-B6A237D9DC31}" destId="{F0DE16A9-60CE-4F1C-BF5D-D4EAEF843CED}" srcOrd="9" destOrd="0" parTransId="{694FD11E-F2BF-479C-95A9-DA76FB8FAB56}" sibTransId="{753C2659-AB0F-4A0F-91CD-625417EE11A2}"/>
    <dgm:cxn modelId="{6286E58A-0369-4D3B-97DE-D80BF85450A2}" type="presOf" srcId="{38555FD0-B87B-43AA-BC3C-9FB95AF942D8}" destId="{57480E90-1C4C-4C4A-A026-D9BAA83C191C}" srcOrd="0" destOrd="0" presId="urn:microsoft.com/office/officeart/2009/3/layout/HorizontalOrganizationChart"/>
    <dgm:cxn modelId="{45C11F35-C0D4-4384-B4A1-E31E0F5FBCEF}" type="presOf" srcId="{23768783-7670-4DCC-ADC9-B6A237D9DC31}" destId="{C8B156EA-ADE0-419E-AB18-02E75A6A42CB}" srcOrd="0" destOrd="0" presId="urn:microsoft.com/office/officeart/2009/3/layout/HorizontalOrganizationChart"/>
    <dgm:cxn modelId="{FC6D5201-846E-4577-B9BC-9920816EEBED}" type="presOf" srcId="{AF2299E1-F233-4C35-823B-B9E13951B6EC}" destId="{7CD90DB9-F700-4090-AAC0-4E81FD52B943}" srcOrd="0" destOrd="0" presId="urn:microsoft.com/office/officeart/2009/3/layout/HorizontalOrganizationChart"/>
    <dgm:cxn modelId="{474D43F4-9DCC-4045-8701-0AE9C06D1D92}" type="presOf" srcId="{7C305804-3E5B-4547-9B1D-D04D42545C3C}" destId="{529DFB9E-B87D-4BFC-AEBD-3EB13EA0B98F}" srcOrd="1" destOrd="0" presId="urn:microsoft.com/office/officeart/2009/3/layout/HorizontalOrganizationChart"/>
    <dgm:cxn modelId="{C15741DB-EF2D-4F83-8E02-86C835B0E6F4}" type="presOf" srcId="{62DEB12B-7951-4DA9-AEDB-52943AD70AD3}" destId="{6FB0F370-4D27-45F7-859E-FE642BC1E577}" srcOrd="0" destOrd="0" presId="urn:microsoft.com/office/officeart/2009/3/layout/HorizontalOrganizationChart"/>
    <dgm:cxn modelId="{C9DD2F0B-6F5E-496F-B16B-0879A92EDE54}" type="presOf" srcId="{62DEB12B-7951-4DA9-AEDB-52943AD70AD3}" destId="{3CF31D66-6AF7-4583-90C5-22F2BD9EFA34}" srcOrd="1" destOrd="0" presId="urn:microsoft.com/office/officeart/2009/3/layout/HorizontalOrganizationChart"/>
    <dgm:cxn modelId="{378918D7-50EE-44AD-8A39-7027F03AEF2B}" type="presOf" srcId="{A69F8697-FB03-45B4-B4DA-D156F76664E2}" destId="{E565CD79-58E4-4768-993D-716567E41FF8}" srcOrd="0" destOrd="0" presId="urn:microsoft.com/office/officeart/2009/3/layout/HorizontalOrganizationChart"/>
    <dgm:cxn modelId="{E52E1A77-2658-49A4-A3AF-EC8C7D122139}" srcId="{FFB02AF1-1ACD-4F5D-A6D4-2EEB46E410DA}" destId="{23768783-7670-4DCC-ADC9-B6A237D9DC31}" srcOrd="1" destOrd="0" parTransId="{3FD42A42-C3FA-4082-8CE4-20562331E1F1}" sibTransId="{24E9ED7C-0399-4C75-B167-E6A354930554}"/>
    <dgm:cxn modelId="{5735334C-1403-4EAB-AD16-B1E0AA531360}" type="presOf" srcId="{32F58E4D-C8CC-4766-8533-84359E827510}" destId="{5071C859-C199-4EC6-B43A-5E2B277DDA30}" srcOrd="0" destOrd="0" presId="urn:microsoft.com/office/officeart/2009/3/layout/HorizontalOrganizationChart"/>
    <dgm:cxn modelId="{8711CD08-50A4-4E11-B8A7-8F7EA383147C}" type="presOf" srcId="{145F9EC3-928E-4007-9765-FAEC33EC7E8F}" destId="{567D4F1E-61B4-4D8D-9BAE-BB306375F4F7}" srcOrd="0" destOrd="0" presId="urn:microsoft.com/office/officeart/2009/3/layout/HorizontalOrganizationChart"/>
    <dgm:cxn modelId="{34030059-17BD-4742-949E-E7D21A57B5E0}" type="presOf" srcId="{FFB02AF1-1ACD-4F5D-A6D4-2EEB46E410DA}" destId="{B28A6498-7421-4369-A8C7-1CEBA3B053D2}" srcOrd="0" destOrd="0" presId="urn:microsoft.com/office/officeart/2009/3/layout/HorizontalOrganizationChart"/>
    <dgm:cxn modelId="{BD14A96D-367A-42C2-9A66-7625C57911BF}" type="presOf" srcId="{84E66B96-02D9-4A90-9AC4-96A0283C865F}" destId="{C0E850CA-687B-4B36-86EA-15F2E7553B3D}" srcOrd="1" destOrd="0" presId="urn:microsoft.com/office/officeart/2009/3/layout/HorizontalOrganizationChart"/>
    <dgm:cxn modelId="{438C1957-54F6-4F98-95B1-1E34C1FAE479}" type="presOf" srcId="{D462C421-0A0B-4E9B-A05E-680C18CE430B}" destId="{56F9009F-7467-4DB2-80D6-65EEC47D59A3}" srcOrd="0" destOrd="0" presId="urn:microsoft.com/office/officeart/2009/3/layout/HorizontalOrganizationChart"/>
    <dgm:cxn modelId="{40F02D7B-E74B-4B7F-B5D3-5827C8A8898D}" type="presOf" srcId="{CFF5810D-77EE-4004-AB41-EFCC41BA0F04}" destId="{196C9283-7558-49B5-98CB-3D8CE3E7118A}" srcOrd="0" destOrd="0" presId="urn:microsoft.com/office/officeart/2009/3/layout/HorizontalOrganizationChart"/>
    <dgm:cxn modelId="{42DE0818-8B17-4879-B976-2E3E8EE61245}" type="presParOf" srcId="{C281A6E3-E39A-400F-BFF2-8E8E7D228AB5}" destId="{676029BF-0CDA-4F2C-A329-7FDB17E2248A}" srcOrd="0" destOrd="0" presId="urn:microsoft.com/office/officeart/2009/3/layout/HorizontalOrganizationChart"/>
    <dgm:cxn modelId="{B89F9FEE-8AE5-40AE-918D-A0674ED15298}" type="presParOf" srcId="{676029BF-0CDA-4F2C-A329-7FDB17E2248A}" destId="{6A3CC8A0-F968-45AE-A908-66B613E474A4}" srcOrd="0" destOrd="0" presId="urn:microsoft.com/office/officeart/2009/3/layout/HorizontalOrganizationChart"/>
    <dgm:cxn modelId="{7B8E6115-A889-4E9D-AF89-49B0FECD68A9}" type="presParOf" srcId="{6A3CC8A0-F968-45AE-A908-66B613E474A4}" destId="{B28A6498-7421-4369-A8C7-1CEBA3B053D2}" srcOrd="0" destOrd="0" presId="urn:microsoft.com/office/officeart/2009/3/layout/HorizontalOrganizationChart"/>
    <dgm:cxn modelId="{3B60836A-7C57-440A-A573-1395E1D7A94C}" type="presParOf" srcId="{6A3CC8A0-F968-45AE-A908-66B613E474A4}" destId="{1726EDC6-9EDF-4BA0-913A-1281FBDB3221}" srcOrd="1" destOrd="0" presId="urn:microsoft.com/office/officeart/2009/3/layout/HorizontalOrganizationChart"/>
    <dgm:cxn modelId="{D8A0D2F3-EE77-4C96-B6BD-B76F4A72EFD4}" type="presParOf" srcId="{676029BF-0CDA-4F2C-A329-7FDB17E2248A}" destId="{08E5DE71-8297-41E4-9A1D-26429AC388AD}" srcOrd="1" destOrd="0" presId="urn:microsoft.com/office/officeart/2009/3/layout/HorizontalOrganizationChart"/>
    <dgm:cxn modelId="{BAB4CBB2-A13F-469E-88FB-F80FCDD957D5}" type="presParOf" srcId="{08E5DE71-8297-41E4-9A1D-26429AC388AD}" destId="{E565CD79-58E4-4768-993D-716567E41FF8}" srcOrd="0" destOrd="0" presId="urn:microsoft.com/office/officeart/2009/3/layout/HorizontalOrganizationChart"/>
    <dgm:cxn modelId="{13A61D65-89DA-49FD-8523-E8AFA44C64C9}" type="presParOf" srcId="{08E5DE71-8297-41E4-9A1D-26429AC388AD}" destId="{38300ACE-A9E1-4237-8BF3-48F1A1B1850B}" srcOrd="1" destOrd="0" presId="urn:microsoft.com/office/officeart/2009/3/layout/HorizontalOrganizationChart"/>
    <dgm:cxn modelId="{4669E4EE-FAD1-4291-9FB6-916DCF25374A}" type="presParOf" srcId="{38300ACE-A9E1-4237-8BF3-48F1A1B1850B}" destId="{E5F6266B-A273-4DA9-86DE-F6836AEE9C7D}" srcOrd="0" destOrd="0" presId="urn:microsoft.com/office/officeart/2009/3/layout/HorizontalOrganizationChart"/>
    <dgm:cxn modelId="{0F987ADA-3A0E-4666-BAC6-83F7F1B6DEB6}" type="presParOf" srcId="{E5F6266B-A273-4DA9-86DE-F6836AEE9C7D}" destId="{979DF160-5D3C-495E-8973-A3C9D94BD6A4}" srcOrd="0" destOrd="0" presId="urn:microsoft.com/office/officeart/2009/3/layout/HorizontalOrganizationChart"/>
    <dgm:cxn modelId="{B6BCB0CD-7C5B-487F-87B3-5D86FBF373D5}" type="presParOf" srcId="{E5F6266B-A273-4DA9-86DE-F6836AEE9C7D}" destId="{116B2D68-351D-4701-A493-3CFC393E7A50}" srcOrd="1" destOrd="0" presId="urn:microsoft.com/office/officeart/2009/3/layout/HorizontalOrganizationChart"/>
    <dgm:cxn modelId="{7019AD14-E9B9-49F8-82AD-7D0A55D798B5}" type="presParOf" srcId="{38300ACE-A9E1-4237-8BF3-48F1A1B1850B}" destId="{EA486726-3F71-48CA-A248-DB0132E99B9C}" srcOrd="1" destOrd="0" presId="urn:microsoft.com/office/officeart/2009/3/layout/HorizontalOrganizationChart"/>
    <dgm:cxn modelId="{3E2390D1-CCB1-4B8A-922F-9DD7FE1D72D9}" type="presParOf" srcId="{38300ACE-A9E1-4237-8BF3-48F1A1B1850B}" destId="{40F0084B-E42D-497B-BE14-8EC74DEABD0F}" srcOrd="2" destOrd="0" presId="urn:microsoft.com/office/officeart/2009/3/layout/HorizontalOrganizationChart"/>
    <dgm:cxn modelId="{736CF70E-845E-4890-B28C-34761CB7BB90}" type="presParOf" srcId="{08E5DE71-8297-41E4-9A1D-26429AC388AD}" destId="{6C3744AB-FD63-4675-9E48-1F20144209DC}" srcOrd="2" destOrd="0" presId="urn:microsoft.com/office/officeart/2009/3/layout/HorizontalOrganizationChart"/>
    <dgm:cxn modelId="{BD6BA5F9-B2AE-4939-9C1B-DF4BD5E02D3A}" type="presParOf" srcId="{08E5DE71-8297-41E4-9A1D-26429AC388AD}" destId="{9D6E24CB-C95D-4C07-8500-9B310B4AF3A7}" srcOrd="3" destOrd="0" presId="urn:microsoft.com/office/officeart/2009/3/layout/HorizontalOrganizationChart"/>
    <dgm:cxn modelId="{20FD8D3B-5BD2-4CC0-950F-32A3A3A055C8}" type="presParOf" srcId="{9D6E24CB-C95D-4C07-8500-9B310B4AF3A7}" destId="{A6E89749-0676-499D-8478-B230A8777C1C}" srcOrd="0" destOrd="0" presId="urn:microsoft.com/office/officeart/2009/3/layout/HorizontalOrganizationChart"/>
    <dgm:cxn modelId="{59F8C954-A501-46EB-B8F7-F3322EE90B70}" type="presParOf" srcId="{A6E89749-0676-499D-8478-B230A8777C1C}" destId="{C8B156EA-ADE0-419E-AB18-02E75A6A42CB}" srcOrd="0" destOrd="0" presId="urn:microsoft.com/office/officeart/2009/3/layout/HorizontalOrganizationChart"/>
    <dgm:cxn modelId="{1252E84D-F6B8-44C7-8B93-33E5CE8837A0}" type="presParOf" srcId="{A6E89749-0676-499D-8478-B230A8777C1C}" destId="{B6E0A19E-0678-4246-95F6-788A644063C8}" srcOrd="1" destOrd="0" presId="urn:microsoft.com/office/officeart/2009/3/layout/HorizontalOrganizationChart"/>
    <dgm:cxn modelId="{71FD4B6E-4DCE-4B7D-8442-8FE49C114360}" type="presParOf" srcId="{9D6E24CB-C95D-4C07-8500-9B310B4AF3A7}" destId="{0034AB42-0908-4693-9B56-4256B672F07F}" srcOrd="1" destOrd="0" presId="urn:microsoft.com/office/officeart/2009/3/layout/HorizontalOrganizationChart"/>
    <dgm:cxn modelId="{A7A50A40-3514-4BF5-AD5E-7F7FF2F1BD2F}" type="presParOf" srcId="{0034AB42-0908-4693-9B56-4256B672F07F}" destId="{209D49E8-D09E-4A85-89A3-6C57FCB5CF31}" srcOrd="0" destOrd="0" presId="urn:microsoft.com/office/officeart/2009/3/layout/HorizontalOrganizationChart"/>
    <dgm:cxn modelId="{0164510A-24A7-46F3-8B79-DBCFE3544AF7}" type="presParOf" srcId="{0034AB42-0908-4693-9B56-4256B672F07F}" destId="{2A1BBF90-07A7-4E5A-BEC3-458F1CE246C8}" srcOrd="1" destOrd="0" presId="urn:microsoft.com/office/officeart/2009/3/layout/HorizontalOrganizationChart"/>
    <dgm:cxn modelId="{D83F9C2C-2343-410E-AE6F-64D27A7EC8A9}" type="presParOf" srcId="{2A1BBF90-07A7-4E5A-BEC3-458F1CE246C8}" destId="{391EAEC1-B9CD-401D-AE79-A1B5EC328547}" srcOrd="0" destOrd="0" presId="urn:microsoft.com/office/officeart/2009/3/layout/HorizontalOrganizationChart"/>
    <dgm:cxn modelId="{AE035987-867C-4E3C-A36D-8AAFAA1D2947}" type="presParOf" srcId="{391EAEC1-B9CD-401D-AE79-A1B5EC328547}" destId="{99EA0A1A-6083-4AE6-9F60-FF6015B59E1A}" srcOrd="0" destOrd="0" presId="urn:microsoft.com/office/officeart/2009/3/layout/HorizontalOrganizationChart"/>
    <dgm:cxn modelId="{361B46A1-A7A7-489A-A784-A8B81567B07D}" type="presParOf" srcId="{391EAEC1-B9CD-401D-AE79-A1B5EC328547}" destId="{529DFB9E-B87D-4BFC-AEBD-3EB13EA0B98F}" srcOrd="1" destOrd="0" presId="urn:microsoft.com/office/officeart/2009/3/layout/HorizontalOrganizationChart"/>
    <dgm:cxn modelId="{72820C39-9B8B-4DEB-8280-79AC04AEFFC0}" type="presParOf" srcId="{2A1BBF90-07A7-4E5A-BEC3-458F1CE246C8}" destId="{A9555525-49AA-4B55-A994-C1D8F3A3D121}" srcOrd="1" destOrd="0" presId="urn:microsoft.com/office/officeart/2009/3/layout/HorizontalOrganizationChart"/>
    <dgm:cxn modelId="{CFEB27D0-B18E-4B5E-B994-4D0B21FCEEDD}" type="presParOf" srcId="{2A1BBF90-07A7-4E5A-BEC3-458F1CE246C8}" destId="{1ECF1A46-FA82-48E5-B6A9-BE20FE2065C8}" srcOrd="2" destOrd="0" presId="urn:microsoft.com/office/officeart/2009/3/layout/HorizontalOrganizationChart"/>
    <dgm:cxn modelId="{93803663-EE39-40F3-B08E-524CF269BC56}" type="presParOf" srcId="{0034AB42-0908-4693-9B56-4256B672F07F}" destId="{32DA1396-B95B-4E76-A813-EFE6CB257866}" srcOrd="2" destOrd="0" presId="urn:microsoft.com/office/officeart/2009/3/layout/HorizontalOrganizationChart"/>
    <dgm:cxn modelId="{C9FD3DBE-31F5-4B49-8667-985BEA778CC9}" type="presParOf" srcId="{0034AB42-0908-4693-9B56-4256B672F07F}" destId="{53B90E2F-EA36-4930-9EBB-0F6D32576E9A}" srcOrd="3" destOrd="0" presId="urn:microsoft.com/office/officeart/2009/3/layout/HorizontalOrganizationChart"/>
    <dgm:cxn modelId="{E6ECCF9A-2682-47A2-80BC-3FC403CBE8EC}" type="presParOf" srcId="{53B90E2F-EA36-4930-9EBB-0F6D32576E9A}" destId="{3A681B70-7F8E-45EF-AFAC-3FE46C3752D5}" srcOrd="0" destOrd="0" presId="urn:microsoft.com/office/officeart/2009/3/layout/HorizontalOrganizationChart"/>
    <dgm:cxn modelId="{2FC5927D-E05F-48B8-9E0B-A12472289EBC}" type="presParOf" srcId="{3A681B70-7F8E-45EF-AFAC-3FE46C3752D5}" destId="{437DAD72-B3E8-4C0A-9636-A3C9077AE866}" srcOrd="0" destOrd="0" presId="urn:microsoft.com/office/officeart/2009/3/layout/HorizontalOrganizationChart"/>
    <dgm:cxn modelId="{C9A252FB-19F7-444E-B4D1-1C5ED537E792}" type="presParOf" srcId="{3A681B70-7F8E-45EF-AFAC-3FE46C3752D5}" destId="{59C47185-0C30-45B8-B6A3-ED30EB0E6B2F}" srcOrd="1" destOrd="0" presId="urn:microsoft.com/office/officeart/2009/3/layout/HorizontalOrganizationChart"/>
    <dgm:cxn modelId="{E5FF2B22-B038-405B-9552-FDCEABCF187B}" type="presParOf" srcId="{53B90E2F-EA36-4930-9EBB-0F6D32576E9A}" destId="{E2728B67-F0C8-4C66-8196-0658DC42C494}" srcOrd="1" destOrd="0" presId="urn:microsoft.com/office/officeart/2009/3/layout/HorizontalOrganizationChart"/>
    <dgm:cxn modelId="{670A331A-FD8D-45F6-96DC-0D4CAB88F47A}" type="presParOf" srcId="{53B90E2F-EA36-4930-9EBB-0F6D32576E9A}" destId="{7B30D99D-CD9C-4254-A161-0B75DF467D0B}" srcOrd="2" destOrd="0" presId="urn:microsoft.com/office/officeart/2009/3/layout/HorizontalOrganizationChart"/>
    <dgm:cxn modelId="{17885023-853F-4714-B4A2-6F568285FF07}" type="presParOf" srcId="{0034AB42-0908-4693-9B56-4256B672F07F}" destId="{56F9009F-7467-4DB2-80D6-65EEC47D59A3}" srcOrd="4" destOrd="0" presId="urn:microsoft.com/office/officeart/2009/3/layout/HorizontalOrganizationChart"/>
    <dgm:cxn modelId="{B56A1901-36E6-4766-B714-5BECF94C638B}" type="presParOf" srcId="{0034AB42-0908-4693-9B56-4256B672F07F}" destId="{B8C17449-A79C-43C2-A1EB-64D6739E7F47}" srcOrd="5" destOrd="0" presId="urn:microsoft.com/office/officeart/2009/3/layout/HorizontalOrganizationChart"/>
    <dgm:cxn modelId="{EF17DFBC-20CB-44A8-B5DB-92D81DC1E167}" type="presParOf" srcId="{B8C17449-A79C-43C2-A1EB-64D6739E7F47}" destId="{18E65DD1-815F-45D8-B0E7-9CB4AB77E747}" srcOrd="0" destOrd="0" presId="urn:microsoft.com/office/officeart/2009/3/layout/HorizontalOrganizationChart"/>
    <dgm:cxn modelId="{0FC34408-5BA2-4CC4-94E5-FDE1E9579A6A}" type="presParOf" srcId="{18E65DD1-815F-45D8-B0E7-9CB4AB77E747}" destId="{00BA40A5-48A7-46FF-8DA7-59B0708DD9D3}" srcOrd="0" destOrd="0" presId="urn:microsoft.com/office/officeart/2009/3/layout/HorizontalOrganizationChart"/>
    <dgm:cxn modelId="{1E10BF92-E319-4CE8-B11A-727F3D6CFAE1}" type="presParOf" srcId="{18E65DD1-815F-45D8-B0E7-9CB4AB77E747}" destId="{7EAA8B81-8D68-4FC9-BEB5-A27467A6E08A}" srcOrd="1" destOrd="0" presId="urn:microsoft.com/office/officeart/2009/3/layout/HorizontalOrganizationChart"/>
    <dgm:cxn modelId="{664BF4EC-31BA-4E95-87BE-A71E7D741FE4}" type="presParOf" srcId="{B8C17449-A79C-43C2-A1EB-64D6739E7F47}" destId="{229BB32E-ED0D-41BF-83D6-5A50ED045680}" srcOrd="1" destOrd="0" presId="urn:microsoft.com/office/officeart/2009/3/layout/HorizontalOrganizationChart"/>
    <dgm:cxn modelId="{63B54583-E5CB-460A-8FF3-38A4D15C6618}" type="presParOf" srcId="{B8C17449-A79C-43C2-A1EB-64D6739E7F47}" destId="{21F7DB4D-17C9-47D5-A3DB-B4DA80EF888B}" srcOrd="2" destOrd="0" presId="urn:microsoft.com/office/officeart/2009/3/layout/HorizontalOrganizationChart"/>
    <dgm:cxn modelId="{D613E815-28A3-4FE7-90E6-322D2318BEB9}" type="presParOf" srcId="{0034AB42-0908-4693-9B56-4256B672F07F}" destId="{ED03712E-6842-45E6-917B-D0F0AF885515}" srcOrd="6" destOrd="0" presId="urn:microsoft.com/office/officeart/2009/3/layout/HorizontalOrganizationChart"/>
    <dgm:cxn modelId="{990FE80E-120B-4A18-A508-9C9329F3BD73}" type="presParOf" srcId="{0034AB42-0908-4693-9B56-4256B672F07F}" destId="{04B19D96-DAB9-4995-BE15-FB4F7C924B0B}" srcOrd="7" destOrd="0" presId="urn:microsoft.com/office/officeart/2009/3/layout/HorizontalOrganizationChart"/>
    <dgm:cxn modelId="{D0EBB8C0-B4FB-476D-BCD6-E72BBB976355}" type="presParOf" srcId="{04B19D96-DAB9-4995-BE15-FB4F7C924B0B}" destId="{9399ED5E-CBFD-4392-B9F1-2C96F46FBE76}" srcOrd="0" destOrd="0" presId="urn:microsoft.com/office/officeart/2009/3/layout/HorizontalOrganizationChart"/>
    <dgm:cxn modelId="{38294A24-484D-4E4B-BA36-38704FD67DBA}" type="presParOf" srcId="{9399ED5E-CBFD-4392-B9F1-2C96F46FBE76}" destId="{8B766186-3197-4575-9A23-B83AEA69DC28}" srcOrd="0" destOrd="0" presId="urn:microsoft.com/office/officeart/2009/3/layout/HorizontalOrganizationChart"/>
    <dgm:cxn modelId="{9C6BCA59-32D2-4860-AF1F-271C7E9AE2ED}" type="presParOf" srcId="{9399ED5E-CBFD-4392-B9F1-2C96F46FBE76}" destId="{60CCDBD8-3BBA-412F-A0B0-FE7823DDF871}" srcOrd="1" destOrd="0" presId="urn:microsoft.com/office/officeart/2009/3/layout/HorizontalOrganizationChart"/>
    <dgm:cxn modelId="{3FBB6A1F-FC76-4795-9092-F4F1457E448B}" type="presParOf" srcId="{04B19D96-DAB9-4995-BE15-FB4F7C924B0B}" destId="{5849C783-1F4C-4536-A83A-6ADFB83350BE}" srcOrd="1" destOrd="0" presId="urn:microsoft.com/office/officeart/2009/3/layout/HorizontalOrganizationChart"/>
    <dgm:cxn modelId="{110A2844-B420-4DE5-94FB-DE884637D933}" type="presParOf" srcId="{04B19D96-DAB9-4995-BE15-FB4F7C924B0B}" destId="{1E469655-92CD-4EFB-BD27-C987D2FA4657}" srcOrd="2" destOrd="0" presId="urn:microsoft.com/office/officeart/2009/3/layout/HorizontalOrganizationChart"/>
    <dgm:cxn modelId="{DEDBE37C-739B-4E10-9D55-72667993D0C7}" type="presParOf" srcId="{0034AB42-0908-4693-9B56-4256B672F07F}" destId="{7CD90DB9-F700-4090-AAC0-4E81FD52B943}" srcOrd="8" destOrd="0" presId="urn:microsoft.com/office/officeart/2009/3/layout/HorizontalOrganizationChart"/>
    <dgm:cxn modelId="{6596ECCD-E92F-42B6-97BD-77DCA7DE2624}" type="presParOf" srcId="{0034AB42-0908-4693-9B56-4256B672F07F}" destId="{A21FF5B0-1423-43F0-8ABA-DED606E4BF04}" srcOrd="9" destOrd="0" presId="urn:microsoft.com/office/officeart/2009/3/layout/HorizontalOrganizationChart"/>
    <dgm:cxn modelId="{4DCC95C5-93FF-471A-A001-0D19EC23D8C6}" type="presParOf" srcId="{A21FF5B0-1423-43F0-8ABA-DED606E4BF04}" destId="{2888CEA4-F894-4C7F-9B8D-AFB3BDE79BEA}" srcOrd="0" destOrd="0" presId="urn:microsoft.com/office/officeart/2009/3/layout/HorizontalOrganizationChart"/>
    <dgm:cxn modelId="{23D2F321-3264-4E5B-9088-1C2EE52FE4D8}" type="presParOf" srcId="{2888CEA4-F894-4C7F-9B8D-AFB3BDE79BEA}" destId="{8BD76FAF-4E50-4B93-9228-6B5BBC845D9F}" srcOrd="0" destOrd="0" presId="urn:microsoft.com/office/officeart/2009/3/layout/HorizontalOrganizationChart"/>
    <dgm:cxn modelId="{F35AB01A-592B-4771-9268-65BA107D9F48}" type="presParOf" srcId="{2888CEA4-F894-4C7F-9B8D-AFB3BDE79BEA}" destId="{C0E850CA-687B-4B36-86EA-15F2E7553B3D}" srcOrd="1" destOrd="0" presId="urn:microsoft.com/office/officeart/2009/3/layout/HorizontalOrganizationChart"/>
    <dgm:cxn modelId="{4356A88D-C8D8-4098-8A73-CD0F8AC10C36}" type="presParOf" srcId="{A21FF5B0-1423-43F0-8ABA-DED606E4BF04}" destId="{42637589-3F5A-4A54-A5EB-4E0CC559B2E2}" srcOrd="1" destOrd="0" presId="urn:microsoft.com/office/officeart/2009/3/layout/HorizontalOrganizationChart"/>
    <dgm:cxn modelId="{5494B546-C5CC-4CE1-A2DA-217F40408A1F}" type="presParOf" srcId="{A21FF5B0-1423-43F0-8ABA-DED606E4BF04}" destId="{1A12479A-D51F-473A-9EF0-AA3D50EA277F}" srcOrd="2" destOrd="0" presId="urn:microsoft.com/office/officeart/2009/3/layout/HorizontalOrganizationChart"/>
    <dgm:cxn modelId="{63B670FC-9BC7-4838-A57C-90B038B7E8A4}" type="presParOf" srcId="{0034AB42-0908-4693-9B56-4256B672F07F}" destId="{196C9283-7558-49B5-98CB-3D8CE3E7118A}" srcOrd="10" destOrd="0" presId="urn:microsoft.com/office/officeart/2009/3/layout/HorizontalOrganizationChart"/>
    <dgm:cxn modelId="{7EB53C78-39B9-41E1-9B3C-C4CF9F8B230C}" type="presParOf" srcId="{0034AB42-0908-4693-9B56-4256B672F07F}" destId="{DC210527-446F-4933-A4E3-1C090F296E39}" srcOrd="11" destOrd="0" presId="urn:microsoft.com/office/officeart/2009/3/layout/HorizontalOrganizationChart"/>
    <dgm:cxn modelId="{A72EF235-0A27-43CD-925A-EEC9DA73EB18}" type="presParOf" srcId="{DC210527-446F-4933-A4E3-1C090F296E39}" destId="{BAF54F08-6DE8-43FB-9CD3-3417FF491BEB}" srcOrd="0" destOrd="0" presId="urn:microsoft.com/office/officeart/2009/3/layout/HorizontalOrganizationChart"/>
    <dgm:cxn modelId="{59C545C8-0664-470E-A6C1-8FA9D42C8A6B}" type="presParOf" srcId="{BAF54F08-6DE8-43FB-9CD3-3417FF491BEB}" destId="{547CFD1A-BD92-4D1C-BF1D-35CFBF4D6F2B}" srcOrd="0" destOrd="0" presId="urn:microsoft.com/office/officeart/2009/3/layout/HorizontalOrganizationChart"/>
    <dgm:cxn modelId="{F974CE5A-81AC-4F0F-B30E-0A3B215E5219}" type="presParOf" srcId="{BAF54F08-6DE8-43FB-9CD3-3417FF491BEB}" destId="{417F5D6B-C520-47F0-BE5F-FA6B40519A99}" srcOrd="1" destOrd="0" presId="urn:microsoft.com/office/officeart/2009/3/layout/HorizontalOrganizationChart"/>
    <dgm:cxn modelId="{E1001EB9-6017-4E90-A0B0-BAE66AD4D556}" type="presParOf" srcId="{DC210527-446F-4933-A4E3-1C090F296E39}" destId="{45DA77A6-EF46-41B5-B41A-BCB4F0E14AD6}" srcOrd="1" destOrd="0" presId="urn:microsoft.com/office/officeart/2009/3/layout/HorizontalOrganizationChart"/>
    <dgm:cxn modelId="{0E0213C7-C110-4002-B3B7-0842CF7B2F02}" type="presParOf" srcId="{DC210527-446F-4933-A4E3-1C090F296E39}" destId="{6DCFD962-9446-4D96-9423-894433E63C1A}" srcOrd="2" destOrd="0" presId="urn:microsoft.com/office/officeart/2009/3/layout/HorizontalOrganizationChart"/>
    <dgm:cxn modelId="{A49D6950-66DB-4F7F-985A-A09A288A21A4}" type="presParOf" srcId="{0034AB42-0908-4693-9B56-4256B672F07F}" destId="{319008AB-64F3-4407-A6A2-5077DF80B914}" srcOrd="12" destOrd="0" presId="urn:microsoft.com/office/officeart/2009/3/layout/HorizontalOrganizationChart"/>
    <dgm:cxn modelId="{FB376E2A-4C41-4362-9812-91180633C3D0}" type="presParOf" srcId="{0034AB42-0908-4693-9B56-4256B672F07F}" destId="{6ACE7BF4-CFF1-4553-B4BF-186270B9FAA4}" srcOrd="13" destOrd="0" presId="urn:microsoft.com/office/officeart/2009/3/layout/HorizontalOrganizationChart"/>
    <dgm:cxn modelId="{5096AF3E-2AA2-4658-8302-6602F2642953}" type="presParOf" srcId="{6ACE7BF4-CFF1-4553-B4BF-186270B9FAA4}" destId="{6BA9F0B2-4AA1-4017-8717-B3FF15A414F9}" srcOrd="0" destOrd="0" presId="urn:microsoft.com/office/officeart/2009/3/layout/HorizontalOrganizationChart"/>
    <dgm:cxn modelId="{F0282DC3-A758-45B0-BAD3-8E71A7BAA550}" type="presParOf" srcId="{6BA9F0B2-4AA1-4017-8717-B3FF15A414F9}" destId="{567D4F1E-61B4-4D8D-9BAE-BB306375F4F7}" srcOrd="0" destOrd="0" presId="urn:microsoft.com/office/officeart/2009/3/layout/HorizontalOrganizationChart"/>
    <dgm:cxn modelId="{603EE628-499F-44D8-A974-089C99A438A4}" type="presParOf" srcId="{6BA9F0B2-4AA1-4017-8717-B3FF15A414F9}" destId="{A5479A7B-B906-488A-BE19-D7F5F245B4AF}" srcOrd="1" destOrd="0" presId="urn:microsoft.com/office/officeart/2009/3/layout/HorizontalOrganizationChart"/>
    <dgm:cxn modelId="{76EE779F-8F47-4F43-B26C-324176E3058A}" type="presParOf" srcId="{6ACE7BF4-CFF1-4553-B4BF-186270B9FAA4}" destId="{99162526-5B1D-4A6C-BB1B-97E6755B4C79}" srcOrd="1" destOrd="0" presId="urn:microsoft.com/office/officeart/2009/3/layout/HorizontalOrganizationChart"/>
    <dgm:cxn modelId="{746A0783-F47D-4D52-A735-441B1124EA06}" type="presParOf" srcId="{6ACE7BF4-CFF1-4553-B4BF-186270B9FAA4}" destId="{1AC21957-A333-4E64-9241-787A24B57767}" srcOrd="2" destOrd="0" presId="urn:microsoft.com/office/officeart/2009/3/layout/HorizontalOrganizationChart"/>
    <dgm:cxn modelId="{572A8DE0-2EC7-4A4F-B877-B17537DCAC92}" type="presParOf" srcId="{0034AB42-0908-4693-9B56-4256B672F07F}" destId="{7364070C-8817-4F5B-8A47-0B9BE604E68C}" srcOrd="14" destOrd="0" presId="urn:microsoft.com/office/officeart/2009/3/layout/HorizontalOrganizationChart"/>
    <dgm:cxn modelId="{CE79CBE6-8A4D-49ED-82D0-35EC4CD60AFD}" type="presParOf" srcId="{0034AB42-0908-4693-9B56-4256B672F07F}" destId="{5F20802F-1B5D-48FD-ABD4-7C434C17BBE7}" srcOrd="15" destOrd="0" presId="urn:microsoft.com/office/officeart/2009/3/layout/HorizontalOrganizationChart"/>
    <dgm:cxn modelId="{263BFAB2-F5EA-4EE7-B970-19C36175E8E5}" type="presParOf" srcId="{5F20802F-1B5D-48FD-ABD4-7C434C17BBE7}" destId="{3FE3CE57-31BC-45B3-86F2-384853C53C9C}" srcOrd="0" destOrd="0" presId="urn:microsoft.com/office/officeart/2009/3/layout/HorizontalOrganizationChart"/>
    <dgm:cxn modelId="{4FDC0EA0-D230-44B4-9DF3-63867F5960F5}" type="presParOf" srcId="{3FE3CE57-31BC-45B3-86F2-384853C53C9C}" destId="{9D5596FE-E459-4ACD-B4B4-D78F06226B09}" srcOrd="0" destOrd="0" presId="urn:microsoft.com/office/officeart/2009/3/layout/HorizontalOrganizationChart"/>
    <dgm:cxn modelId="{0C28D409-D2E8-4F6F-A0A2-59D4047D25C4}" type="presParOf" srcId="{3FE3CE57-31BC-45B3-86F2-384853C53C9C}" destId="{37B231FF-782D-4BA8-9226-B0B9EE39E416}" srcOrd="1" destOrd="0" presId="urn:microsoft.com/office/officeart/2009/3/layout/HorizontalOrganizationChart"/>
    <dgm:cxn modelId="{0A162BE6-03B1-4175-B735-23C9356417F7}" type="presParOf" srcId="{5F20802F-1B5D-48FD-ABD4-7C434C17BBE7}" destId="{CEAF5D99-3808-469C-84E8-08A92625B5AF}" srcOrd="1" destOrd="0" presId="urn:microsoft.com/office/officeart/2009/3/layout/HorizontalOrganizationChart"/>
    <dgm:cxn modelId="{BBEA1811-A7A3-4FCB-A515-F692713E1808}" type="presParOf" srcId="{5F20802F-1B5D-48FD-ABD4-7C434C17BBE7}" destId="{87C6ACA0-1F9A-48A7-B4DC-427012509D6E}" srcOrd="2" destOrd="0" presId="urn:microsoft.com/office/officeart/2009/3/layout/HorizontalOrganizationChart"/>
    <dgm:cxn modelId="{2F8A0F36-7F96-475F-B5C1-D85A9A16FFD3}" type="presParOf" srcId="{0034AB42-0908-4693-9B56-4256B672F07F}" destId="{57480E90-1C4C-4C4A-A026-D9BAA83C191C}" srcOrd="16" destOrd="0" presId="urn:microsoft.com/office/officeart/2009/3/layout/HorizontalOrganizationChart"/>
    <dgm:cxn modelId="{E71729C3-BD5F-43C7-9A62-B375307D7034}" type="presParOf" srcId="{0034AB42-0908-4693-9B56-4256B672F07F}" destId="{69B7D6A2-3087-49C3-AC23-DFF78A6C0CD6}" srcOrd="17" destOrd="0" presId="urn:microsoft.com/office/officeart/2009/3/layout/HorizontalOrganizationChart"/>
    <dgm:cxn modelId="{A12EF922-DE30-415A-BC47-61B22303CCAC}" type="presParOf" srcId="{69B7D6A2-3087-49C3-AC23-DFF78A6C0CD6}" destId="{A309437D-1C5F-4E4B-B232-22F5D8D695E3}" srcOrd="0" destOrd="0" presId="urn:microsoft.com/office/officeart/2009/3/layout/HorizontalOrganizationChart"/>
    <dgm:cxn modelId="{0FEA8F50-4E19-4697-9B56-140DBBF78D2B}" type="presParOf" srcId="{A309437D-1C5F-4E4B-B232-22F5D8D695E3}" destId="{6FB0F370-4D27-45F7-859E-FE642BC1E577}" srcOrd="0" destOrd="0" presId="urn:microsoft.com/office/officeart/2009/3/layout/HorizontalOrganizationChart"/>
    <dgm:cxn modelId="{38FE6411-6812-471E-8EBB-7EED8DBEC92C}" type="presParOf" srcId="{A309437D-1C5F-4E4B-B232-22F5D8D695E3}" destId="{3CF31D66-6AF7-4583-90C5-22F2BD9EFA34}" srcOrd="1" destOrd="0" presId="urn:microsoft.com/office/officeart/2009/3/layout/HorizontalOrganizationChart"/>
    <dgm:cxn modelId="{15418BD8-4FEA-462B-9DBC-49F73B8917DC}" type="presParOf" srcId="{69B7D6A2-3087-49C3-AC23-DFF78A6C0CD6}" destId="{9B5EEC78-EF1D-43F7-8755-8E3AE31989A3}" srcOrd="1" destOrd="0" presId="urn:microsoft.com/office/officeart/2009/3/layout/HorizontalOrganizationChart"/>
    <dgm:cxn modelId="{566844C7-9071-485F-A0E2-8EA687169AC5}" type="presParOf" srcId="{69B7D6A2-3087-49C3-AC23-DFF78A6C0CD6}" destId="{6A3D4ADB-EB7C-48AB-865E-3FCA42C6777E}" srcOrd="2" destOrd="0" presId="urn:microsoft.com/office/officeart/2009/3/layout/HorizontalOrganizationChart"/>
    <dgm:cxn modelId="{9B14C934-F51F-499C-9812-A532A258CC2C}" type="presParOf" srcId="{0034AB42-0908-4693-9B56-4256B672F07F}" destId="{05592CA1-7C84-45E9-8F12-A7BE48D58FFF}" srcOrd="18" destOrd="0" presId="urn:microsoft.com/office/officeart/2009/3/layout/HorizontalOrganizationChart"/>
    <dgm:cxn modelId="{66D6BD3D-1203-4EF3-ABEA-ED29145402B4}" type="presParOf" srcId="{0034AB42-0908-4693-9B56-4256B672F07F}" destId="{57A178ED-9B2D-4941-B531-F22165487EB2}" srcOrd="19" destOrd="0" presId="urn:microsoft.com/office/officeart/2009/3/layout/HorizontalOrganizationChart"/>
    <dgm:cxn modelId="{2C15892F-BD2E-4F40-9251-C7ABBB9DEB25}" type="presParOf" srcId="{57A178ED-9B2D-4941-B531-F22165487EB2}" destId="{DD5842F8-ABD4-40C1-96A8-1B14B7DD4608}" srcOrd="0" destOrd="0" presId="urn:microsoft.com/office/officeart/2009/3/layout/HorizontalOrganizationChart"/>
    <dgm:cxn modelId="{365E2649-D9B1-4B1F-B1EB-796565BD5219}" type="presParOf" srcId="{DD5842F8-ABD4-40C1-96A8-1B14B7DD4608}" destId="{D45FEEC5-2A3C-4CE4-8E28-0E5E824D7500}" srcOrd="0" destOrd="0" presId="urn:microsoft.com/office/officeart/2009/3/layout/HorizontalOrganizationChart"/>
    <dgm:cxn modelId="{2AC7BDCE-20A4-412A-AAB9-1E5128DE16A2}" type="presParOf" srcId="{DD5842F8-ABD4-40C1-96A8-1B14B7DD4608}" destId="{1A588E66-B100-4A4C-BAB0-EA2432519C77}" srcOrd="1" destOrd="0" presId="urn:microsoft.com/office/officeart/2009/3/layout/HorizontalOrganizationChart"/>
    <dgm:cxn modelId="{EA5EE44B-7485-4A09-8B93-E28F5D046CAB}" type="presParOf" srcId="{57A178ED-9B2D-4941-B531-F22165487EB2}" destId="{A688D572-AE77-4B0C-B158-7E21F516D63F}" srcOrd="1" destOrd="0" presId="urn:microsoft.com/office/officeart/2009/3/layout/HorizontalOrganizationChart"/>
    <dgm:cxn modelId="{3EAF22CD-DEB9-4E5B-AAC8-2E69BD46F99A}" type="presParOf" srcId="{57A178ED-9B2D-4941-B531-F22165487EB2}" destId="{F9F8DDFC-A24E-4855-B28D-B25D74F5256C}" srcOrd="2" destOrd="0" presId="urn:microsoft.com/office/officeart/2009/3/layout/HorizontalOrganizationChart"/>
    <dgm:cxn modelId="{BB7E3ECF-B90C-4CD7-BF01-4B2BA08AE3D1}" type="presParOf" srcId="{0034AB42-0908-4693-9B56-4256B672F07F}" destId="{CE356C35-C986-4088-A361-550547DB0B3B}" srcOrd="20" destOrd="0" presId="urn:microsoft.com/office/officeart/2009/3/layout/HorizontalOrganizationChart"/>
    <dgm:cxn modelId="{AA50566A-97DE-46A8-A937-54A82DF0106B}" type="presParOf" srcId="{0034AB42-0908-4693-9B56-4256B672F07F}" destId="{AABC103B-99E1-4E97-96E8-EA605CBADB9F}" srcOrd="21" destOrd="0" presId="urn:microsoft.com/office/officeart/2009/3/layout/HorizontalOrganizationChart"/>
    <dgm:cxn modelId="{F3D9AFF5-0AAB-44BD-8090-17581CD3F98E}" type="presParOf" srcId="{AABC103B-99E1-4E97-96E8-EA605CBADB9F}" destId="{0A7CDA19-4519-4FE0-81E2-56A1FA978516}" srcOrd="0" destOrd="0" presId="urn:microsoft.com/office/officeart/2009/3/layout/HorizontalOrganizationChart"/>
    <dgm:cxn modelId="{FE713415-55E4-4FB0-8552-24352CFDF883}" type="presParOf" srcId="{0A7CDA19-4519-4FE0-81E2-56A1FA978516}" destId="{5071C859-C199-4EC6-B43A-5E2B277DDA30}" srcOrd="0" destOrd="0" presId="urn:microsoft.com/office/officeart/2009/3/layout/HorizontalOrganizationChart"/>
    <dgm:cxn modelId="{0F04A482-0687-4B81-9606-8C97335F32F9}" type="presParOf" srcId="{0A7CDA19-4519-4FE0-81E2-56A1FA978516}" destId="{6BAF9EF1-08C0-4ACD-B84E-CEA1FDD60D28}" srcOrd="1" destOrd="0" presId="urn:microsoft.com/office/officeart/2009/3/layout/HorizontalOrganizationChart"/>
    <dgm:cxn modelId="{AD94AFAB-04CF-4C45-A2EF-6B2DAAA5DC86}" type="presParOf" srcId="{AABC103B-99E1-4E97-96E8-EA605CBADB9F}" destId="{1255C651-0155-4475-A4DE-3C57BB5936E5}" srcOrd="1" destOrd="0" presId="urn:microsoft.com/office/officeart/2009/3/layout/HorizontalOrganizationChart"/>
    <dgm:cxn modelId="{F1B5C74F-C4BC-4EF2-914C-AEF62C55B47B}" type="presParOf" srcId="{AABC103B-99E1-4E97-96E8-EA605CBADB9F}" destId="{174C3A5F-9C28-4E4E-9DC1-95023CBA9B2B}" srcOrd="2" destOrd="0" presId="urn:microsoft.com/office/officeart/2009/3/layout/HorizontalOrganizationChart"/>
    <dgm:cxn modelId="{AF2A7ADC-A66D-4AAB-8A61-7D394392E6C4}" type="presParOf" srcId="{0034AB42-0908-4693-9B56-4256B672F07F}" destId="{4C83A39D-DCAD-4BD1-9F20-DBFC66910520}" srcOrd="22" destOrd="0" presId="urn:microsoft.com/office/officeart/2009/3/layout/HorizontalOrganizationChart"/>
    <dgm:cxn modelId="{77210968-594D-4DA2-9366-15DD5CC4C028}" type="presParOf" srcId="{0034AB42-0908-4693-9B56-4256B672F07F}" destId="{6C295F99-8622-4D28-A6D5-64133D849464}" srcOrd="23" destOrd="0" presId="urn:microsoft.com/office/officeart/2009/3/layout/HorizontalOrganizationChart"/>
    <dgm:cxn modelId="{4DD94E8C-EE77-4315-82F7-D0D1877C5A9B}" type="presParOf" srcId="{6C295F99-8622-4D28-A6D5-64133D849464}" destId="{7C2195CA-EEBA-497E-B1CC-26A7CC1B69C2}" srcOrd="0" destOrd="0" presId="urn:microsoft.com/office/officeart/2009/3/layout/HorizontalOrganizationChart"/>
    <dgm:cxn modelId="{182C8A00-CD26-4F56-B3D1-17FA9C46AB81}" type="presParOf" srcId="{7C2195CA-EEBA-497E-B1CC-26A7CC1B69C2}" destId="{59B67BFC-4CC0-40C9-813C-1A0AA0FD30A6}" srcOrd="0" destOrd="0" presId="urn:microsoft.com/office/officeart/2009/3/layout/HorizontalOrganizationChart"/>
    <dgm:cxn modelId="{F057913B-2DD5-4BBD-A635-8A153DCDE107}" type="presParOf" srcId="{7C2195CA-EEBA-497E-B1CC-26A7CC1B69C2}" destId="{5A460CC2-D082-4F1C-B18C-02C5116455B2}" srcOrd="1" destOrd="0" presId="urn:microsoft.com/office/officeart/2009/3/layout/HorizontalOrganizationChart"/>
    <dgm:cxn modelId="{2C544CC3-56E6-421E-B84E-EF92D69FD0A0}" type="presParOf" srcId="{6C295F99-8622-4D28-A6D5-64133D849464}" destId="{1FCD127D-EE5A-43BD-A792-2CC3BD114E6D}" srcOrd="1" destOrd="0" presId="urn:microsoft.com/office/officeart/2009/3/layout/HorizontalOrganizationChart"/>
    <dgm:cxn modelId="{9B249E7B-30BB-4FC9-A2CE-D123166CA86D}" type="presParOf" srcId="{6C295F99-8622-4D28-A6D5-64133D849464}" destId="{55AD76AC-A863-422A-990A-3B60AAF31BFF}" srcOrd="2" destOrd="0" presId="urn:microsoft.com/office/officeart/2009/3/layout/HorizontalOrganizationChart"/>
    <dgm:cxn modelId="{647BA30E-2F7D-4C02-84D0-B7401460DE77}" type="presParOf" srcId="{9D6E24CB-C95D-4C07-8500-9B310B4AF3A7}" destId="{DCC2367A-8CDC-4E3D-8171-84C75225E620}" srcOrd="2" destOrd="0" presId="urn:microsoft.com/office/officeart/2009/3/layout/HorizontalOrganizationChart"/>
    <dgm:cxn modelId="{B74C968A-A16C-4DC8-B076-EC99D07B1031}" type="presParOf" srcId="{676029BF-0CDA-4F2C-A329-7FDB17E2248A}" destId="{A1A1ED47-9C94-4DA2-949C-8EAA9E659A6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29806C-6FA9-4888-9A8C-96974002BABA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2B51B6C-C374-498D-A20B-62036F04D2A3}">
      <dgm:prSet phldrT="[Текст]" custT="1"/>
      <dgm:spPr>
        <a:solidFill>
          <a:srgbClr val="EF2FD8">
            <a:alpha val="49804"/>
          </a:srgbClr>
        </a:solidFill>
      </dgm:spPr>
      <dgm:t>
        <a:bodyPr/>
        <a:lstStyle/>
        <a:p>
          <a:pPr>
            <a:spcAft>
              <a:spcPct val="35000"/>
            </a:spcAft>
          </a:pPr>
          <a:r>
            <a:rPr lang="ru-RU" sz="1900" b="1" i="1" dirty="0"/>
            <a:t>ГОСУДАРСТВЕННЫЕ ПРОГРАММЫ  </a:t>
          </a:r>
        </a:p>
        <a:p>
          <a:pPr>
            <a:spcAft>
              <a:spcPct val="35000"/>
            </a:spcAft>
          </a:pPr>
          <a:r>
            <a:rPr lang="ru-RU" sz="1600" b="1" i="1" dirty="0"/>
            <a:t>План на 2021 год –       77 659,1 тыс. рублей </a:t>
          </a:r>
        </a:p>
        <a:p>
          <a:pPr>
            <a:spcAft>
              <a:spcPts val="0"/>
            </a:spcAft>
          </a:pPr>
          <a:r>
            <a:rPr lang="ru-RU" sz="1600" b="1" i="1" dirty="0"/>
            <a:t>(за 9 месяцев 2021 г. освоено                         58 099,8 тыс. рублей, 74,8%)</a:t>
          </a:r>
        </a:p>
      </dgm:t>
    </dgm:pt>
    <dgm:pt modelId="{555DD10B-0D34-4656-B3E3-063E871A2EBE}" type="parTrans" cxnId="{CEB826BD-804E-40EA-9AC5-FDB3C10B4EFB}">
      <dgm:prSet/>
      <dgm:spPr/>
      <dgm:t>
        <a:bodyPr/>
        <a:lstStyle/>
        <a:p>
          <a:endParaRPr lang="ru-RU"/>
        </a:p>
      </dgm:t>
    </dgm:pt>
    <dgm:pt modelId="{A31B67C6-23C7-4FF9-9ED2-73D1F133CBCF}" type="sibTrans" cxnId="{CEB826BD-804E-40EA-9AC5-FDB3C10B4EFB}">
      <dgm:prSet/>
      <dgm:spPr/>
      <dgm:t>
        <a:bodyPr/>
        <a:lstStyle/>
        <a:p>
          <a:endParaRPr lang="ru-RU"/>
        </a:p>
      </dgm:t>
    </dgm:pt>
    <dgm:pt modelId="{9B5ECB33-08A6-4528-9943-88689DC3D9E9}">
      <dgm:prSet phldrT="[Текст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ru-RU" b="1" i="1"/>
            <a:t>Государственная программа "Аграрный бизнес" на 2021-2025 годы</a:t>
          </a:r>
        </a:p>
        <a:p>
          <a:r>
            <a:rPr lang="ru-RU" b="1" i="1"/>
            <a:t>1 365,6 тыс. рублей</a:t>
          </a:r>
        </a:p>
        <a:p>
          <a:r>
            <a:rPr lang="ru-RU" b="1" i="1"/>
            <a:t>(59,5%)</a:t>
          </a:r>
        </a:p>
      </dgm:t>
    </dgm:pt>
    <dgm:pt modelId="{7FF6E921-6A1D-4DF5-AAC3-41D3EB0D4198}" type="parTrans" cxnId="{FE3AF420-7B85-4390-A2F1-FCF45E9B4BD2}">
      <dgm:prSet/>
      <dgm:spPr/>
      <dgm:t>
        <a:bodyPr/>
        <a:lstStyle/>
        <a:p>
          <a:endParaRPr lang="ru-RU"/>
        </a:p>
      </dgm:t>
    </dgm:pt>
    <dgm:pt modelId="{A393ADCD-E11F-482F-AE5B-37FC06355CA9}" type="sibTrans" cxnId="{FE3AF420-7B85-4390-A2F1-FCF45E9B4BD2}">
      <dgm:prSet/>
      <dgm:spPr/>
      <dgm:t>
        <a:bodyPr/>
        <a:lstStyle/>
        <a:p>
          <a:endParaRPr lang="ru-RU"/>
        </a:p>
      </dgm:t>
    </dgm:pt>
    <dgm:pt modelId="{7D84996D-C6BE-452D-B2EE-BC5CF2405BCD}">
      <dgm:prSet phldrT="[Текст]"/>
      <dgm:spPr>
        <a:solidFill>
          <a:srgbClr val="FD984D">
            <a:alpha val="49804"/>
          </a:srgbClr>
        </a:solidFill>
      </dgm:spPr>
      <dgm:t>
        <a:bodyPr/>
        <a:lstStyle/>
        <a:p>
          <a:r>
            <a:rPr lang="ru-RU" b="1" i="1"/>
            <a:t>Государственная программа "Образование и молодежная политика" на 2021-2025 годы</a:t>
          </a:r>
        </a:p>
        <a:p>
          <a:r>
            <a:rPr lang="ru-RU" b="1" i="1"/>
            <a:t>23 897,7 тыс. рублей </a:t>
          </a:r>
        </a:p>
        <a:p>
          <a:r>
            <a:rPr lang="ru-RU" b="1" i="1"/>
            <a:t>(71,7%)</a:t>
          </a:r>
        </a:p>
      </dgm:t>
    </dgm:pt>
    <dgm:pt modelId="{53B42D17-2260-4272-AF40-17AED5310ED2}" type="parTrans" cxnId="{5B17C66C-8B70-48B1-91B4-62B1A384E9C5}">
      <dgm:prSet/>
      <dgm:spPr/>
      <dgm:t>
        <a:bodyPr/>
        <a:lstStyle/>
        <a:p>
          <a:endParaRPr lang="ru-RU"/>
        </a:p>
      </dgm:t>
    </dgm:pt>
    <dgm:pt modelId="{FB7C96C6-D22B-4AB8-ADE0-D08B009B7A02}" type="sibTrans" cxnId="{5B17C66C-8B70-48B1-91B4-62B1A384E9C5}">
      <dgm:prSet/>
      <dgm:spPr/>
      <dgm:t>
        <a:bodyPr/>
        <a:lstStyle/>
        <a:p>
          <a:endParaRPr lang="ru-RU"/>
        </a:p>
      </dgm:t>
    </dgm:pt>
    <dgm:pt modelId="{87939CDA-7674-4F7A-96F1-F06CB62CA449}">
      <dgm:prSet phldrT="[Текст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ru-RU" b="1" i="1"/>
            <a:t>Государственная программа "Культура Беларуси" на 2021-2025 годы</a:t>
          </a:r>
        </a:p>
        <a:p>
          <a:r>
            <a:rPr lang="ru-RU" b="1" i="1"/>
            <a:t>3 219,5 тыс. рублей</a:t>
          </a:r>
        </a:p>
        <a:p>
          <a:r>
            <a:rPr lang="ru-RU" b="1" i="1"/>
            <a:t>(66,3%)</a:t>
          </a:r>
        </a:p>
      </dgm:t>
    </dgm:pt>
    <dgm:pt modelId="{8E25BDD8-C00E-474B-8922-EDF220EEDACD}" type="parTrans" cxnId="{BDF3D873-9BA7-4B29-B04C-37DA6B21B2BF}">
      <dgm:prSet/>
      <dgm:spPr/>
      <dgm:t>
        <a:bodyPr/>
        <a:lstStyle/>
        <a:p>
          <a:endParaRPr lang="ru-RU"/>
        </a:p>
      </dgm:t>
    </dgm:pt>
    <dgm:pt modelId="{EB1FCA10-8107-4122-9D31-BF1C1FC7162B}" type="sibTrans" cxnId="{BDF3D873-9BA7-4B29-B04C-37DA6B21B2BF}">
      <dgm:prSet/>
      <dgm:spPr/>
      <dgm:t>
        <a:bodyPr/>
        <a:lstStyle/>
        <a:p>
          <a:endParaRPr lang="ru-RU"/>
        </a:p>
      </dgm:t>
    </dgm:pt>
    <dgm:pt modelId="{09B57F2C-9932-466B-AECF-F36FB154C4BC}">
      <dgm:prSet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ru-RU" b="1" i="1"/>
            <a:t>Государственная программа "Социальная защита" на 2021-2025 годы</a:t>
          </a:r>
        </a:p>
        <a:p>
          <a:r>
            <a:rPr lang="ru-RU" b="1" i="1"/>
            <a:t>1 218,0 тыс. рубле</a:t>
          </a:r>
          <a:r>
            <a:rPr lang="ru-RU"/>
            <a:t>й</a:t>
          </a:r>
        </a:p>
        <a:p>
          <a:r>
            <a:rPr lang="ru-RU" b="1" i="1"/>
            <a:t>(57,6%)</a:t>
          </a:r>
        </a:p>
      </dgm:t>
    </dgm:pt>
    <dgm:pt modelId="{39848F15-BF17-4CF6-A6DD-4E593C0F203F}" type="parTrans" cxnId="{0811D887-F29A-4843-9086-E45839E6F6F1}">
      <dgm:prSet/>
      <dgm:spPr/>
      <dgm:t>
        <a:bodyPr/>
        <a:lstStyle/>
        <a:p>
          <a:endParaRPr lang="ru-RU"/>
        </a:p>
      </dgm:t>
    </dgm:pt>
    <dgm:pt modelId="{10BC8987-7C72-4CB9-A48D-DDBDC4D1C5F6}" type="sibTrans" cxnId="{0811D887-F29A-4843-9086-E45839E6F6F1}">
      <dgm:prSet/>
      <dgm:spPr/>
      <dgm:t>
        <a:bodyPr/>
        <a:lstStyle/>
        <a:p>
          <a:endParaRPr lang="ru-RU"/>
        </a:p>
      </dgm:t>
    </dgm:pt>
    <dgm:pt modelId="{59F941BD-452E-4F37-B646-3B52E1ACEC9B}">
      <dgm:prSet/>
      <dgm:spPr>
        <a:solidFill>
          <a:srgbClr val="3B27F7">
            <a:alpha val="49804"/>
          </a:srgbClr>
        </a:solidFill>
      </dgm:spPr>
      <dgm:t>
        <a:bodyPr/>
        <a:lstStyle/>
        <a:p>
          <a:r>
            <a:rPr lang="ru-RU" b="1" i="1"/>
            <a:t>Государственная программа "Беларусь гостеприимная" на 2021-2025 годы</a:t>
          </a:r>
        </a:p>
        <a:p>
          <a:r>
            <a:rPr lang="ru-RU" b="1" i="1"/>
            <a:t>1,6 рублей</a:t>
          </a:r>
        </a:p>
        <a:p>
          <a:r>
            <a:rPr lang="ru-RU" b="1" i="1"/>
            <a:t>(17,0%)</a:t>
          </a:r>
        </a:p>
      </dgm:t>
    </dgm:pt>
    <dgm:pt modelId="{D038E487-710D-48DA-9AD9-D6AA33E3CB10}" type="parTrans" cxnId="{406B07A1-DA72-4F48-8C99-541074D89D62}">
      <dgm:prSet/>
      <dgm:spPr/>
      <dgm:t>
        <a:bodyPr/>
        <a:lstStyle/>
        <a:p>
          <a:endParaRPr lang="ru-RU"/>
        </a:p>
      </dgm:t>
    </dgm:pt>
    <dgm:pt modelId="{ECE6BB4E-354F-4343-9412-50FA93F4A31B}" type="sibTrans" cxnId="{406B07A1-DA72-4F48-8C99-541074D89D62}">
      <dgm:prSet/>
      <dgm:spPr/>
      <dgm:t>
        <a:bodyPr/>
        <a:lstStyle/>
        <a:p>
          <a:endParaRPr lang="ru-RU"/>
        </a:p>
      </dgm:t>
    </dgm:pt>
    <dgm:pt modelId="{76FA0786-1BA1-4DB7-AAE3-3BD1E6DB1D8F}">
      <dgm:prSet/>
      <dgm:spPr>
        <a:solidFill>
          <a:srgbClr val="00B0F0">
            <a:alpha val="49804"/>
          </a:srgbClr>
        </a:solidFill>
      </dgm:spPr>
      <dgm:t>
        <a:bodyPr/>
        <a:lstStyle/>
        <a:p>
          <a:r>
            <a:rPr lang="ru-RU" b="1" i="1"/>
            <a:t>Государственная программа "Охрана окружающей среды и устойчивое использование природных ресурсов" на 2021-2025 годы</a:t>
          </a:r>
        </a:p>
        <a:p>
          <a:r>
            <a:rPr lang="ru-RU" b="1" i="1"/>
            <a:t>31,6 тыс. рублей</a:t>
          </a:r>
        </a:p>
        <a:p>
          <a:r>
            <a:rPr lang="ru-RU" b="1" i="1"/>
            <a:t>(71,5%)</a:t>
          </a:r>
        </a:p>
      </dgm:t>
    </dgm:pt>
    <dgm:pt modelId="{162A8BC5-E430-4134-BF91-1FA4CACF1136}" type="parTrans" cxnId="{88927502-EEFA-4941-8DB9-F42E20FA62A0}">
      <dgm:prSet/>
      <dgm:spPr/>
      <dgm:t>
        <a:bodyPr/>
        <a:lstStyle/>
        <a:p>
          <a:endParaRPr lang="ru-RU"/>
        </a:p>
      </dgm:t>
    </dgm:pt>
    <dgm:pt modelId="{1B822717-4998-448F-96AB-40BB21B1D282}" type="sibTrans" cxnId="{88927502-EEFA-4941-8DB9-F42E20FA62A0}">
      <dgm:prSet/>
      <dgm:spPr/>
      <dgm:t>
        <a:bodyPr/>
        <a:lstStyle/>
        <a:p>
          <a:endParaRPr lang="ru-RU"/>
        </a:p>
      </dgm:t>
    </dgm:pt>
    <dgm:pt modelId="{A5706435-2113-4389-9081-68AF9A2F8C11}">
      <dgm:prSet/>
      <dgm:spPr>
        <a:solidFill>
          <a:srgbClr val="2FE226">
            <a:alpha val="49804"/>
          </a:srgbClr>
        </a:solidFill>
      </dgm:spPr>
      <dgm:t>
        <a:bodyPr/>
        <a:lstStyle/>
        <a:p>
          <a:r>
            <a:rPr lang="ru-RU" b="1" i="1"/>
            <a:t>Государственная программа "Здоровье народа и демографическая безопасность" на 2021-2025 годы</a:t>
          </a:r>
        </a:p>
        <a:p>
          <a:r>
            <a:rPr lang="ru-RU" b="1" i="1"/>
            <a:t>17 084,8 тыс. рублей</a:t>
          </a:r>
        </a:p>
        <a:p>
          <a:r>
            <a:rPr lang="ru-RU" b="1" i="1"/>
            <a:t>(78,9%)</a:t>
          </a:r>
        </a:p>
      </dgm:t>
    </dgm:pt>
    <dgm:pt modelId="{6BCAFFEA-AA6A-47D9-B31B-F35B9070DF41}" type="parTrans" cxnId="{EFB41905-5BF8-4716-B764-6A154AFEFF96}">
      <dgm:prSet/>
      <dgm:spPr/>
      <dgm:t>
        <a:bodyPr/>
        <a:lstStyle/>
        <a:p>
          <a:endParaRPr lang="ru-RU"/>
        </a:p>
      </dgm:t>
    </dgm:pt>
    <dgm:pt modelId="{77BFED2B-E07E-455D-8BB1-65F6800CAF7B}" type="sibTrans" cxnId="{EFB41905-5BF8-4716-B764-6A154AFEFF96}">
      <dgm:prSet/>
      <dgm:spPr/>
      <dgm:t>
        <a:bodyPr/>
        <a:lstStyle/>
        <a:p>
          <a:endParaRPr lang="ru-RU"/>
        </a:p>
      </dgm:t>
    </dgm:pt>
    <dgm:pt modelId="{FF644904-EDC8-4425-92A1-3C831476FAF0}">
      <dgm:prSet/>
      <dgm:spPr>
        <a:solidFill>
          <a:srgbClr val="00B050">
            <a:alpha val="49804"/>
          </a:srgbClr>
        </a:solidFill>
      </dgm:spPr>
      <dgm:t>
        <a:bodyPr/>
        <a:lstStyle/>
        <a:p>
          <a:r>
            <a:rPr lang="ru-RU" b="1" i="1"/>
            <a:t>Государственная программа "Физическая культура и спорт" на 2021-2025 годы</a:t>
          </a:r>
        </a:p>
        <a:p>
          <a:r>
            <a:rPr lang="ru-RU" b="1" i="1"/>
            <a:t>1 799,0 тыс. рублей</a:t>
          </a:r>
        </a:p>
        <a:p>
          <a:r>
            <a:rPr lang="ru-RU" b="1" i="1"/>
            <a:t>(78,5%)</a:t>
          </a:r>
        </a:p>
      </dgm:t>
    </dgm:pt>
    <dgm:pt modelId="{60A0EC94-84CF-487D-8D6E-6192DDEBA947}" type="parTrans" cxnId="{44F07781-3E51-4497-9633-9C86488B9D81}">
      <dgm:prSet/>
      <dgm:spPr/>
      <dgm:t>
        <a:bodyPr/>
        <a:lstStyle/>
        <a:p>
          <a:endParaRPr lang="ru-RU"/>
        </a:p>
      </dgm:t>
    </dgm:pt>
    <dgm:pt modelId="{EAB7F155-A57B-4754-8EDF-107AC53997AD}" type="sibTrans" cxnId="{44F07781-3E51-4497-9633-9C86488B9D81}">
      <dgm:prSet/>
      <dgm:spPr/>
      <dgm:t>
        <a:bodyPr/>
        <a:lstStyle/>
        <a:p>
          <a:endParaRPr lang="ru-RU"/>
        </a:p>
      </dgm:t>
    </dgm:pt>
    <dgm:pt modelId="{03462CEF-629D-4C0E-9836-0922283A0CAC}">
      <dgm:prSet/>
      <dgm:spPr>
        <a:solidFill>
          <a:srgbClr val="EF2FD8">
            <a:alpha val="50000"/>
          </a:srgbClr>
        </a:solidFill>
      </dgm:spPr>
      <dgm:t>
        <a:bodyPr/>
        <a:lstStyle/>
        <a:p>
          <a:r>
            <a:rPr lang="ru-RU" b="1" i="1"/>
            <a:t>Государственная программа "Комфортное жилье и благоприятная среда" на 2021-2025 годы</a:t>
          </a:r>
        </a:p>
        <a:p>
          <a:r>
            <a:rPr lang="ru-RU" b="1" i="1"/>
            <a:t>7 277,9 тыс. рублей</a:t>
          </a:r>
        </a:p>
        <a:p>
          <a:r>
            <a:rPr lang="ru-RU" b="1" i="1"/>
            <a:t>(90,9%)</a:t>
          </a:r>
        </a:p>
      </dgm:t>
    </dgm:pt>
    <dgm:pt modelId="{F7E88A5C-C5EB-49FB-B834-8F6ED34B052E}" type="parTrans" cxnId="{725D2DF6-C0C8-4196-B6B5-4568139AF1B1}">
      <dgm:prSet/>
      <dgm:spPr/>
      <dgm:t>
        <a:bodyPr/>
        <a:lstStyle/>
        <a:p>
          <a:endParaRPr lang="ru-RU"/>
        </a:p>
      </dgm:t>
    </dgm:pt>
    <dgm:pt modelId="{BAD82401-C5EA-4B33-ACB8-1742F2F93D7C}" type="sibTrans" cxnId="{725D2DF6-C0C8-4196-B6B5-4568139AF1B1}">
      <dgm:prSet/>
      <dgm:spPr/>
      <dgm:t>
        <a:bodyPr/>
        <a:lstStyle/>
        <a:p>
          <a:endParaRPr lang="ru-RU"/>
        </a:p>
      </dgm:t>
    </dgm:pt>
    <dgm:pt modelId="{498243AC-8A94-486C-BB41-96421B724E73}">
      <dgm:prSet/>
      <dgm:spPr>
        <a:solidFill>
          <a:srgbClr val="3B27F7">
            <a:alpha val="50000"/>
          </a:srgbClr>
        </a:solidFill>
      </dgm:spPr>
      <dgm:t>
        <a:bodyPr/>
        <a:lstStyle/>
        <a:p>
          <a:r>
            <a:rPr lang="ru-RU" b="1" i="1"/>
            <a:t>Государственная программа "Строительство жилья" на 2021-2025 годы</a:t>
          </a:r>
        </a:p>
        <a:p>
          <a:r>
            <a:rPr lang="ru-RU" b="1" i="1"/>
            <a:t>17,3 тыс. рублей</a:t>
          </a:r>
        </a:p>
        <a:p>
          <a:r>
            <a:rPr lang="ru-RU" b="1" i="1"/>
            <a:t>(27,5%)</a:t>
          </a:r>
        </a:p>
      </dgm:t>
    </dgm:pt>
    <dgm:pt modelId="{E2D00B3F-1E4F-479F-8B4B-509DDC5CF002}" type="parTrans" cxnId="{C8C95508-7BF4-46C9-A55B-F6BCFC784850}">
      <dgm:prSet/>
      <dgm:spPr/>
      <dgm:t>
        <a:bodyPr/>
        <a:lstStyle/>
        <a:p>
          <a:endParaRPr lang="ru-RU"/>
        </a:p>
      </dgm:t>
    </dgm:pt>
    <dgm:pt modelId="{C3D3D01C-F402-4AE8-B4D4-A404F0BCC772}" type="sibTrans" cxnId="{C8C95508-7BF4-46C9-A55B-F6BCFC784850}">
      <dgm:prSet/>
      <dgm:spPr/>
      <dgm:t>
        <a:bodyPr/>
        <a:lstStyle/>
        <a:p>
          <a:endParaRPr lang="ru-RU"/>
        </a:p>
      </dgm:t>
    </dgm:pt>
    <dgm:pt modelId="{ACC6E6FD-53F0-4969-9067-DDAC446BBC21}">
      <dgm:prSet/>
      <dgm:spPr>
        <a:solidFill>
          <a:srgbClr val="CF3701">
            <a:alpha val="50000"/>
          </a:srgbClr>
        </a:solidFill>
      </dgm:spPr>
      <dgm:t>
        <a:bodyPr/>
        <a:lstStyle/>
        <a:p>
          <a:r>
            <a:rPr lang="ru-RU" b="1" i="1"/>
            <a:t>Государственная программа "Транспортный комплекс" на 2021-2025 годы</a:t>
          </a:r>
        </a:p>
        <a:p>
          <a:r>
            <a:rPr lang="ru-RU" b="1" i="1"/>
            <a:t>790,1  тыс. рублей</a:t>
          </a:r>
        </a:p>
        <a:p>
          <a:r>
            <a:rPr lang="ru-RU" b="1" i="1"/>
            <a:t>(74,8%)</a:t>
          </a:r>
        </a:p>
      </dgm:t>
    </dgm:pt>
    <dgm:pt modelId="{E1548EB8-8F96-4717-B634-634C065ED8FB}" type="parTrans" cxnId="{C25B43D8-A5B1-4AE0-B5F3-47E1743246FD}">
      <dgm:prSet/>
      <dgm:spPr/>
      <dgm:t>
        <a:bodyPr/>
        <a:lstStyle/>
        <a:p>
          <a:endParaRPr lang="ru-RU"/>
        </a:p>
      </dgm:t>
    </dgm:pt>
    <dgm:pt modelId="{82C27DB7-39F9-488C-B865-C562AF03388D}" type="sibTrans" cxnId="{C25B43D8-A5B1-4AE0-B5F3-47E1743246FD}">
      <dgm:prSet/>
      <dgm:spPr/>
      <dgm:t>
        <a:bodyPr/>
        <a:lstStyle/>
        <a:p>
          <a:endParaRPr lang="ru-RU"/>
        </a:p>
      </dgm:t>
    </dgm:pt>
    <dgm:pt modelId="{9EAF5E28-DA7E-4D0E-B432-DA67F89BD982}">
      <dgm:prSet/>
      <dgm:spPr/>
      <dgm:t>
        <a:bodyPr/>
        <a:lstStyle/>
        <a:p>
          <a:pPr algn="ctr"/>
          <a:r>
            <a:rPr lang="ru-RU" b="1" i="1"/>
            <a:t>Государственная программа "Рынок труда и содействие занятости" на 2021-2025 годы                                                                                                                                   </a:t>
          </a:r>
        </a:p>
        <a:p>
          <a:pPr algn="ctr"/>
          <a:r>
            <a:rPr lang="ru-RU" b="1" i="1"/>
            <a:t>2,9 тыс. рублей</a:t>
          </a:r>
        </a:p>
        <a:p>
          <a:pPr algn="ctr"/>
          <a:r>
            <a:rPr lang="ru-RU" b="1" i="1"/>
            <a:t>(100,0%)</a:t>
          </a:r>
        </a:p>
      </dgm:t>
    </dgm:pt>
    <dgm:pt modelId="{830AD3F7-1926-4C40-8323-C6DCD9036039}" type="parTrans" cxnId="{FB665A95-A301-403B-B542-0268802107BA}">
      <dgm:prSet/>
      <dgm:spPr/>
      <dgm:t>
        <a:bodyPr/>
        <a:lstStyle/>
        <a:p>
          <a:endParaRPr lang="ru-RU"/>
        </a:p>
      </dgm:t>
    </dgm:pt>
    <dgm:pt modelId="{FD889123-E529-4308-91FF-7E75AD8DBB7B}" type="sibTrans" cxnId="{FB665A95-A301-403B-B542-0268802107BA}">
      <dgm:prSet/>
      <dgm:spPr/>
      <dgm:t>
        <a:bodyPr/>
        <a:lstStyle/>
        <a:p>
          <a:endParaRPr lang="ru-RU"/>
        </a:p>
      </dgm:t>
    </dgm:pt>
    <dgm:pt modelId="{3B15852B-2DD9-4BD5-94A5-7DF8A803C882}">
      <dgm:prSet/>
      <dgm:spPr/>
      <dgm:t>
        <a:bodyPr/>
        <a:lstStyle/>
        <a:p>
          <a:r>
            <a:rPr lang="ru-RU" b="1" i="1"/>
            <a:t>Государственная программа "Управление государственными финансами и регулирование финансового рынка" на 2020  год и на период до 2025 года</a:t>
          </a:r>
        </a:p>
        <a:p>
          <a:r>
            <a:rPr lang="ru-RU" b="1" i="1"/>
            <a:t>1 393,7 тыс. рублей </a:t>
          </a:r>
        </a:p>
        <a:p>
          <a:r>
            <a:rPr lang="ru-RU" b="1" i="1"/>
            <a:t>(73,0%)</a:t>
          </a:r>
        </a:p>
      </dgm:t>
    </dgm:pt>
    <dgm:pt modelId="{1A0AC857-8119-4982-B977-0663DB209818}" type="parTrans" cxnId="{9D4D4C1C-D7ED-4102-B2B0-523D166C8DE3}">
      <dgm:prSet/>
      <dgm:spPr/>
      <dgm:t>
        <a:bodyPr/>
        <a:lstStyle/>
        <a:p>
          <a:endParaRPr lang="ru-RU"/>
        </a:p>
      </dgm:t>
    </dgm:pt>
    <dgm:pt modelId="{1416BA6D-F983-40F6-AB3E-2CC86AD88129}" type="sibTrans" cxnId="{9D4D4C1C-D7ED-4102-B2B0-523D166C8DE3}">
      <dgm:prSet/>
      <dgm:spPr/>
      <dgm:t>
        <a:bodyPr/>
        <a:lstStyle/>
        <a:p>
          <a:endParaRPr lang="ru-RU"/>
        </a:p>
      </dgm:t>
    </dgm:pt>
    <dgm:pt modelId="{5EEB0FFC-356C-4A92-AA49-CA6D1A90010F}" type="pres">
      <dgm:prSet presAssocID="{6229806C-6FA9-4888-9A8C-96974002BAB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C42E73-E862-4276-ADE7-E5230E9ECF74}" type="pres">
      <dgm:prSet presAssocID="{6229806C-6FA9-4888-9A8C-96974002BABA}" presName="radial" presStyleCnt="0">
        <dgm:presLayoutVars>
          <dgm:animLvl val="ctr"/>
        </dgm:presLayoutVars>
      </dgm:prSet>
      <dgm:spPr/>
    </dgm:pt>
    <dgm:pt modelId="{508E151E-EB4B-4B35-9155-20B6268882D2}" type="pres">
      <dgm:prSet presAssocID="{52B51B6C-C374-498D-A20B-62036F04D2A3}" presName="centerShape" presStyleLbl="vennNode1" presStyleIdx="0" presStyleCnt="14" custScaleX="109463" custLinFactNeighborX="172" custLinFactNeighborY="-516"/>
      <dgm:spPr/>
      <dgm:t>
        <a:bodyPr/>
        <a:lstStyle/>
        <a:p>
          <a:endParaRPr lang="ru-RU"/>
        </a:p>
      </dgm:t>
    </dgm:pt>
    <dgm:pt modelId="{36D5D613-0278-4B55-9C1A-92D2FEF177B3}" type="pres">
      <dgm:prSet presAssocID="{9B5ECB33-08A6-4528-9943-88689DC3D9E9}" presName="node" presStyleLbl="vennNode1" presStyleIdx="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8077D-9796-4B4C-90D3-2CC6BA160FB9}" type="pres">
      <dgm:prSet presAssocID="{3B15852B-2DD9-4BD5-94A5-7DF8A803C882}" presName="node" presStyleLbl="vennNode1" presStyleIdx="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9A307-F4DC-4E97-8082-C4D355F8D942}" type="pres">
      <dgm:prSet presAssocID="{09B57F2C-9932-466B-AECF-F36FB154C4BC}" presName="node" presStyleLbl="vennNode1" presStyleIdx="3" presStyleCnt="14" custRadScaleRad="108979" custRadScaleInc="-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C87BF-B70A-4457-91D9-59F486CFB411}" type="pres">
      <dgm:prSet presAssocID="{A5706435-2113-4389-9081-68AF9A2F8C11}" presName="node" presStyleLbl="vennNode1" presStyleIdx="4" presStyleCnt="14" custRadScaleRad="103054" custRadScaleInc="-1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B6F1B-FAF5-43A9-A983-0443966A118E}" type="pres">
      <dgm:prSet presAssocID="{76FA0786-1BA1-4DB7-AAE3-3BD1E6DB1D8F}" presName="node" presStyleLbl="vennNode1" presStyleIdx="5" presStyleCnt="14" custRadScaleRad="101114" custRadScaleInc="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AC8BE-EBB9-4979-9EDC-83B8130C531C}" type="pres">
      <dgm:prSet presAssocID="{59F941BD-452E-4F37-B646-3B52E1ACEC9B}" presName="node" presStyleLbl="vennNode1" presStyleIdx="6" presStyleCnt="14" custRadScaleRad="111054" custRadScaleInc="-1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FA143-1ABE-4BBA-890F-28515073233C}" type="pres">
      <dgm:prSet presAssocID="{7D84996D-C6BE-452D-B2EE-BC5CF2405BCD}" presName="node" presStyleLbl="vennNode1" presStyleIdx="7" presStyleCnt="14" custRadScaleRad="105161" custRadScaleInc="-6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04057-5F03-4F66-9BE9-30935AAD0788}" type="pres">
      <dgm:prSet presAssocID="{87939CDA-7674-4F7A-96F1-F06CB62CA449}" presName="node" presStyleLbl="vennNode1" presStyleIdx="8" presStyleCnt="14" custRadScaleRad="104184" custRadScaleInc="-5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9B3A2-4761-4674-BE38-9081BD7BEBC2}" type="pres">
      <dgm:prSet presAssocID="{FF644904-EDC8-4425-92A1-3C831476FAF0}" presName="node" presStyleLbl="vennNode1" presStyleIdx="9" presStyleCnt="14" custRadScaleRad="109801" custRadScaleInc="-6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EB1EC-1272-442C-A17C-4699757E0C44}" type="pres">
      <dgm:prSet presAssocID="{03462CEF-629D-4C0E-9836-0922283A0CAC}" presName="node" presStyleLbl="vennNode1" presStyleIdx="10" presStyleCnt="14" custRadScaleRad="101226" custRadScaleInc="-5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10361-6C60-4E1E-BC36-870C45D99484}" type="pres">
      <dgm:prSet presAssocID="{498243AC-8A94-486C-BB41-96421B724E73}" presName="node" presStyleLbl="vennNode1" presStyleIdx="11" presStyleCnt="14" custRadScaleRad="105942" custRadScaleInc="-3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0AC7E-5674-4006-9754-6360377E9287}" type="pres">
      <dgm:prSet presAssocID="{ACC6E6FD-53F0-4969-9067-DDAC446BBC21}" presName="node" presStyleLbl="vennNode1" presStyleIdx="12" presStyleCnt="14" custRadScaleRad="104092" custRadScaleInc="-3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0B1A7-6A26-4389-9BED-8A818F46F4EA}" type="pres">
      <dgm:prSet presAssocID="{9EAF5E28-DA7E-4D0E-B432-DA67F89BD982}" presName="node" presStyleLbl="vennNode1" presStyleIdx="13" presStyleCnt="14" custRadScaleRad="105604" custRadScaleInc="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B41905-5BF8-4716-B764-6A154AFEFF96}" srcId="{52B51B6C-C374-498D-A20B-62036F04D2A3}" destId="{A5706435-2113-4389-9081-68AF9A2F8C11}" srcOrd="3" destOrd="0" parTransId="{6BCAFFEA-AA6A-47D9-B31B-F35B9070DF41}" sibTransId="{77BFED2B-E07E-455D-8BB1-65F6800CAF7B}"/>
    <dgm:cxn modelId="{6AAACD51-D6B3-4216-9ADA-6645F52EBCB4}" type="presOf" srcId="{59F941BD-452E-4F37-B646-3B52E1ACEC9B}" destId="{357AC8BE-EBB9-4979-9EDC-83B8130C531C}" srcOrd="0" destOrd="0" presId="urn:microsoft.com/office/officeart/2005/8/layout/radial3"/>
    <dgm:cxn modelId="{BDF3D873-9BA7-4B29-B04C-37DA6B21B2BF}" srcId="{52B51B6C-C374-498D-A20B-62036F04D2A3}" destId="{87939CDA-7674-4F7A-96F1-F06CB62CA449}" srcOrd="7" destOrd="0" parTransId="{8E25BDD8-C00E-474B-8922-EDF220EEDACD}" sibTransId="{EB1FCA10-8107-4122-9D31-BF1C1FC7162B}"/>
    <dgm:cxn modelId="{8D1160DB-13A1-4212-A938-5E2317BF8FFC}" type="presOf" srcId="{9B5ECB33-08A6-4528-9943-88689DC3D9E9}" destId="{36D5D613-0278-4B55-9C1A-92D2FEF177B3}" srcOrd="0" destOrd="0" presId="urn:microsoft.com/office/officeart/2005/8/layout/radial3"/>
    <dgm:cxn modelId="{88927502-EEFA-4941-8DB9-F42E20FA62A0}" srcId="{52B51B6C-C374-498D-A20B-62036F04D2A3}" destId="{76FA0786-1BA1-4DB7-AAE3-3BD1E6DB1D8F}" srcOrd="4" destOrd="0" parTransId="{162A8BC5-E430-4134-BF91-1FA4CACF1136}" sibTransId="{1B822717-4998-448F-96AB-40BB21B1D282}"/>
    <dgm:cxn modelId="{FE3AF420-7B85-4390-A2F1-FCF45E9B4BD2}" srcId="{52B51B6C-C374-498D-A20B-62036F04D2A3}" destId="{9B5ECB33-08A6-4528-9943-88689DC3D9E9}" srcOrd="0" destOrd="0" parTransId="{7FF6E921-6A1D-4DF5-AAC3-41D3EB0D4198}" sibTransId="{A393ADCD-E11F-482F-AE5B-37FC06355CA9}"/>
    <dgm:cxn modelId="{D8FDCAC4-CDCF-4929-8352-42AE519D1A16}" type="presOf" srcId="{76FA0786-1BA1-4DB7-AAE3-3BD1E6DB1D8F}" destId="{22DB6F1B-FAF5-43A9-A983-0443966A118E}" srcOrd="0" destOrd="0" presId="urn:microsoft.com/office/officeart/2005/8/layout/radial3"/>
    <dgm:cxn modelId="{1C8B783C-E072-4B22-9CD1-17608272A2F5}" type="presOf" srcId="{ACC6E6FD-53F0-4969-9067-DDAC446BBC21}" destId="{1580AC7E-5674-4006-9754-6360377E9287}" srcOrd="0" destOrd="0" presId="urn:microsoft.com/office/officeart/2005/8/layout/radial3"/>
    <dgm:cxn modelId="{406B07A1-DA72-4F48-8C99-541074D89D62}" srcId="{52B51B6C-C374-498D-A20B-62036F04D2A3}" destId="{59F941BD-452E-4F37-B646-3B52E1ACEC9B}" srcOrd="5" destOrd="0" parTransId="{D038E487-710D-48DA-9AD9-D6AA33E3CB10}" sibTransId="{ECE6BB4E-354F-4343-9412-50FA93F4A31B}"/>
    <dgm:cxn modelId="{9AADFE66-A96E-4BD6-8A26-111E6EABBE0A}" type="presOf" srcId="{9EAF5E28-DA7E-4D0E-B432-DA67F89BD982}" destId="{5A00B1A7-6A26-4389-9BED-8A818F46F4EA}" srcOrd="0" destOrd="0" presId="urn:microsoft.com/office/officeart/2005/8/layout/radial3"/>
    <dgm:cxn modelId="{D16DFC1E-5B0A-4FC9-B576-F3A2E59F1430}" type="presOf" srcId="{6229806C-6FA9-4888-9A8C-96974002BABA}" destId="{5EEB0FFC-356C-4A92-AA49-CA6D1A90010F}" srcOrd="0" destOrd="0" presId="urn:microsoft.com/office/officeart/2005/8/layout/radial3"/>
    <dgm:cxn modelId="{F227CB98-A1C4-45BF-AA6E-38F28D7CEE14}" type="presOf" srcId="{FF644904-EDC8-4425-92A1-3C831476FAF0}" destId="{0CA9B3A2-4761-4674-BE38-9081BD7BEBC2}" srcOrd="0" destOrd="0" presId="urn:microsoft.com/office/officeart/2005/8/layout/radial3"/>
    <dgm:cxn modelId="{C8C95508-7BF4-46C9-A55B-F6BCFC784850}" srcId="{52B51B6C-C374-498D-A20B-62036F04D2A3}" destId="{498243AC-8A94-486C-BB41-96421B724E73}" srcOrd="10" destOrd="0" parTransId="{E2D00B3F-1E4F-479F-8B4B-509DDC5CF002}" sibTransId="{C3D3D01C-F402-4AE8-B4D4-A404F0BCC772}"/>
    <dgm:cxn modelId="{CBFDE5A4-136F-4614-843B-C8FCDAC97797}" type="presOf" srcId="{3B15852B-2DD9-4BD5-94A5-7DF8A803C882}" destId="{8608077D-9796-4B4C-90D3-2CC6BA160FB9}" srcOrd="0" destOrd="0" presId="urn:microsoft.com/office/officeart/2005/8/layout/radial3"/>
    <dgm:cxn modelId="{4A75DF4E-05CC-442F-97C4-3FA3083EA524}" type="presOf" srcId="{03462CEF-629D-4C0E-9836-0922283A0CAC}" destId="{B5EEB1EC-1272-442C-A17C-4699757E0C44}" srcOrd="0" destOrd="0" presId="urn:microsoft.com/office/officeart/2005/8/layout/radial3"/>
    <dgm:cxn modelId="{44F07781-3E51-4497-9633-9C86488B9D81}" srcId="{52B51B6C-C374-498D-A20B-62036F04D2A3}" destId="{FF644904-EDC8-4425-92A1-3C831476FAF0}" srcOrd="8" destOrd="0" parTransId="{60A0EC94-84CF-487D-8D6E-6192DDEBA947}" sibTransId="{EAB7F155-A57B-4754-8EDF-107AC53997AD}"/>
    <dgm:cxn modelId="{346A3A70-51B3-438D-97B4-BD63F48064E2}" type="presOf" srcId="{52B51B6C-C374-498D-A20B-62036F04D2A3}" destId="{508E151E-EB4B-4B35-9155-20B6268882D2}" srcOrd="0" destOrd="0" presId="urn:microsoft.com/office/officeart/2005/8/layout/radial3"/>
    <dgm:cxn modelId="{CEB826BD-804E-40EA-9AC5-FDB3C10B4EFB}" srcId="{6229806C-6FA9-4888-9A8C-96974002BABA}" destId="{52B51B6C-C374-498D-A20B-62036F04D2A3}" srcOrd="0" destOrd="0" parTransId="{555DD10B-0D34-4656-B3E3-063E871A2EBE}" sibTransId="{A31B67C6-23C7-4FF9-9ED2-73D1F133CBCF}"/>
    <dgm:cxn modelId="{5B17C66C-8B70-48B1-91B4-62B1A384E9C5}" srcId="{52B51B6C-C374-498D-A20B-62036F04D2A3}" destId="{7D84996D-C6BE-452D-B2EE-BC5CF2405BCD}" srcOrd="6" destOrd="0" parTransId="{53B42D17-2260-4272-AF40-17AED5310ED2}" sibTransId="{FB7C96C6-D22B-4AB8-ADE0-D08B009B7A02}"/>
    <dgm:cxn modelId="{725D2DF6-C0C8-4196-B6B5-4568139AF1B1}" srcId="{52B51B6C-C374-498D-A20B-62036F04D2A3}" destId="{03462CEF-629D-4C0E-9836-0922283A0CAC}" srcOrd="9" destOrd="0" parTransId="{F7E88A5C-C5EB-49FB-B834-8F6ED34B052E}" sibTransId="{BAD82401-C5EA-4B33-ACB8-1742F2F93D7C}"/>
    <dgm:cxn modelId="{C2DD04B5-153E-4AE7-839B-32529BBC414F}" type="presOf" srcId="{7D84996D-C6BE-452D-B2EE-BC5CF2405BCD}" destId="{98CFA143-1ABE-4BBA-890F-28515073233C}" srcOrd="0" destOrd="0" presId="urn:microsoft.com/office/officeart/2005/8/layout/radial3"/>
    <dgm:cxn modelId="{E51CD911-B4C4-4541-A584-60CE2C345EBE}" type="presOf" srcId="{498243AC-8A94-486C-BB41-96421B724E73}" destId="{17810361-6C60-4E1E-BC36-870C45D99484}" srcOrd="0" destOrd="0" presId="urn:microsoft.com/office/officeart/2005/8/layout/radial3"/>
    <dgm:cxn modelId="{9D4D4C1C-D7ED-4102-B2B0-523D166C8DE3}" srcId="{52B51B6C-C374-498D-A20B-62036F04D2A3}" destId="{3B15852B-2DD9-4BD5-94A5-7DF8A803C882}" srcOrd="1" destOrd="0" parTransId="{1A0AC857-8119-4982-B977-0663DB209818}" sibTransId="{1416BA6D-F983-40F6-AB3E-2CC86AD88129}"/>
    <dgm:cxn modelId="{60CBBD22-C24B-4FF9-8FCD-DF4941C6B9B7}" type="presOf" srcId="{A5706435-2113-4389-9081-68AF9A2F8C11}" destId="{A1AC87BF-B70A-4457-91D9-59F486CFB411}" srcOrd="0" destOrd="0" presId="urn:microsoft.com/office/officeart/2005/8/layout/radial3"/>
    <dgm:cxn modelId="{C25B43D8-A5B1-4AE0-B5F3-47E1743246FD}" srcId="{52B51B6C-C374-498D-A20B-62036F04D2A3}" destId="{ACC6E6FD-53F0-4969-9067-DDAC446BBC21}" srcOrd="11" destOrd="0" parTransId="{E1548EB8-8F96-4717-B634-634C065ED8FB}" sibTransId="{82C27DB7-39F9-488C-B865-C562AF03388D}"/>
    <dgm:cxn modelId="{FB665A95-A301-403B-B542-0268802107BA}" srcId="{52B51B6C-C374-498D-A20B-62036F04D2A3}" destId="{9EAF5E28-DA7E-4D0E-B432-DA67F89BD982}" srcOrd="12" destOrd="0" parTransId="{830AD3F7-1926-4C40-8323-C6DCD9036039}" sibTransId="{FD889123-E529-4308-91FF-7E75AD8DBB7B}"/>
    <dgm:cxn modelId="{0811D887-F29A-4843-9086-E45839E6F6F1}" srcId="{52B51B6C-C374-498D-A20B-62036F04D2A3}" destId="{09B57F2C-9932-466B-AECF-F36FB154C4BC}" srcOrd="2" destOrd="0" parTransId="{39848F15-BF17-4CF6-A6DD-4E593C0F203F}" sibTransId="{10BC8987-7C72-4CB9-A48D-DDBDC4D1C5F6}"/>
    <dgm:cxn modelId="{704DC309-07C3-4AF8-9244-A20045DB1B7D}" type="presOf" srcId="{87939CDA-7674-4F7A-96F1-F06CB62CA449}" destId="{93404057-5F03-4F66-9BE9-30935AAD0788}" srcOrd="0" destOrd="0" presId="urn:microsoft.com/office/officeart/2005/8/layout/radial3"/>
    <dgm:cxn modelId="{3709835F-4800-4FB5-8E7C-985879542582}" type="presOf" srcId="{09B57F2C-9932-466B-AECF-F36FB154C4BC}" destId="{12A9A307-F4DC-4E97-8082-C4D355F8D942}" srcOrd="0" destOrd="0" presId="urn:microsoft.com/office/officeart/2005/8/layout/radial3"/>
    <dgm:cxn modelId="{3ED550C7-D250-4003-93A7-BAD49712D6FC}" type="presParOf" srcId="{5EEB0FFC-356C-4A92-AA49-CA6D1A90010F}" destId="{02C42E73-E862-4276-ADE7-E5230E9ECF74}" srcOrd="0" destOrd="0" presId="urn:microsoft.com/office/officeart/2005/8/layout/radial3"/>
    <dgm:cxn modelId="{17FD5009-3047-43D9-96C8-17283CF35AD5}" type="presParOf" srcId="{02C42E73-E862-4276-ADE7-E5230E9ECF74}" destId="{508E151E-EB4B-4B35-9155-20B6268882D2}" srcOrd="0" destOrd="0" presId="urn:microsoft.com/office/officeart/2005/8/layout/radial3"/>
    <dgm:cxn modelId="{EF79951D-C3F9-4548-8189-A5955908AEC7}" type="presParOf" srcId="{02C42E73-E862-4276-ADE7-E5230E9ECF74}" destId="{36D5D613-0278-4B55-9C1A-92D2FEF177B3}" srcOrd="1" destOrd="0" presId="urn:microsoft.com/office/officeart/2005/8/layout/radial3"/>
    <dgm:cxn modelId="{4A136415-6031-4856-8E05-477E06BDB385}" type="presParOf" srcId="{02C42E73-E862-4276-ADE7-E5230E9ECF74}" destId="{8608077D-9796-4B4C-90D3-2CC6BA160FB9}" srcOrd="2" destOrd="0" presId="urn:microsoft.com/office/officeart/2005/8/layout/radial3"/>
    <dgm:cxn modelId="{7030A91C-D8E5-4F0D-B726-5A1F8315FA1A}" type="presParOf" srcId="{02C42E73-E862-4276-ADE7-E5230E9ECF74}" destId="{12A9A307-F4DC-4E97-8082-C4D355F8D942}" srcOrd="3" destOrd="0" presId="urn:microsoft.com/office/officeart/2005/8/layout/radial3"/>
    <dgm:cxn modelId="{CED86565-AFB8-4494-9D4E-D914E5BC3F23}" type="presParOf" srcId="{02C42E73-E862-4276-ADE7-E5230E9ECF74}" destId="{A1AC87BF-B70A-4457-91D9-59F486CFB411}" srcOrd="4" destOrd="0" presId="urn:microsoft.com/office/officeart/2005/8/layout/radial3"/>
    <dgm:cxn modelId="{75D9D2C5-9C05-425C-A3CC-B9618D68A39E}" type="presParOf" srcId="{02C42E73-E862-4276-ADE7-E5230E9ECF74}" destId="{22DB6F1B-FAF5-43A9-A983-0443966A118E}" srcOrd="5" destOrd="0" presId="urn:microsoft.com/office/officeart/2005/8/layout/radial3"/>
    <dgm:cxn modelId="{64128F71-D87C-4B40-8D47-51A3D9E8925D}" type="presParOf" srcId="{02C42E73-E862-4276-ADE7-E5230E9ECF74}" destId="{357AC8BE-EBB9-4979-9EDC-83B8130C531C}" srcOrd="6" destOrd="0" presId="urn:microsoft.com/office/officeart/2005/8/layout/radial3"/>
    <dgm:cxn modelId="{562A0925-B663-4993-AA6C-B0CFD1795223}" type="presParOf" srcId="{02C42E73-E862-4276-ADE7-E5230E9ECF74}" destId="{98CFA143-1ABE-4BBA-890F-28515073233C}" srcOrd="7" destOrd="0" presId="urn:microsoft.com/office/officeart/2005/8/layout/radial3"/>
    <dgm:cxn modelId="{9ED07B60-8E5B-43A7-8A2F-5FBE7F11291F}" type="presParOf" srcId="{02C42E73-E862-4276-ADE7-E5230E9ECF74}" destId="{93404057-5F03-4F66-9BE9-30935AAD0788}" srcOrd="8" destOrd="0" presId="urn:microsoft.com/office/officeart/2005/8/layout/radial3"/>
    <dgm:cxn modelId="{B6C0F4F7-B3DF-4660-87C7-F04ABD7C7CBF}" type="presParOf" srcId="{02C42E73-E862-4276-ADE7-E5230E9ECF74}" destId="{0CA9B3A2-4761-4674-BE38-9081BD7BEBC2}" srcOrd="9" destOrd="0" presId="urn:microsoft.com/office/officeart/2005/8/layout/radial3"/>
    <dgm:cxn modelId="{90F73774-044B-444C-B64F-1946B9D23481}" type="presParOf" srcId="{02C42E73-E862-4276-ADE7-E5230E9ECF74}" destId="{B5EEB1EC-1272-442C-A17C-4699757E0C44}" srcOrd="10" destOrd="0" presId="urn:microsoft.com/office/officeart/2005/8/layout/radial3"/>
    <dgm:cxn modelId="{6012742C-2011-4A9C-BFD3-482760B1AEB0}" type="presParOf" srcId="{02C42E73-E862-4276-ADE7-E5230E9ECF74}" destId="{17810361-6C60-4E1E-BC36-870C45D99484}" srcOrd="11" destOrd="0" presId="urn:microsoft.com/office/officeart/2005/8/layout/radial3"/>
    <dgm:cxn modelId="{73D97A2A-A056-40A1-B476-F8676B952B18}" type="presParOf" srcId="{02C42E73-E862-4276-ADE7-E5230E9ECF74}" destId="{1580AC7E-5674-4006-9754-6360377E9287}" srcOrd="12" destOrd="0" presId="urn:microsoft.com/office/officeart/2005/8/layout/radial3"/>
    <dgm:cxn modelId="{606C69BD-3D95-455B-AA59-97D93D9CDDC0}" type="presParOf" srcId="{02C42E73-E862-4276-ADE7-E5230E9ECF74}" destId="{5A00B1A7-6A26-4389-9BED-8A818F46F4EA}" srcOrd="1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3A39D-DCAD-4BD1-9F20-DBFC66910520}">
      <dsp:nvSpPr>
        <dsp:cNvPr id="0" name=""/>
        <dsp:cNvSpPr/>
      </dsp:nvSpPr>
      <dsp:spPr>
        <a:xfrm>
          <a:off x="6324332" y="3573115"/>
          <a:ext cx="341460" cy="3009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788" y="0"/>
              </a:lnTo>
              <a:lnTo>
                <a:pt x="169788" y="4015497"/>
              </a:lnTo>
              <a:lnTo>
                <a:pt x="339576" y="4015497"/>
              </a:lnTo>
            </a:path>
          </a:pathLst>
        </a:cu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356C35-C986-4088-A361-550547DB0B3B}">
      <dsp:nvSpPr>
        <dsp:cNvPr id="0" name=""/>
        <dsp:cNvSpPr/>
      </dsp:nvSpPr>
      <dsp:spPr>
        <a:xfrm>
          <a:off x="6324332" y="3573115"/>
          <a:ext cx="341460" cy="2465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788" y="0"/>
              </a:lnTo>
              <a:lnTo>
                <a:pt x="169788" y="3285406"/>
              </a:lnTo>
              <a:lnTo>
                <a:pt x="339576" y="328540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592CA1-7C84-45E9-8F12-A7BE48D58FFF}">
      <dsp:nvSpPr>
        <dsp:cNvPr id="0" name=""/>
        <dsp:cNvSpPr/>
      </dsp:nvSpPr>
      <dsp:spPr>
        <a:xfrm>
          <a:off x="6324332" y="3573115"/>
          <a:ext cx="341460" cy="1886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788" y="0"/>
              </a:lnTo>
              <a:lnTo>
                <a:pt x="169788" y="2555316"/>
              </a:lnTo>
              <a:lnTo>
                <a:pt x="339576" y="255531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80E90-1C4C-4C4A-A026-D9BAA83C191C}">
      <dsp:nvSpPr>
        <dsp:cNvPr id="0" name=""/>
        <dsp:cNvSpPr/>
      </dsp:nvSpPr>
      <dsp:spPr>
        <a:xfrm>
          <a:off x="6324332" y="3573115"/>
          <a:ext cx="341460" cy="1307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788" y="0"/>
              </a:lnTo>
              <a:lnTo>
                <a:pt x="169788" y="1825226"/>
              </a:lnTo>
              <a:lnTo>
                <a:pt x="339576" y="182522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4070C-8817-4F5B-8A47-0B9BE604E68C}">
      <dsp:nvSpPr>
        <dsp:cNvPr id="0" name=""/>
        <dsp:cNvSpPr/>
      </dsp:nvSpPr>
      <dsp:spPr>
        <a:xfrm>
          <a:off x="6324332" y="3573115"/>
          <a:ext cx="341460" cy="728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788" y="0"/>
              </a:lnTo>
              <a:lnTo>
                <a:pt x="169788" y="1095135"/>
              </a:lnTo>
              <a:lnTo>
                <a:pt x="339576" y="109513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008AB-64F3-4407-A6A2-5077DF80B914}">
      <dsp:nvSpPr>
        <dsp:cNvPr id="0" name=""/>
        <dsp:cNvSpPr/>
      </dsp:nvSpPr>
      <dsp:spPr>
        <a:xfrm>
          <a:off x="6324332" y="3573115"/>
          <a:ext cx="341460" cy="148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788" y="0"/>
              </a:lnTo>
              <a:lnTo>
                <a:pt x="169788" y="365045"/>
              </a:lnTo>
              <a:lnTo>
                <a:pt x="339576" y="36504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6C9283-7558-49B5-98CB-3D8CE3E7118A}">
      <dsp:nvSpPr>
        <dsp:cNvPr id="0" name=""/>
        <dsp:cNvSpPr/>
      </dsp:nvSpPr>
      <dsp:spPr>
        <a:xfrm>
          <a:off x="6324332" y="3142871"/>
          <a:ext cx="341460" cy="430243"/>
        </a:xfrm>
        <a:custGeom>
          <a:avLst/>
          <a:gdLst/>
          <a:ahLst/>
          <a:cxnLst/>
          <a:rect l="0" t="0" r="0" b="0"/>
          <a:pathLst>
            <a:path>
              <a:moveTo>
                <a:pt x="0" y="365045"/>
              </a:moveTo>
              <a:lnTo>
                <a:pt x="169788" y="365045"/>
              </a:lnTo>
              <a:lnTo>
                <a:pt x="169788" y="0"/>
              </a:lnTo>
              <a:lnTo>
                <a:pt x="339576" y="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90DB9-F700-4090-AAC0-4E81FD52B943}">
      <dsp:nvSpPr>
        <dsp:cNvPr id="0" name=""/>
        <dsp:cNvSpPr/>
      </dsp:nvSpPr>
      <dsp:spPr>
        <a:xfrm>
          <a:off x="6324332" y="2563714"/>
          <a:ext cx="341460" cy="1009400"/>
        </a:xfrm>
        <a:custGeom>
          <a:avLst/>
          <a:gdLst/>
          <a:ahLst/>
          <a:cxnLst/>
          <a:rect l="0" t="0" r="0" b="0"/>
          <a:pathLst>
            <a:path>
              <a:moveTo>
                <a:pt x="0" y="1095135"/>
              </a:moveTo>
              <a:lnTo>
                <a:pt x="169788" y="1095135"/>
              </a:lnTo>
              <a:lnTo>
                <a:pt x="169788" y="0"/>
              </a:lnTo>
              <a:lnTo>
                <a:pt x="339576" y="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3712E-6842-45E6-917B-D0F0AF885515}">
      <dsp:nvSpPr>
        <dsp:cNvPr id="0" name=""/>
        <dsp:cNvSpPr/>
      </dsp:nvSpPr>
      <dsp:spPr>
        <a:xfrm>
          <a:off x="6324332" y="1984557"/>
          <a:ext cx="341460" cy="1588557"/>
        </a:xfrm>
        <a:custGeom>
          <a:avLst/>
          <a:gdLst/>
          <a:ahLst/>
          <a:cxnLst/>
          <a:rect l="0" t="0" r="0" b="0"/>
          <a:pathLst>
            <a:path>
              <a:moveTo>
                <a:pt x="0" y="1825226"/>
              </a:moveTo>
              <a:lnTo>
                <a:pt x="169788" y="1825226"/>
              </a:lnTo>
              <a:lnTo>
                <a:pt x="169788" y="0"/>
              </a:lnTo>
              <a:lnTo>
                <a:pt x="339576" y="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9009F-7467-4DB2-80D6-65EEC47D59A3}">
      <dsp:nvSpPr>
        <dsp:cNvPr id="0" name=""/>
        <dsp:cNvSpPr/>
      </dsp:nvSpPr>
      <dsp:spPr>
        <a:xfrm>
          <a:off x="6324332" y="1405400"/>
          <a:ext cx="341460" cy="2167714"/>
        </a:xfrm>
        <a:custGeom>
          <a:avLst/>
          <a:gdLst/>
          <a:ahLst/>
          <a:cxnLst/>
          <a:rect l="0" t="0" r="0" b="0"/>
          <a:pathLst>
            <a:path>
              <a:moveTo>
                <a:pt x="0" y="2555316"/>
              </a:moveTo>
              <a:lnTo>
                <a:pt x="169788" y="2555316"/>
              </a:lnTo>
              <a:lnTo>
                <a:pt x="169788" y="0"/>
              </a:lnTo>
              <a:lnTo>
                <a:pt x="339576" y="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A1396-B95B-4E76-A813-EFE6CB257866}">
      <dsp:nvSpPr>
        <dsp:cNvPr id="0" name=""/>
        <dsp:cNvSpPr/>
      </dsp:nvSpPr>
      <dsp:spPr>
        <a:xfrm>
          <a:off x="6324332" y="826244"/>
          <a:ext cx="341460" cy="2746871"/>
        </a:xfrm>
        <a:custGeom>
          <a:avLst/>
          <a:gdLst/>
          <a:ahLst/>
          <a:cxnLst/>
          <a:rect l="0" t="0" r="0" b="0"/>
          <a:pathLst>
            <a:path>
              <a:moveTo>
                <a:pt x="0" y="3285406"/>
              </a:moveTo>
              <a:lnTo>
                <a:pt x="169788" y="3285406"/>
              </a:lnTo>
              <a:lnTo>
                <a:pt x="169788" y="0"/>
              </a:lnTo>
              <a:lnTo>
                <a:pt x="339576" y="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D49E8-D09E-4A85-89A3-6C57FCB5CF31}">
      <dsp:nvSpPr>
        <dsp:cNvPr id="0" name=""/>
        <dsp:cNvSpPr/>
      </dsp:nvSpPr>
      <dsp:spPr>
        <a:xfrm>
          <a:off x="6324332" y="243636"/>
          <a:ext cx="341460" cy="3329478"/>
        </a:xfrm>
        <a:custGeom>
          <a:avLst/>
          <a:gdLst/>
          <a:ahLst/>
          <a:cxnLst/>
          <a:rect l="0" t="0" r="0" b="0"/>
          <a:pathLst>
            <a:path>
              <a:moveTo>
                <a:pt x="0" y="4015497"/>
              </a:moveTo>
              <a:lnTo>
                <a:pt x="169788" y="4015497"/>
              </a:lnTo>
              <a:lnTo>
                <a:pt x="169788" y="0"/>
              </a:lnTo>
              <a:lnTo>
                <a:pt x="339576" y="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744AB-FD63-4675-9E48-1F20144209DC}">
      <dsp:nvSpPr>
        <dsp:cNvPr id="0" name=""/>
        <dsp:cNvSpPr/>
      </dsp:nvSpPr>
      <dsp:spPr>
        <a:xfrm>
          <a:off x="4630675" y="2608950"/>
          <a:ext cx="346780" cy="964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2156" y="0"/>
              </a:lnTo>
              <a:lnTo>
                <a:pt x="172156" y="380285"/>
              </a:lnTo>
              <a:lnTo>
                <a:pt x="341945" y="380285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65CD79-58E4-4768-993D-716567E41FF8}">
      <dsp:nvSpPr>
        <dsp:cNvPr id="0" name=""/>
        <dsp:cNvSpPr/>
      </dsp:nvSpPr>
      <dsp:spPr>
        <a:xfrm>
          <a:off x="4630675" y="1791698"/>
          <a:ext cx="300474" cy="817251"/>
        </a:xfrm>
        <a:custGeom>
          <a:avLst/>
          <a:gdLst/>
          <a:ahLst/>
          <a:cxnLst/>
          <a:rect l="0" t="0" r="0" b="0"/>
          <a:pathLst>
            <a:path>
              <a:moveTo>
                <a:pt x="0" y="349804"/>
              </a:moveTo>
              <a:lnTo>
                <a:pt x="172156" y="349804"/>
              </a:lnTo>
              <a:lnTo>
                <a:pt x="172156" y="0"/>
              </a:lnTo>
              <a:lnTo>
                <a:pt x="341945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8A6498-7421-4369-A8C7-1CEBA3B053D2}">
      <dsp:nvSpPr>
        <dsp:cNvPr id="0" name=""/>
        <dsp:cNvSpPr/>
      </dsp:nvSpPr>
      <dsp:spPr>
        <a:xfrm>
          <a:off x="310273" y="1282212"/>
          <a:ext cx="4320402" cy="2653475"/>
        </a:xfrm>
        <a:prstGeom prst="rect">
          <a:avLst/>
        </a:prstGeom>
        <a:solidFill>
          <a:srgbClr val="FF5050">
            <a:alpha val="9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КОНСОЛИДИРОВАННЫЙ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БЮДЖЕТ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ПРУЖАНСКОГО РАЙОНА</a:t>
          </a:r>
        </a:p>
      </dsp:txBody>
      <dsp:txXfrm>
        <a:off x="310273" y="1282212"/>
        <a:ext cx="4320402" cy="2653475"/>
      </dsp:txXfrm>
    </dsp:sp>
    <dsp:sp modelId="{979DF160-5D3C-495E-8973-A3C9D94BD6A4}">
      <dsp:nvSpPr>
        <dsp:cNvPr id="0" name=""/>
        <dsp:cNvSpPr/>
      </dsp:nvSpPr>
      <dsp:spPr>
        <a:xfrm>
          <a:off x="4931150" y="1122583"/>
          <a:ext cx="1439474" cy="1338229"/>
        </a:xfrm>
        <a:prstGeom prst="rect">
          <a:avLst/>
        </a:prstGeom>
        <a:solidFill>
          <a:srgbClr val="3399FF">
            <a:alpha val="9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  <a:bevelB w="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  <a:sp3d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РАЙОННЫЙ БЮДЖЕТ</a:t>
          </a:r>
        </a:p>
      </dsp:txBody>
      <dsp:txXfrm>
        <a:off x="4931150" y="1122583"/>
        <a:ext cx="1439474" cy="1338229"/>
      </dsp:txXfrm>
    </dsp:sp>
    <dsp:sp modelId="{C8B156EA-ADE0-419E-AB18-02E75A6A42CB}">
      <dsp:nvSpPr>
        <dsp:cNvPr id="0" name=""/>
        <dsp:cNvSpPr/>
      </dsp:nvSpPr>
      <dsp:spPr>
        <a:xfrm>
          <a:off x="4977456" y="2818020"/>
          <a:ext cx="1346876" cy="1510189"/>
        </a:xfrm>
        <a:prstGeom prst="rect">
          <a:avLst/>
        </a:prstGeom>
        <a:solidFill>
          <a:srgbClr val="3CF4AA">
            <a:alpha val="9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softEdge rad="279400"/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  <a:sp3d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СЕЛЬСКИЙ </a:t>
          </a:r>
          <a:r>
            <a:rPr lang="ru-RU" sz="1800" b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effectLst>
                <a:reflection stA="45000" endPos="0" dist="50800" dir="5400000" sy="-100000" algn="bl" rotWithShape="0"/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БЮДЖЕТ</a:t>
          </a:r>
        </a:p>
      </dsp:txBody>
      <dsp:txXfrm>
        <a:off x="4977456" y="2818020"/>
        <a:ext cx="1346876" cy="1510189"/>
      </dsp:txXfrm>
    </dsp:sp>
    <dsp:sp modelId="{99EA0A1A-6083-4AE6-9F60-FF6015B59E1A}">
      <dsp:nvSpPr>
        <dsp:cNvPr id="0" name=""/>
        <dsp:cNvSpPr/>
      </dsp:nvSpPr>
      <dsp:spPr>
        <a:xfrm>
          <a:off x="6665792" y="38237"/>
          <a:ext cx="1742305" cy="410797"/>
        </a:xfrm>
        <a:prstGeom prst="rect">
          <a:avLst/>
        </a:prstGeom>
        <a:solidFill>
          <a:srgbClr val="FF99FF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p3d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Великосельский</a:t>
          </a:r>
        </a:p>
      </dsp:txBody>
      <dsp:txXfrm>
        <a:off x="6665792" y="38237"/>
        <a:ext cx="1742305" cy="410797"/>
      </dsp:txXfrm>
    </dsp:sp>
    <dsp:sp modelId="{437DAD72-B3E8-4C0A-9636-A3C9077AE866}">
      <dsp:nvSpPr>
        <dsp:cNvPr id="0" name=""/>
        <dsp:cNvSpPr/>
      </dsp:nvSpPr>
      <dsp:spPr>
        <a:xfrm>
          <a:off x="6665792" y="620845"/>
          <a:ext cx="1742305" cy="410797"/>
        </a:xfrm>
        <a:prstGeom prst="rect">
          <a:avLst/>
        </a:prstGeom>
        <a:solidFill>
          <a:srgbClr val="FFFF00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p3d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Зеленевичский</a:t>
          </a:r>
        </a:p>
      </dsp:txBody>
      <dsp:txXfrm>
        <a:off x="6665792" y="620845"/>
        <a:ext cx="1742305" cy="410797"/>
      </dsp:txXfrm>
    </dsp:sp>
    <dsp:sp modelId="{00BA40A5-48A7-46FF-8DA7-59B0708DD9D3}">
      <dsp:nvSpPr>
        <dsp:cNvPr id="0" name=""/>
        <dsp:cNvSpPr/>
      </dsp:nvSpPr>
      <dsp:spPr>
        <a:xfrm>
          <a:off x="6665792" y="1200002"/>
          <a:ext cx="1742305" cy="410797"/>
        </a:xfrm>
        <a:prstGeom prst="rect">
          <a:avLst/>
        </a:prstGeom>
        <a:solidFill>
          <a:srgbClr val="99FF99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p3d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Линовский</a:t>
          </a:r>
        </a:p>
      </dsp:txBody>
      <dsp:txXfrm>
        <a:off x="6665792" y="1200002"/>
        <a:ext cx="1742305" cy="410797"/>
      </dsp:txXfrm>
    </dsp:sp>
    <dsp:sp modelId="{8B766186-3197-4575-9A23-B83AEA69DC28}">
      <dsp:nvSpPr>
        <dsp:cNvPr id="0" name=""/>
        <dsp:cNvSpPr/>
      </dsp:nvSpPr>
      <dsp:spPr>
        <a:xfrm>
          <a:off x="6665792" y="1779159"/>
          <a:ext cx="1742305" cy="410797"/>
        </a:xfrm>
        <a:prstGeom prst="rect">
          <a:avLst/>
        </a:prstGeom>
        <a:solidFill>
          <a:srgbClr val="FF0066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p3d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Мокровский</a:t>
          </a:r>
        </a:p>
      </dsp:txBody>
      <dsp:txXfrm>
        <a:off x="6665792" y="1779159"/>
        <a:ext cx="1742305" cy="410797"/>
      </dsp:txXfrm>
    </dsp:sp>
    <dsp:sp modelId="{8BD76FAF-4E50-4B93-9228-6B5BBC845D9F}">
      <dsp:nvSpPr>
        <dsp:cNvPr id="0" name=""/>
        <dsp:cNvSpPr/>
      </dsp:nvSpPr>
      <dsp:spPr>
        <a:xfrm>
          <a:off x="6665792" y="2358316"/>
          <a:ext cx="1742305" cy="410797"/>
        </a:xfrm>
        <a:prstGeom prst="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p3d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Новозасимовичский</a:t>
          </a:r>
        </a:p>
      </dsp:txBody>
      <dsp:txXfrm>
        <a:off x="6665792" y="2358316"/>
        <a:ext cx="1742305" cy="410797"/>
      </dsp:txXfrm>
    </dsp:sp>
    <dsp:sp modelId="{547CFD1A-BD92-4D1C-BF1D-35CFBF4D6F2B}">
      <dsp:nvSpPr>
        <dsp:cNvPr id="0" name=""/>
        <dsp:cNvSpPr/>
      </dsp:nvSpPr>
      <dsp:spPr>
        <a:xfrm>
          <a:off x="6665792" y="2937472"/>
          <a:ext cx="1742305" cy="410797"/>
        </a:xfrm>
        <a:prstGeom prst="rect">
          <a:avLst/>
        </a:prstGeom>
        <a:solidFill>
          <a:srgbClr val="92D050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p3d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Пружанский</a:t>
          </a:r>
        </a:p>
      </dsp:txBody>
      <dsp:txXfrm>
        <a:off x="6665792" y="2937472"/>
        <a:ext cx="1742305" cy="410797"/>
      </dsp:txXfrm>
    </dsp:sp>
    <dsp:sp modelId="{567D4F1E-61B4-4D8D-9BAE-BB306375F4F7}">
      <dsp:nvSpPr>
        <dsp:cNvPr id="0" name=""/>
        <dsp:cNvSpPr/>
      </dsp:nvSpPr>
      <dsp:spPr>
        <a:xfrm>
          <a:off x="6665792" y="3516629"/>
          <a:ext cx="1742305" cy="410797"/>
        </a:xfrm>
        <a:prstGeom prst="rect">
          <a:avLst/>
        </a:prstGeom>
        <a:solidFill>
          <a:srgbClr val="D60093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p3d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Ружанский</a:t>
          </a:r>
        </a:p>
      </dsp:txBody>
      <dsp:txXfrm>
        <a:off x="6665792" y="3516629"/>
        <a:ext cx="1742305" cy="410797"/>
      </dsp:txXfrm>
    </dsp:sp>
    <dsp:sp modelId="{9D5596FE-E459-4ACD-B4B4-D78F06226B09}">
      <dsp:nvSpPr>
        <dsp:cNvPr id="0" name=""/>
        <dsp:cNvSpPr/>
      </dsp:nvSpPr>
      <dsp:spPr>
        <a:xfrm>
          <a:off x="6665792" y="4095786"/>
          <a:ext cx="1742305" cy="410797"/>
        </a:xfrm>
        <a:prstGeom prst="rect">
          <a:avLst/>
        </a:prstGeom>
        <a:solidFill>
          <a:srgbClr val="66FFFF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p3d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Сухопольский</a:t>
          </a:r>
        </a:p>
      </dsp:txBody>
      <dsp:txXfrm>
        <a:off x="6665792" y="4095786"/>
        <a:ext cx="1742305" cy="410797"/>
      </dsp:txXfrm>
    </dsp:sp>
    <dsp:sp modelId="{6FB0F370-4D27-45F7-859E-FE642BC1E577}">
      <dsp:nvSpPr>
        <dsp:cNvPr id="0" name=""/>
        <dsp:cNvSpPr/>
      </dsp:nvSpPr>
      <dsp:spPr>
        <a:xfrm>
          <a:off x="6665792" y="4674943"/>
          <a:ext cx="1742305" cy="410797"/>
        </a:xfrm>
        <a:prstGeom prst="rect">
          <a:avLst/>
        </a:prstGeom>
        <a:solidFill>
          <a:srgbClr val="FF9900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p3d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Хоревской</a:t>
          </a:r>
        </a:p>
      </dsp:txBody>
      <dsp:txXfrm>
        <a:off x="6665792" y="4674943"/>
        <a:ext cx="1742305" cy="410797"/>
      </dsp:txXfrm>
    </dsp:sp>
    <dsp:sp modelId="{D45FEEC5-2A3C-4CE4-8E28-0E5E824D7500}">
      <dsp:nvSpPr>
        <dsp:cNvPr id="0" name=""/>
        <dsp:cNvSpPr/>
      </dsp:nvSpPr>
      <dsp:spPr>
        <a:xfrm>
          <a:off x="6665792" y="5254100"/>
          <a:ext cx="1742305" cy="410797"/>
        </a:xfrm>
        <a:prstGeom prst="rect">
          <a:avLst/>
        </a:prstGeom>
        <a:solidFill>
          <a:srgbClr val="00CCFF">
            <a:alpha val="9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p3d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Шеневской</a:t>
          </a:r>
        </a:p>
      </dsp:txBody>
      <dsp:txXfrm>
        <a:off x="6665792" y="5254100"/>
        <a:ext cx="1742305" cy="410797"/>
      </dsp:txXfrm>
    </dsp:sp>
    <dsp:sp modelId="{5071C859-C199-4EC6-B43A-5E2B277DDA30}">
      <dsp:nvSpPr>
        <dsp:cNvPr id="0" name=""/>
        <dsp:cNvSpPr/>
      </dsp:nvSpPr>
      <dsp:spPr>
        <a:xfrm>
          <a:off x="6665792" y="5833257"/>
          <a:ext cx="1742305" cy="410797"/>
        </a:xfrm>
        <a:prstGeom prst="rect">
          <a:avLst/>
        </a:prstGeom>
        <a:solidFill>
          <a:srgbClr val="CC99FF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p3d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Шерешевский</a:t>
          </a:r>
        </a:p>
      </dsp:txBody>
      <dsp:txXfrm>
        <a:off x="6665792" y="5833257"/>
        <a:ext cx="1742305" cy="410797"/>
      </dsp:txXfrm>
    </dsp:sp>
    <dsp:sp modelId="{59B67BFC-4CC0-40C9-813C-1A0AA0FD30A6}">
      <dsp:nvSpPr>
        <dsp:cNvPr id="0" name=""/>
        <dsp:cNvSpPr/>
      </dsp:nvSpPr>
      <dsp:spPr>
        <a:xfrm>
          <a:off x="6665792" y="6377628"/>
          <a:ext cx="1742305" cy="410797"/>
        </a:xfrm>
        <a:prstGeom prst="rect">
          <a:avLst/>
        </a:prstGeom>
        <a:solidFill>
          <a:srgbClr val="FF6600">
            <a:alpha val="89804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freezing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p3d>
            <a:bevelB w="44450" h="50800" prst="slope"/>
          </a:sp3d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>
              <a:solidFill>
                <a:sysClr val="windowText" lastClr="000000">
                  <a:hueOff val="0"/>
                  <a:satOff val="0"/>
                  <a:lumOff val="0"/>
                  <a:alpha val="80000"/>
                </a:sysClr>
              </a:solidFill>
              <a:latin typeface="Calibri"/>
              <a:ea typeface="+mn-ea"/>
              <a:cs typeface="+mn-cs"/>
            </a:rPr>
            <a:t>Щерчовский</a:t>
          </a:r>
        </a:p>
      </dsp:txBody>
      <dsp:txXfrm>
        <a:off x="6665792" y="6377628"/>
        <a:ext cx="1742305" cy="410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E151E-EB4B-4B35-9155-20B6268882D2}">
      <dsp:nvSpPr>
        <dsp:cNvPr id="0" name=""/>
        <dsp:cNvSpPr/>
      </dsp:nvSpPr>
      <dsp:spPr>
        <a:xfrm>
          <a:off x="1647700" y="1902011"/>
          <a:ext cx="3366666" cy="3075620"/>
        </a:xfrm>
        <a:prstGeom prst="ellipse">
          <a:avLst/>
        </a:prstGeom>
        <a:solidFill>
          <a:srgbClr val="EF2FD8">
            <a:alpha val="49804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/>
            <a:t>ГОСУДАРСТВЕННЫЕ ПРОГРАММЫ 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/>
            <a:t>План на 2021 год –       77 659,1 тыс. рублей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/>
            <a:t>(за 9 месяцев 2021 г. освоено                         58 099,8 тыс. рублей, 74,8%)</a:t>
          </a:r>
        </a:p>
      </dsp:txBody>
      <dsp:txXfrm>
        <a:off x="2140737" y="2352425"/>
        <a:ext cx="2380592" cy="2174792"/>
      </dsp:txXfrm>
    </dsp:sp>
    <dsp:sp modelId="{36D5D613-0278-4B55-9C1A-92D2FEF177B3}">
      <dsp:nvSpPr>
        <dsp:cNvPr id="0" name=""/>
        <dsp:cNvSpPr/>
      </dsp:nvSpPr>
      <dsp:spPr>
        <a:xfrm>
          <a:off x="2553283" y="126419"/>
          <a:ext cx="1537810" cy="1537810"/>
        </a:xfrm>
        <a:prstGeom prst="ellipse">
          <a:avLst/>
        </a:prstGeom>
        <a:solidFill>
          <a:srgbClr val="FFFF00">
            <a:alpha val="50000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/>
            <a:t>Государственная программа "Аграрный бизнес" на 2021-2025 годы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/>
            <a:t>1 365,6 тыс. рублей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/>
            <a:t>(59,5%)</a:t>
          </a:r>
        </a:p>
      </dsp:txBody>
      <dsp:txXfrm>
        <a:off x="2778490" y="351626"/>
        <a:ext cx="1087396" cy="1087396"/>
      </dsp:txXfrm>
    </dsp:sp>
    <dsp:sp modelId="{8608077D-9796-4B4C-90D3-2CC6BA160FB9}">
      <dsp:nvSpPr>
        <dsp:cNvPr id="0" name=""/>
        <dsp:cNvSpPr/>
      </dsp:nvSpPr>
      <dsp:spPr>
        <a:xfrm>
          <a:off x="3748101" y="420915"/>
          <a:ext cx="1537810" cy="153781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/>
            <a:t>Государственная программа "Управление государственными финансами и регулирование финансового рынка" на 2020  год и на период до 2025 года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/>
            <a:t>1 393,7 тыс. рублей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/>
            <a:t>(73,0%)</a:t>
          </a:r>
        </a:p>
      </dsp:txBody>
      <dsp:txXfrm>
        <a:off x="3973308" y="646122"/>
        <a:ext cx="1087396" cy="1087396"/>
      </dsp:txXfrm>
    </dsp:sp>
    <dsp:sp modelId="{12A9A307-F4DC-4E97-8082-C4D355F8D942}">
      <dsp:nvSpPr>
        <dsp:cNvPr id="0" name=""/>
        <dsp:cNvSpPr/>
      </dsp:nvSpPr>
      <dsp:spPr>
        <a:xfrm>
          <a:off x="4858688" y="1105074"/>
          <a:ext cx="1537810" cy="1537810"/>
        </a:xfrm>
        <a:prstGeom prst="ellipse">
          <a:avLst/>
        </a:prstGeom>
        <a:solidFill>
          <a:srgbClr val="FF0000">
            <a:alpha val="50000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/>
            <a:t>Государственная программа "Социальная защита" на 2021-2025 годы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/>
            <a:t>1 218,0 тыс. рубле</a:t>
          </a:r>
          <a:r>
            <a:rPr lang="ru-RU" sz="700" kern="1200"/>
            <a:t>й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/>
            <a:t>(57,6%)</a:t>
          </a:r>
        </a:p>
      </dsp:txBody>
      <dsp:txXfrm>
        <a:off x="5083895" y="1330281"/>
        <a:ext cx="1087396" cy="1087396"/>
      </dsp:txXfrm>
    </dsp:sp>
    <dsp:sp modelId="{A1AC87BF-B70A-4457-91D9-59F486CFB411}">
      <dsp:nvSpPr>
        <dsp:cNvPr id="0" name=""/>
        <dsp:cNvSpPr/>
      </dsp:nvSpPr>
      <dsp:spPr>
        <a:xfrm>
          <a:off x="5106567" y="2359123"/>
          <a:ext cx="1537810" cy="1537810"/>
        </a:xfrm>
        <a:prstGeom prst="ellipse">
          <a:avLst/>
        </a:prstGeom>
        <a:solidFill>
          <a:srgbClr val="2FE226">
            <a:alpha val="49804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/>
            <a:t>Государственная программа "Здоровье народа и демографическая безопасность" на 2021-2025 годы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/>
            <a:t>17 084,8 тыс. рублей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/>
            <a:t>(78,9%)</a:t>
          </a:r>
        </a:p>
      </dsp:txBody>
      <dsp:txXfrm>
        <a:off x="5331774" y="2584330"/>
        <a:ext cx="1087396" cy="1087396"/>
      </dsp:txXfrm>
    </dsp:sp>
    <dsp:sp modelId="{22DB6F1B-FAF5-43A9-A983-0443966A118E}">
      <dsp:nvSpPr>
        <dsp:cNvPr id="0" name=""/>
        <dsp:cNvSpPr/>
      </dsp:nvSpPr>
      <dsp:spPr>
        <a:xfrm>
          <a:off x="4982567" y="3623122"/>
          <a:ext cx="1537810" cy="1537810"/>
        </a:xfrm>
        <a:prstGeom prst="ellipse">
          <a:avLst/>
        </a:prstGeom>
        <a:solidFill>
          <a:srgbClr val="00B0F0">
            <a:alpha val="49804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/>
            <a:t>Государственная программа "Охрана окружающей среды и устойчивое использование природных ресурсов" на 2021-2025 годы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/>
            <a:t>31,6 тыс. рублей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/>
            <a:t>(71,5%)</a:t>
          </a:r>
        </a:p>
      </dsp:txBody>
      <dsp:txXfrm>
        <a:off x="5207774" y="3848329"/>
        <a:ext cx="1087396" cy="1087396"/>
      </dsp:txXfrm>
    </dsp:sp>
    <dsp:sp modelId="{357AC8BE-EBB9-4979-9EDC-83B8130C531C}">
      <dsp:nvSpPr>
        <dsp:cNvPr id="0" name=""/>
        <dsp:cNvSpPr/>
      </dsp:nvSpPr>
      <dsp:spPr>
        <a:xfrm>
          <a:off x="4461563" y="4821318"/>
          <a:ext cx="1537810" cy="1537810"/>
        </a:xfrm>
        <a:prstGeom prst="ellipse">
          <a:avLst/>
        </a:prstGeom>
        <a:solidFill>
          <a:srgbClr val="3B27F7">
            <a:alpha val="49804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/>
            <a:t>Государственная программа "Беларусь гостеприимная" на 2021-2025 годы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/>
            <a:t>1,6 рублей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/>
            <a:t>(17,0%)</a:t>
          </a:r>
        </a:p>
      </dsp:txBody>
      <dsp:txXfrm>
        <a:off x="4686770" y="5046525"/>
        <a:ext cx="1087396" cy="1087396"/>
      </dsp:txXfrm>
    </dsp:sp>
    <dsp:sp modelId="{98CFA143-1ABE-4BBA-890F-28515073233C}">
      <dsp:nvSpPr>
        <dsp:cNvPr id="0" name=""/>
        <dsp:cNvSpPr/>
      </dsp:nvSpPr>
      <dsp:spPr>
        <a:xfrm>
          <a:off x="3282150" y="5301073"/>
          <a:ext cx="1537810" cy="1537810"/>
        </a:xfrm>
        <a:prstGeom prst="ellipse">
          <a:avLst/>
        </a:prstGeom>
        <a:solidFill>
          <a:srgbClr val="FD984D">
            <a:alpha val="49804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/>
            <a:t>Государственная программа "Образование и молодежная политика" на 2021-2025 годы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/>
            <a:t>23 897,7 тыс. рублей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/>
            <a:t>(71,7%)</a:t>
          </a:r>
        </a:p>
      </dsp:txBody>
      <dsp:txXfrm>
        <a:off x="3507357" y="5526280"/>
        <a:ext cx="1087396" cy="1087396"/>
      </dsp:txXfrm>
    </dsp:sp>
    <dsp:sp modelId="{93404057-5F03-4F66-9BE9-30935AAD0788}">
      <dsp:nvSpPr>
        <dsp:cNvPr id="0" name=""/>
        <dsp:cNvSpPr/>
      </dsp:nvSpPr>
      <dsp:spPr>
        <a:xfrm>
          <a:off x="1976029" y="5313111"/>
          <a:ext cx="1537810" cy="1537810"/>
        </a:xfrm>
        <a:prstGeom prst="ellipse">
          <a:avLst/>
        </a:prstGeom>
        <a:solidFill>
          <a:srgbClr val="FF0000">
            <a:alpha val="50000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/>
            <a:t>Государственная программа "Культура Беларуси" на 2021-2025 годы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/>
            <a:t>3 219,5 тыс. рублей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/>
            <a:t>(66,3%)</a:t>
          </a:r>
        </a:p>
      </dsp:txBody>
      <dsp:txXfrm>
        <a:off x="2201236" y="5538318"/>
        <a:ext cx="1087396" cy="1087396"/>
      </dsp:txXfrm>
    </dsp:sp>
    <dsp:sp modelId="{0CA9B3A2-4761-4674-BE38-9081BD7BEBC2}">
      <dsp:nvSpPr>
        <dsp:cNvPr id="0" name=""/>
        <dsp:cNvSpPr/>
      </dsp:nvSpPr>
      <dsp:spPr>
        <a:xfrm>
          <a:off x="745124" y="4865393"/>
          <a:ext cx="1537810" cy="1537810"/>
        </a:xfrm>
        <a:prstGeom prst="ellipse">
          <a:avLst/>
        </a:prstGeom>
        <a:solidFill>
          <a:srgbClr val="00B050">
            <a:alpha val="49804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/>
            <a:t>Государственная программа "Физическая культура и спорт" на 2021-2025 годы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/>
            <a:t>1 799,0 тыс. рублей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/>
            <a:t>(78,5%)</a:t>
          </a:r>
        </a:p>
      </dsp:txBody>
      <dsp:txXfrm>
        <a:off x="970331" y="5090600"/>
        <a:ext cx="1087396" cy="1087396"/>
      </dsp:txXfrm>
    </dsp:sp>
    <dsp:sp modelId="{B5EEB1EC-1272-442C-A17C-4699757E0C44}">
      <dsp:nvSpPr>
        <dsp:cNvPr id="0" name=""/>
        <dsp:cNvSpPr/>
      </dsp:nvSpPr>
      <dsp:spPr>
        <a:xfrm>
          <a:off x="146325" y="3687310"/>
          <a:ext cx="1537810" cy="1537810"/>
        </a:xfrm>
        <a:prstGeom prst="ellipse">
          <a:avLst/>
        </a:prstGeom>
        <a:solidFill>
          <a:srgbClr val="EF2FD8">
            <a:alpha val="50000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/>
            <a:t>Государственная программа "Комфортное жилье и благоприятная среда" на 2021-2025 годы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/>
            <a:t>7 277,9 тыс. рублей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/>
            <a:t>(90,9%)</a:t>
          </a:r>
        </a:p>
      </dsp:txBody>
      <dsp:txXfrm>
        <a:off x="371532" y="3912517"/>
        <a:ext cx="1087396" cy="1087396"/>
      </dsp:txXfrm>
    </dsp:sp>
    <dsp:sp modelId="{17810361-6C60-4E1E-BC36-870C45D99484}">
      <dsp:nvSpPr>
        <dsp:cNvPr id="0" name=""/>
        <dsp:cNvSpPr/>
      </dsp:nvSpPr>
      <dsp:spPr>
        <a:xfrm>
          <a:off x="0" y="2411251"/>
          <a:ext cx="1537810" cy="1537810"/>
        </a:xfrm>
        <a:prstGeom prst="ellipse">
          <a:avLst/>
        </a:prstGeom>
        <a:solidFill>
          <a:srgbClr val="3B27F7">
            <a:alpha val="50000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/>
            <a:t>Государственная программа "Строительство жилья" на 2021-2025 годы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/>
            <a:t>17,3 тыс. рублей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/>
            <a:t>(27,5%)</a:t>
          </a:r>
        </a:p>
      </dsp:txBody>
      <dsp:txXfrm>
        <a:off x="225207" y="2636458"/>
        <a:ext cx="1087396" cy="1087396"/>
      </dsp:txXfrm>
    </dsp:sp>
    <dsp:sp modelId="{1580AC7E-5674-4006-9754-6360377E9287}">
      <dsp:nvSpPr>
        <dsp:cNvPr id="0" name=""/>
        <dsp:cNvSpPr/>
      </dsp:nvSpPr>
      <dsp:spPr>
        <a:xfrm>
          <a:off x="327765" y="1211074"/>
          <a:ext cx="1537810" cy="1537810"/>
        </a:xfrm>
        <a:prstGeom prst="ellipse">
          <a:avLst/>
        </a:prstGeom>
        <a:solidFill>
          <a:srgbClr val="CF3701">
            <a:alpha val="50000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/>
            <a:t>Государственная программа "Транспортный комплекс" на 2021-2025 годы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/>
            <a:t>790,1  тыс. рублей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/>
            <a:t>(74,8%)</a:t>
          </a:r>
        </a:p>
      </dsp:txBody>
      <dsp:txXfrm>
        <a:off x="552972" y="1436281"/>
        <a:ext cx="1087396" cy="1087396"/>
      </dsp:txXfrm>
    </dsp:sp>
    <dsp:sp modelId="{5A00B1A7-6A26-4389-9BED-8A818F46F4EA}">
      <dsp:nvSpPr>
        <dsp:cNvPr id="0" name=""/>
        <dsp:cNvSpPr/>
      </dsp:nvSpPr>
      <dsp:spPr>
        <a:xfrm>
          <a:off x="1301792" y="287969"/>
          <a:ext cx="1537810" cy="153781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/>
            <a:t>Государственная программа "Рынок труда и содействие занятости" на 2021-2025 годы                                                                                                                                  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/>
            <a:t>2,9 тыс. рублей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/>
            <a:t>(100,0%)</a:t>
          </a:r>
        </a:p>
      </dsp:txBody>
      <dsp:txXfrm>
        <a:off x="1526999" y="513176"/>
        <a:ext cx="1087396" cy="1087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0.49951</cdr:x>
      <cdr:y>0.48285</cdr:y>
    </cdr:from>
    <cdr:to>
      <cdr:x>0.50842</cdr:x>
      <cdr:y>0.52355</cdr:y>
    </cdr:to>
    <cdr:sp macro="" textlink="">
      <cdr:nvSpPr>
        <cdr:cNvPr id="2355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8878" y="2436127"/>
          <a:ext cx="79010" cy="201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50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0.50026</cdr:x>
      <cdr:y>0.48653</cdr:y>
    </cdr:from>
    <cdr:to>
      <cdr:x>0.50941</cdr:x>
      <cdr:y>0.52724</cdr:y>
    </cdr:to>
    <cdr:sp macro="" textlink="">
      <cdr:nvSpPr>
        <cdr:cNvPr id="2355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8878" y="2436127"/>
          <a:ext cx="79010" cy="201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50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0.86115</cdr:x>
      <cdr:y>0.03111</cdr:y>
    </cdr:from>
    <cdr:to>
      <cdr:x>0.97679</cdr:x>
      <cdr:y>0.08808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94E6419C-8D5D-4CF4-B3EC-A5D318BF052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351520" y="205740"/>
          <a:ext cx="1123322" cy="373380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6BDB146-7050-4B5F-8AD1-721510665847}"/>
              </a:ext>
            </a:extLst>
          </p:cNvPr>
          <p:cNvGrpSpPr/>
          <p:nvPr/>
        </p:nvGrpSpPr>
        <p:grpSpPr>
          <a:xfrm>
            <a:off x="320670" y="1531238"/>
            <a:ext cx="3625115" cy="4316974"/>
            <a:chOff x="441291" y="7595"/>
            <a:chExt cx="3625115" cy="3883042"/>
          </a:xfrm>
        </p:grpSpPr>
        <p:sp>
          <p:nvSpPr>
            <p:cNvPr id="3" name="Стрелка: шеврон 2">
              <a:extLst>
                <a:ext uri="{FF2B5EF4-FFF2-40B4-BE49-F238E27FC236}">
                  <a16:creationId xmlns:a16="http://schemas.microsoft.com/office/drawing/2014/main" id="{4F1FCE42-1084-4616-AA62-B2ECA1F18763}"/>
                </a:ext>
              </a:extLst>
            </p:cNvPr>
            <p:cNvSpPr/>
            <p:nvPr/>
          </p:nvSpPr>
          <p:spPr>
            <a:xfrm rot="5400000">
              <a:off x="320958" y="145188"/>
              <a:ext cx="3883042" cy="3607855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трелка: шеврон 4">
              <a:extLst>
                <a:ext uri="{FF2B5EF4-FFF2-40B4-BE49-F238E27FC236}">
                  <a16:creationId xmlns:a16="http://schemas.microsoft.com/office/drawing/2014/main" id="{6E26FFDA-F563-446A-A8E6-D1008E1EDD09}"/>
                </a:ext>
              </a:extLst>
            </p:cNvPr>
            <p:cNvSpPr txBox="1"/>
            <p:nvPr/>
          </p:nvSpPr>
          <p:spPr>
            <a:xfrm>
              <a:off x="441291" y="1673928"/>
              <a:ext cx="3607855" cy="275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39600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800" b="1" kern="12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БЮЛЛЕТЕНЬ ОБ ИСПОЛНЕНИИ БЮДЖЕТА 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D084040-6AC2-40AD-872F-C5F86FA08066}"/>
              </a:ext>
            </a:extLst>
          </p:cNvPr>
          <p:cNvGrpSpPr/>
          <p:nvPr/>
        </p:nvGrpSpPr>
        <p:grpSpPr>
          <a:xfrm>
            <a:off x="3778549" y="1531237"/>
            <a:ext cx="5594050" cy="2525305"/>
            <a:chOff x="3861857" y="3797"/>
            <a:chExt cx="6843090" cy="2525305"/>
          </a:xfrm>
        </p:grpSpPr>
        <p:sp>
          <p:nvSpPr>
            <p:cNvPr id="6" name="Прямоугольник: скругленные верхние углы 5">
              <a:extLst>
                <a:ext uri="{FF2B5EF4-FFF2-40B4-BE49-F238E27FC236}">
                  <a16:creationId xmlns:a16="http://schemas.microsoft.com/office/drawing/2014/main" id="{1D7B4AFE-3077-4CCF-8D31-2B7077352817}"/>
                </a:ext>
              </a:extLst>
            </p:cNvPr>
            <p:cNvSpPr/>
            <p:nvPr/>
          </p:nvSpPr>
          <p:spPr>
            <a:xfrm rot="5400000">
              <a:off x="6129276" y="-2046568"/>
              <a:ext cx="2525305" cy="6626036"/>
            </a:xfrm>
            <a:prstGeom prst="round2SameRect">
              <a:avLst/>
            </a:prstGeom>
            <a:solidFill>
              <a:schemeClr val="accent1"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рямоугольник: скругленные верхние углы 4">
              <a:extLst>
                <a:ext uri="{FF2B5EF4-FFF2-40B4-BE49-F238E27FC236}">
                  <a16:creationId xmlns:a16="http://schemas.microsoft.com/office/drawing/2014/main" id="{18425F96-A2DA-43CA-96E1-074C0CD89973}"/>
                </a:ext>
              </a:extLst>
            </p:cNvPr>
            <p:cNvSpPr txBox="1"/>
            <p:nvPr/>
          </p:nvSpPr>
          <p:spPr>
            <a:xfrm>
              <a:off x="3861857" y="36500"/>
              <a:ext cx="6502761" cy="22787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2928" tIns="27940" rIns="27940" bIns="27940" numCol="1" spcCol="1270" anchor="ctr" anchorCtr="0">
              <a:noAutofit/>
            </a:bodyPr>
            <a:lstStyle/>
            <a:p>
              <a:pPr marL="0" lvl="1" algn="l" defTabSz="1955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3200" b="1" kern="12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ПРУЖАНСКОГО РАЙОНА ЗА 9 МЕСЯЦЕВ 2021 ГОДА</a:t>
              </a:r>
              <a:endParaRPr lang="ru-RU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68182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F854B301-5846-4A00-BBB6-B0173B0C00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2144411"/>
              </p:ext>
            </p:extLst>
          </p:nvPr>
        </p:nvGraphicFramePr>
        <p:xfrm>
          <a:off x="446267" y="0"/>
          <a:ext cx="889651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2658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859AD89-8A3D-4758-B74A-6DD0EAAD22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416387"/>
              </p:ext>
            </p:extLst>
          </p:nvPr>
        </p:nvGraphicFramePr>
        <p:xfrm>
          <a:off x="427383" y="0"/>
          <a:ext cx="971053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4538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2293DD64-60F9-4B19-9D01-9BB940B9AB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487539"/>
              </p:ext>
            </p:extLst>
          </p:nvPr>
        </p:nvGraphicFramePr>
        <p:xfrm>
          <a:off x="439806" y="0"/>
          <a:ext cx="95631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5615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2C5E8D07-679F-4557-92A2-92837B0F2B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4218223"/>
              </p:ext>
            </p:extLst>
          </p:nvPr>
        </p:nvGraphicFramePr>
        <p:xfrm>
          <a:off x="1456014" y="0"/>
          <a:ext cx="664437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4300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FACD32E-1117-4334-9300-12215354A8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928224"/>
              </p:ext>
            </p:extLst>
          </p:nvPr>
        </p:nvGraphicFramePr>
        <p:xfrm>
          <a:off x="485956" y="0"/>
          <a:ext cx="8488018" cy="6844897"/>
        </p:xfrm>
        <a:graphic>
          <a:graphicData uri="http://schemas.openxmlformats.org/drawingml/2006/table">
            <a:tbl>
              <a:tblPr/>
              <a:tblGrid>
                <a:gridCol w="241136">
                  <a:extLst>
                    <a:ext uri="{9D8B030D-6E8A-4147-A177-3AD203B41FA5}">
                      <a16:colId xmlns:a16="http://schemas.microsoft.com/office/drawing/2014/main" val="3788968307"/>
                    </a:ext>
                  </a:extLst>
                </a:gridCol>
                <a:gridCol w="5105537">
                  <a:extLst>
                    <a:ext uri="{9D8B030D-6E8A-4147-A177-3AD203B41FA5}">
                      <a16:colId xmlns:a16="http://schemas.microsoft.com/office/drawing/2014/main" val="700873344"/>
                    </a:ext>
                  </a:extLst>
                </a:gridCol>
                <a:gridCol w="1473694">
                  <a:extLst>
                    <a:ext uri="{9D8B030D-6E8A-4147-A177-3AD203B41FA5}">
                      <a16:colId xmlns:a16="http://schemas.microsoft.com/office/drawing/2014/main" val="3405527254"/>
                    </a:ext>
                  </a:extLst>
                </a:gridCol>
                <a:gridCol w="1667651">
                  <a:extLst>
                    <a:ext uri="{9D8B030D-6E8A-4147-A177-3AD203B41FA5}">
                      <a16:colId xmlns:a16="http://schemas.microsoft.com/office/drawing/2014/main" val="3627227767"/>
                    </a:ext>
                  </a:extLst>
                </a:gridCol>
              </a:tblGrid>
              <a:tr h="22905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РЕЕСТР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604295"/>
                  </a:ext>
                </a:extLst>
              </a:tr>
              <a:tr h="26456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долга органов местного управления и самоуправления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248880"/>
                  </a:ext>
                </a:extLst>
              </a:tr>
              <a:tr h="26456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 долга, гарантированного местными исполнительными и распорядительными органами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981713"/>
                  </a:ext>
                </a:extLst>
              </a:tr>
              <a:tr h="26456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по </a:t>
                      </a:r>
                      <a:r>
                        <a:rPr lang="ru-RU" sz="16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Пружанскому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району по состоянию на 1 октября 2021 года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301901"/>
                  </a:ext>
                </a:extLst>
              </a:tr>
              <a:tr h="2645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16459063"/>
                  </a:ext>
                </a:extLst>
              </a:tr>
              <a:tr h="1843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Виды обязательств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На начало года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На отчетную дату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92443679"/>
                  </a:ext>
                </a:extLst>
              </a:tr>
              <a:tr h="1843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21976701"/>
                  </a:ext>
                </a:extLst>
              </a:tr>
              <a:tr h="413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Ценные бумаги, размещенные местными исполнительными и распорядительными органами на внутреннем финансовом рынке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98990947"/>
                  </a:ext>
                </a:extLst>
              </a:tr>
              <a:tr h="377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Обязательства, подлежащие исполнению по выданным гарантиям местных исполнительных и распорядительных органов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09184673"/>
                  </a:ext>
                </a:extLst>
              </a:tr>
              <a:tr h="184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Бюджетные кредиты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27426392"/>
                  </a:ext>
                </a:extLst>
              </a:tr>
              <a:tr h="360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Иные долговые обязательства, ранее отнесенные в соответствии с законодательством на долг органов местного управления и самоуправления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90418757"/>
                  </a:ext>
                </a:extLst>
              </a:tr>
              <a:tr h="3020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Долг органов местного управления и самоуправления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21866105"/>
                  </a:ext>
                </a:extLst>
              </a:tr>
              <a:tr h="200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в разрезе валют: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10323393"/>
                  </a:ext>
                </a:extLst>
              </a:tr>
              <a:tr h="2471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а)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в национальной валюте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15493590"/>
                  </a:ext>
                </a:extLst>
              </a:tr>
              <a:tr h="200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б)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в иностранной валюте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58345179"/>
                  </a:ext>
                </a:extLst>
              </a:tr>
              <a:tr h="200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Справочно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: в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долл.США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в эквиваленте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53049754"/>
                  </a:ext>
                </a:extLst>
              </a:tr>
              <a:tr h="2004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по срокам погашения: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24295211"/>
                  </a:ext>
                </a:extLst>
              </a:tr>
              <a:tr h="200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в)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краткосрочный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36812211"/>
                  </a:ext>
                </a:extLst>
              </a:tr>
              <a:tr h="200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г)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долгосрочный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60193531"/>
                  </a:ext>
                </a:extLst>
              </a:tr>
              <a:tr h="411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Долг, гарантированный местными исполнительными и распорядительными органами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4 618,60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3 534,00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63966179"/>
                  </a:ext>
                </a:extLst>
              </a:tr>
              <a:tr h="200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в разрезе валют: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27591710"/>
                  </a:ext>
                </a:extLst>
              </a:tr>
              <a:tr h="200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а)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в национальной валюте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4 618,60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3 534,00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01842201"/>
                  </a:ext>
                </a:extLst>
              </a:tr>
              <a:tr h="200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б)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в иностранной валюте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17715855"/>
                  </a:ext>
                </a:extLst>
              </a:tr>
              <a:tr h="212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Справочно: в долл.США в эквиваленте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89395381"/>
                  </a:ext>
                </a:extLst>
              </a:tr>
              <a:tr h="2004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по срокам погашения: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34843403"/>
                  </a:ext>
                </a:extLst>
              </a:tr>
              <a:tr h="200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в)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краткосрочный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36232262"/>
                  </a:ext>
                </a:extLst>
              </a:tr>
              <a:tr h="200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г)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долгосрочный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4 618,60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3 534,00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37430284"/>
                  </a:ext>
                </a:extLst>
              </a:tr>
              <a:tr h="252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III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Всего (</a:t>
                      </a:r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стр.I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+ </a:t>
                      </a:r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стр.II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4 618,60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3 534,00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31643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775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Рисунок 1">
            <a:extLst>
              <a:ext uri="{FF2B5EF4-FFF2-40B4-BE49-F238E27FC236}">
                <a16:creationId xmlns:a16="http://schemas.microsoft.com/office/drawing/2014/main" id="{FDBBFB8A-F1A3-4592-BCFA-E2DFA5201E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425671"/>
              </p:ext>
            </p:extLst>
          </p:nvPr>
        </p:nvGraphicFramePr>
        <p:xfrm>
          <a:off x="445106" y="34787"/>
          <a:ext cx="9166033" cy="6788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5125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853CB58-9003-48A9-A015-10F0F8CC47B2}"/>
              </a:ext>
            </a:extLst>
          </p:cNvPr>
          <p:cNvSpPr/>
          <p:nvPr/>
        </p:nvSpPr>
        <p:spPr>
          <a:xfrm>
            <a:off x="5940425" y="3244850"/>
            <a:ext cx="311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</a:rPr>
              <a:t> 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9D259AF-A2FF-460C-91D7-61B3EC407842}"/>
              </a:ext>
            </a:extLst>
          </p:cNvPr>
          <p:cNvSpPr/>
          <p:nvPr/>
        </p:nvSpPr>
        <p:spPr>
          <a:xfrm>
            <a:off x="5940348" y="324433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</a:rPr>
              <a:t> </a:t>
            </a:r>
            <a:r>
              <a:rPr lang="ru-RU" dirty="0"/>
              <a:t> 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052510C7-8293-41A5-866D-D2FDD17A4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169034"/>
              </p:ext>
            </p:extLst>
          </p:nvPr>
        </p:nvGraphicFramePr>
        <p:xfrm>
          <a:off x="452761" y="1"/>
          <a:ext cx="9247830" cy="6857997"/>
        </p:xfrm>
        <a:graphic>
          <a:graphicData uri="http://schemas.openxmlformats.org/drawingml/2006/table">
            <a:tbl>
              <a:tblPr/>
              <a:tblGrid>
                <a:gridCol w="3863226">
                  <a:extLst>
                    <a:ext uri="{9D8B030D-6E8A-4147-A177-3AD203B41FA5}">
                      <a16:colId xmlns:a16="http://schemas.microsoft.com/office/drawing/2014/main" val="4019663808"/>
                    </a:ext>
                  </a:extLst>
                </a:gridCol>
                <a:gridCol w="1656802">
                  <a:extLst>
                    <a:ext uri="{9D8B030D-6E8A-4147-A177-3AD203B41FA5}">
                      <a16:colId xmlns:a16="http://schemas.microsoft.com/office/drawing/2014/main" val="2498861462"/>
                    </a:ext>
                  </a:extLst>
                </a:gridCol>
                <a:gridCol w="1805488">
                  <a:extLst>
                    <a:ext uri="{9D8B030D-6E8A-4147-A177-3AD203B41FA5}">
                      <a16:colId xmlns:a16="http://schemas.microsoft.com/office/drawing/2014/main" val="2596264269"/>
                    </a:ext>
                  </a:extLst>
                </a:gridCol>
                <a:gridCol w="1922314">
                  <a:extLst>
                    <a:ext uri="{9D8B030D-6E8A-4147-A177-3AD203B41FA5}">
                      <a16:colId xmlns:a16="http://schemas.microsoft.com/office/drawing/2014/main" val="551543433"/>
                    </a:ext>
                  </a:extLst>
                </a:gridCol>
              </a:tblGrid>
              <a:tr h="900170">
                <a:tc gridSpan="4">
                  <a:txBody>
                    <a:bodyPr/>
                    <a:lstStyle/>
                    <a:p>
                      <a:pPr algn="ctr" fontAlgn="auto"/>
                      <a:r>
                        <a:rPr lang="ru-RU" sz="2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Исполнение бюджета </a:t>
                      </a:r>
                      <a:r>
                        <a:rPr lang="ru-RU" sz="22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Пружанского</a:t>
                      </a:r>
                      <a:r>
                        <a:rPr lang="ru-RU" sz="2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района</a:t>
                      </a:r>
                      <a:br>
                        <a:rPr lang="ru-RU" sz="2200" b="1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за  9 месяцев 2021 года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466589"/>
                  </a:ext>
                </a:extLst>
              </a:tr>
              <a:tr h="343363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21478536"/>
                  </a:ext>
                </a:extLst>
              </a:tr>
              <a:tr h="35264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73413621"/>
                  </a:ext>
                </a:extLst>
              </a:tr>
              <a:tr h="1030092">
                <a:tc>
                  <a:txBody>
                    <a:bodyPr/>
                    <a:lstStyle/>
                    <a:p>
                      <a:pPr algn="just" fontAlgn="auto"/>
                      <a:r>
                        <a:rPr lang="ru-RU" sz="1800" b="1" i="0" u="none" strike="noStrike"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800" b="1" i="0" u="none" strike="noStrike">
                          <a:effectLst/>
                          <a:latin typeface="Times New Roman" panose="02020603050405020304" pitchFamily="18" charset="0"/>
                        </a:rPr>
                        <a:t>Исполнено за 9 месяцев 2021 года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800" b="1" i="0" u="none" strike="noStrike">
                          <a:effectLst/>
                          <a:latin typeface="Times New Roman" panose="02020603050405020304" pitchFamily="18" charset="0"/>
                        </a:rPr>
                        <a:t>Процент исполнения к плану на год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800" b="1" i="0" u="none" strike="noStrike">
                          <a:effectLst/>
                          <a:latin typeface="Times New Roman" panose="02020603050405020304" pitchFamily="18" charset="0"/>
                        </a:rPr>
                        <a:t>Процент исполнения к 9 месяцам 2020 г.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34232128"/>
                  </a:ext>
                </a:extLst>
              </a:tr>
              <a:tr h="52896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61347,9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73,4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110,7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85390834"/>
                  </a:ext>
                </a:extLst>
              </a:tr>
              <a:tr h="52896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Собственные доходы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34659,9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76,5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117,9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20059459"/>
                  </a:ext>
                </a:extLst>
              </a:tr>
              <a:tr h="52896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Безвозмездные поступления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26688,0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69,6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102,6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26128158"/>
                  </a:ext>
                </a:extLst>
              </a:tr>
              <a:tr h="52896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>
                          <a:effectLst/>
                          <a:latin typeface="Times New Roman" panose="02020603050405020304" pitchFamily="18" charset="0"/>
                        </a:rPr>
                        <a:t>в т.ч. дотация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anose="02020603050405020304" pitchFamily="18" charset="0"/>
                        </a:rPr>
                        <a:t>24500,4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anose="02020603050405020304" pitchFamily="18" charset="0"/>
                        </a:rPr>
                        <a:t>68,6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anose="02020603050405020304" pitchFamily="18" charset="0"/>
                        </a:rPr>
                        <a:t>97,3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93102948"/>
                  </a:ext>
                </a:extLst>
              </a:tr>
              <a:tr h="52896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>
                          <a:effectLst/>
                          <a:latin typeface="Times New Roman" panose="02020603050405020304" pitchFamily="18" charset="0"/>
                        </a:rPr>
                        <a:t>субвенции на сельское  хозяйство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anose="02020603050405020304" pitchFamily="18" charset="0"/>
                        </a:rPr>
                        <a:t>683,6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anose="02020603050405020304" pitchFamily="18" charset="0"/>
                        </a:rPr>
                        <a:t>88,1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anose="02020603050405020304" pitchFamily="18" charset="0"/>
                        </a:rPr>
                        <a:t>85,2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10651185"/>
                  </a:ext>
                </a:extLst>
              </a:tr>
              <a:tr h="52896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>
                          <a:effectLst/>
                          <a:latin typeface="Times New Roman" panose="02020603050405020304" pitchFamily="18" charset="0"/>
                        </a:rPr>
                        <a:t>иные безвозмездные поступления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anose="02020603050405020304" pitchFamily="18" charset="0"/>
                        </a:rPr>
                        <a:t>1504,0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anose="02020603050405020304" pitchFamily="18" charset="0"/>
                        </a:rPr>
                        <a:t>99,3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78801407"/>
                  </a:ext>
                </a:extLst>
              </a:tr>
              <a:tr h="52896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62912,7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74,4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115,1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47464128"/>
                  </a:ext>
                </a:extLst>
              </a:tr>
              <a:tr h="52896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ДЕФИЦИТ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1564,8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54756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543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ED7604E3-470A-4772-AE12-79122FAE13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5641008"/>
              </p:ext>
            </p:extLst>
          </p:nvPr>
        </p:nvGraphicFramePr>
        <p:xfrm>
          <a:off x="457200" y="0"/>
          <a:ext cx="1042987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3460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972A27F-2966-4260-81E9-828E48DE4A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506959"/>
              </p:ext>
            </p:extLst>
          </p:nvPr>
        </p:nvGraphicFramePr>
        <p:xfrm>
          <a:off x="-2" y="0"/>
          <a:ext cx="1137285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0247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70E02676-C3CC-40FA-A944-D2D6028C8F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210161"/>
              </p:ext>
            </p:extLst>
          </p:nvPr>
        </p:nvGraphicFramePr>
        <p:xfrm>
          <a:off x="-1" y="0"/>
          <a:ext cx="1147286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5170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A6ADB48A-4ED5-481D-BDAE-A5204FCE16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056580"/>
              </p:ext>
            </p:extLst>
          </p:nvPr>
        </p:nvGraphicFramePr>
        <p:xfrm>
          <a:off x="-1" y="42862"/>
          <a:ext cx="10887075" cy="6815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5900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478A769-D22E-4909-BF7E-72B6A35C2A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560524"/>
              </p:ext>
            </p:extLst>
          </p:nvPr>
        </p:nvGraphicFramePr>
        <p:xfrm>
          <a:off x="461639" y="0"/>
          <a:ext cx="965002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9228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C4B83B9-ECF4-40F0-A6F2-2D04D7891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748493"/>
              </p:ext>
            </p:extLst>
          </p:nvPr>
        </p:nvGraphicFramePr>
        <p:xfrm>
          <a:off x="517216" y="1"/>
          <a:ext cx="8387086" cy="67905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84370">
                  <a:extLst>
                    <a:ext uri="{9D8B030D-6E8A-4147-A177-3AD203B41FA5}">
                      <a16:colId xmlns:a16="http://schemas.microsoft.com/office/drawing/2014/main" val="2360774135"/>
                    </a:ext>
                  </a:extLst>
                </a:gridCol>
                <a:gridCol w="1477052">
                  <a:extLst>
                    <a:ext uri="{9D8B030D-6E8A-4147-A177-3AD203B41FA5}">
                      <a16:colId xmlns:a16="http://schemas.microsoft.com/office/drawing/2014/main" val="3567266839"/>
                    </a:ext>
                  </a:extLst>
                </a:gridCol>
                <a:gridCol w="1412832">
                  <a:extLst>
                    <a:ext uri="{9D8B030D-6E8A-4147-A177-3AD203B41FA5}">
                      <a16:colId xmlns:a16="http://schemas.microsoft.com/office/drawing/2014/main" val="3594055289"/>
                    </a:ext>
                  </a:extLst>
                </a:gridCol>
                <a:gridCol w="1412832">
                  <a:extLst>
                    <a:ext uri="{9D8B030D-6E8A-4147-A177-3AD203B41FA5}">
                      <a16:colId xmlns:a16="http://schemas.microsoft.com/office/drawing/2014/main" val="2047820965"/>
                    </a:ext>
                  </a:extLst>
                </a:gridCol>
              </a:tblGrid>
              <a:tr h="69032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роста расходов бюджета Пружанского района за 9 месяцев 2021 и соответствующий период 2020 гг.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738758"/>
                  </a:ext>
                </a:extLst>
              </a:tr>
              <a:tr h="349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09392"/>
                  </a:ext>
                </a:extLst>
              </a:tr>
              <a:tr h="27654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048953"/>
                  </a:ext>
                </a:extLst>
              </a:tr>
              <a:tr h="8166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9 месяцев 2020 года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9 месяцев 2021 года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роста, %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498879"/>
                  </a:ext>
                </a:extLst>
              </a:tr>
              <a:tr h="51069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плата с отчислениями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34 117,2 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39 261,6 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115,1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65780"/>
                  </a:ext>
                </a:extLst>
              </a:tr>
              <a:tr h="51069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Лекарственные средства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1 176,0 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1 498,0 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127,4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823293"/>
                  </a:ext>
                </a:extLst>
              </a:tr>
              <a:tr h="51069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Продукты питания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1 240,5 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1 570,7 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126,6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548522"/>
                  </a:ext>
                </a:extLst>
              </a:tr>
              <a:tr h="51069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Коммунальные услуги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3 844,6 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4 519,6 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117,6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05095"/>
                  </a:ext>
                </a:extLst>
              </a:tr>
              <a:tr h="54661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Текущие бюджетные трансферты населению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1 791,8 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2 287,7 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127,7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277004"/>
                  </a:ext>
                </a:extLst>
              </a:tr>
              <a:tr h="51069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6 601,4 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7 017,0 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106,3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123065"/>
                  </a:ext>
                </a:extLst>
              </a:tr>
              <a:tr h="51069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Капитальные расходы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1 124,6 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1 937,8 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172,3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933372"/>
                  </a:ext>
                </a:extLst>
              </a:tr>
              <a:tr h="51069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расходы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4 788,1 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4 820,3 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95590"/>
                  </a:ext>
                </a:extLst>
              </a:tr>
              <a:tr h="51069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54 684,2 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62 912,7 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39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82100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573</TotalTime>
  <Words>816</Words>
  <Application>Microsoft Office PowerPoint</Application>
  <PresentationFormat>Широкоэкранный</PresentationFormat>
  <Paragraphs>277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Cyr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Мураталиева Елена Михайловна</dc:creator>
  <cp:lastModifiedBy>Екатерина А. Милохова</cp:lastModifiedBy>
  <cp:revision>69</cp:revision>
  <dcterms:created xsi:type="dcterms:W3CDTF">2021-03-03T11:12:29Z</dcterms:created>
  <dcterms:modified xsi:type="dcterms:W3CDTF">2021-10-28T05:36:53Z</dcterms:modified>
</cp:coreProperties>
</file>