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5" r:id="rId8"/>
    <p:sldId id="266" r:id="rId9"/>
    <p:sldId id="262" r:id="rId10"/>
    <p:sldId id="261" r:id="rId11"/>
    <p:sldId id="264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0%20&#1075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2019г.</a:t>
            </a:r>
          </a:p>
        </c:rich>
      </c:tx>
      <c:layout>
        <c:manualLayout>
          <c:xMode val="edge"/>
          <c:yMode val="edge"/>
          <c:x val="0.1523703248031496"/>
          <c:y val="0.1776690098125835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557824803149601E-2"/>
          <c:y val="0.36671304265182636"/>
          <c:w val="0.36679642388451444"/>
          <c:h val="0.4853988523273722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8571-4242-A878-338BBA524A9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8571-4242-A878-338BBA524A9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8571-4242-A878-338BBA524A99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8571-4242-A878-338BBA524A99}"/>
              </c:ext>
            </c:extLst>
          </c:dPt>
          <c:dLbls>
            <c:dLbl>
              <c:idx val="0"/>
              <c:layout>
                <c:manualLayout>
                  <c:x val="-2.412953844640963E-2"/>
                  <c:y val="-0.13160209013507457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71-4242-A878-338BBA524A99}"/>
                </c:ext>
              </c:extLst>
            </c:dLbl>
            <c:dLbl>
              <c:idx val="1"/>
              <c:layout>
                <c:manualLayout>
                  <c:x val="-2.9906496062992892E-3"/>
                  <c:y val="4.9886264216971524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71-4242-A878-338BBA524A99}"/>
                </c:ext>
              </c:extLst>
            </c:dLbl>
            <c:dLbl>
              <c:idx val="2"/>
              <c:layout>
                <c:manualLayout>
                  <c:x val="1.5737495346533958E-2"/>
                  <c:y val="-0.2068533544587414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71-4242-A878-338BBA524A99}"/>
                </c:ext>
              </c:extLst>
            </c:dLbl>
            <c:dLbl>
              <c:idx val="3"/>
              <c:layout>
                <c:manualLayout>
                  <c:x val="-7.8788389631492317E-2"/>
                  <c:y val="-1.06327219768260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71-4242-A878-338BBA524A99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доходов2019'!$A$8:$A$11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доходов2019'!$C$8:$C$11</c:f>
              <c:numCache>
                <c:formatCode>#,##0.0</c:formatCode>
                <c:ptCount val="4"/>
                <c:pt idx="0">
                  <c:v>14959</c:v>
                </c:pt>
                <c:pt idx="1">
                  <c:v>1705.4</c:v>
                </c:pt>
                <c:pt idx="2">
                  <c:v>15706.7</c:v>
                </c:pt>
                <c:pt idx="3">
                  <c:v>518.1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71-4242-A878-338BBA524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2700000" scaled="1"/>
      <a:tileRect/>
    </a:gradFill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Мероприятия по экономии бюджетных средств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учреждениями непроизводственной сферы за I полугодие 2020 года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 sz="2400" b="1" i="0" u="none" strike="noStrike" baseline="0">
              <a:solidFill>
                <a:srgbClr val="000000"/>
              </a:solidFill>
              <a:latin typeface="Calibri"/>
              <a:cs typeface="Calibri"/>
            </a:endParaRPr>
          </a:p>
        </c:rich>
      </c:tx>
      <c:layout>
        <c:manualLayout>
          <c:xMode val="edge"/>
          <c:yMode val="edge"/>
          <c:x val="0.11390165682414698"/>
          <c:y val="3.4223097112860888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2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14386482939637E-2"/>
          <c:y val="0.17292767570720327"/>
          <c:w val="0.83620948162729658"/>
          <c:h val="0.61413196267133274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00B0F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D1F9-432F-B1D1-86613B812332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D1F9-432F-B1D1-86613B812332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D1F9-432F-B1D1-86613B812332}"/>
              </c:ext>
            </c:extLst>
          </c:dPt>
          <c:dLbls>
            <c:dLbl>
              <c:idx val="0"/>
              <c:layout>
                <c:manualLayout>
                  <c:x val="-2.2729166666666668E-2"/>
                  <c:y val="2.880023330417027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9-432F-B1D1-86613B812332}"/>
                </c:ext>
              </c:extLst>
            </c:dLbl>
            <c:dLbl>
              <c:idx val="1"/>
              <c:layout>
                <c:manualLayout>
                  <c:x val="5.6068651574803147E-2"/>
                  <c:y val="-0.1921182560513269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F9-432F-B1D1-86613B812332}"/>
                </c:ext>
              </c:extLst>
            </c:dLbl>
            <c:dLbl>
              <c:idx val="2"/>
              <c:layout>
                <c:manualLayout>
                  <c:x val="1.9790993867701966E-2"/>
                  <c:y val="3.6487708966039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F9-432F-B1D1-86613B812332}"/>
                </c:ext>
              </c:extLst>
            </c:dLbl>
            <c:dLbl>
              <c:idx val="3"/>
              <c:layout>
                <c:manualLayout>
                  <c:x val="9.8720321250166318E-3"/>
                  <c:y val="3.43525860556996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F9-432F-B1D1-86613B812332}"/>
                </c:ext>
              </c:extLst>
            </c:dLbl>
            <c:dLbl>
              <c:idx val="4"/>
              <c:layout>
                <c:manualLayout>
                  <c:x val="3.9574730578032583E-2"/>
                  <c:y val="5.50389201349831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F9-432F-B1D1-86613B81233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'Мероприятия по экономии'!$A$8:$A$10</c:f>
              <c:strCache>
                <c:ptCount val="3"/>
                <c:pt idx="0">
                  <c:v>Направление доходов от внебюджетной деятельности на укрепление материально-технической базы</c:v>
                </c:pt>
                <c:pt idx="1">
                  <c:v>Привлечение спонсорских средств на укрепление материально-технической базы</c:v>
                </c:pt>
                <c:pt idx="2">
                  <c:v>Упорядочение сети и штатов</c:v>
                </c:pt>
              </c:strCache>
            </c:strRef>
          </c:cat>
          <c:val>
            <c:numRef>
              <c:f>'Мероприятия по экономии'!$C$8:$C$10</c:f>
              <c:numCache>
                <c:formatCode>#,##0.00</c:formatCode>
                <c:ptCount val="3"/>
                <c:pt idx="0">
                  <c:v>345.4</c:v>
                </c:pt>
                <c:pt idx="1">
                  <c:v>397.5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F9-432F-B1D1-86613B812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841052785068533"/>
          <c:w val="1"/>
          <c:h val="0.17123913677456987"/>
        </c:manualLayout>
      </c:layout>
      <c:overlay val="0"/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FFFF99"/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за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I полугодие 2020 г. и соответствующий период 2019 г.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c:rich>
      </c:tx>
      <c:layout>
        <c:manualLayout>
          <c:xMode val="edge"/>
          <c:yMode val="edge"/>
          <c:x val="0.13372662176065384"/>
          <c:y val="9.202332180802123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50550367828373566"/>
          <c:y val="0.11736538956623768"/>
          <c:w val="0.43553505096296974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полугодие 2019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461490551082575E-3"/>
                  <c:y val="-2.55147746576756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3D-4E86-B5FF-D7ACF4DC3630}"/>
                </c:ext>
              </c:extLst>
            </c:dLbl>
            <c:dLbl>
              <c:idx val="1"/>
              <c:layout>
                <c:manualLayout>
                  <c:x val="1.5114297529451228E-3"/>
                  <c:y val="-1.209417757789935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3D-4E86-B5FF-D7ACF4DC3630}"/>
                </c:ext>
              </c:extLst>
            </c:dLbl>
            <c:dLbl>
              <c:idx val="2"/>
              <c:layout>
                <c:manualLayout>
                  <c:x val="-4.1607757177931486E-4"/>
                  <c:y val="1.666224407276007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3D-4E86-B5FF-D7ACF4DC3630}"/>
                </c:ext>
              </c:extLst>
            </c:dLbl>
            <c:dLbl>
              <c:idx val="4"/>
              <c:layout>
                <c:manualLayout>
                  <c:x val="6.5216333084742941E-4"/>
                  <c:y val="1.282856863421004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3D-4E86-B5FF-D7ACF4DC3630}"/>
                </c:ext>
              </c:extLst>
            </c:dLbl>
            <c:dLbl>
              <c:idx val="5"/>
              <c:layout>
                <c:manualLayout>
                  <c:x val="-9.9740491646299872E-4"/>
                  <c:y val="5.69240353120908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3D-4E86-B5FF-D7ACF4DC3630}"/>
                </c:ext>
              </c:extLst>
            </c:dLbl>
            <c:dLbl>
              <c:idx val="6"/>
              <c:layout>
                <c:manualLayout>
                  <c:x val="-3.4685618485503545E-5"/>
                  <c:y val="2.433071776654215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3D-4E86-B5FF-D7ACF4DC3630}"/>
                </c:ext>
              </c:extLst>
            </c:dLbl>
            <c:dLbl>
              <c:idx val="7"/>
              <c:layout>
                <c:manualLayout>
                  <c:x val="-3.0028567009285638E-6"/>
                  <c:y val="3.775131484631888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3D-4E86-B5FF-D7ACF4DC3630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51524139937603641"/>
                  <c:y val="0.1150307609928892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3D-4E86-B5FF-D7ACF4DC363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accent2">
                        <a:lumMod val="50000"/>
                      </a:schemeClr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Внебюджет!$A$4:$A$11</c:f>
              <c:strCache>
                <c:ptCount val="7"/>
                <c:pt idx="0">
                  <c:v>УЗ "Пружанская ЦРБ"</c:v>
                </c:pt>
                <c:pt idx="1">
                  <c:v>Учреждения физической культуры и спорта</c:v>
                </c:pt>
                <c:pt idx="2">
                  <c:v>Отдел по образованию райисполкома</c:v>
                </c:pt>
                <c:pt idx="3">
                  <c:v>Отдел идеологической работы, культуры и по делам молодежи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Внебюджет!$D$4:$D$11</c:f>
              <c:numCache>
                <c:formatCode>_(* #,##0.0_);_(* \(#,##0.0\);_(* "-"??_);_(@_)</c:formatCode>
                <c:ptCount val="8"/>
                <c:pt idx="0">
                  <c:v>337.3</c:v>
                </c:pt>
                <c:pt idx="1">
                  <c:v>196.3</c:v>
                </c:pt>
                <c:pt idx="2">
                  <c:v>73.8</c:v>
                </c:pt>
                <c:pt idx="3">
                  <c:v>150.30000000000001</c:v>
                </c:pt>
                <c:pt idx="4">
                  <c:v>91.1</c:v>
                </c:pt>
                <c:pt idx="5">
                  <c:v>35.700000000000003</c:v>
                </c:pt>
                <c:pt idx="6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3D-4E86-B5FF-D7ACF4DC3630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полугодие 2020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159596820522615E-4"/>
                  <c:y val="-7.864770328447926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3D-4E86-B5FF-D7ACF4DC3630}"/>
                </c:ext>
              </c:extLst>
            </c:dLbl>
            <c:dLbl>
              <c:idx val="1"/>
              <c:layout>
                <c:manualLayout>
                  <c:x val="1.4564099648121942E-3"/>
                  <c:y val="-8.05661512319238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3D-4E86-B5FF-D7ACF4DC3630}"/>
                </c:ext>
              </c:extLst>
            </c:dLbl>
            <c:dLbl>
              <c:idx val="2"/>
              <c:layout>
                <c:manualLayout>
                  <c:x val="2.2663000510183364E-3"/>
                  <c:y val="-5.180811935309512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3D-4E86-B5FF-D7ACF4DC3630}"/>
                </c:ext>
              </c:extLst>
            </c:dLbl>
            <c:dLbl>
              <c:idx val="3"/>
              <c:layout>
                <c:manualLayout>
                  <c:x val="1.6351113669022816E-3"/>
                  <c:y val="-1.150746962685779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3D-4E86-B5FF-D7ACF4DC3630}"/>
                </c:ext>
              </c:extLst>
            </c:dLbl>
            <c:dLbl>
              <c:idx val="4"/>
              <c:layout>
                <c:manualLayout>
                  <c:x val="5.3309253437089582E-4"/>
                  <c:y val="-8.63166643897492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3D-4E86-B5FF-D7ACF4DC3630}"/>
                </c:ext>
              </c:extLst>
            </c:dLbl>
            <c:dLbl>
              <c:idx val="5"/>
              <c:layout>
                <c:manualLayout>
                  <c:x val="3.2417064907792376E-3"/>
                  <c:y val="-2.68853731409862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83D-4E86-B5FF-D7ACF4DC3630}"/>
                </c:ext>
              </c:extLst>
            </c:dLbl>
            <c:dLbl>
              <c:idx val="6"/>
              <c:layout>
                <c:manualLayout>
                  <c:x val="-1.2398218538169195E-4"/>
                  <c:y val="-5.947708045836536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83D-4E86-B5FF-D7ACF4DC3630}"/>
                </c:ext>
              </c:extLst>
            </c:dLbl>
            <c:dLbl>
              <c:idx val="7"/>
              <c:layout>
                <c:manualLayout>
                  <c:x val="2.3849572909950857E-3"/>
                  <c:y val="-4.605648337858862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83D-4E86-B5FF-D7ACF4DC3630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51524139937603641"/>
                  <c:y val="8.58896348746906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83D-4E86-B5FF-D7ACF4DC3630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130825892278431"/>
                  <c:y val="7.20859435555439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83D-4E86-B5FF-D7ACF4DC363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Внебюджет!$A$4:$A$11</c:f>
              <c:strCache>
                <c:ptCount val="7"/>
                <c:pt idx="0">
                  <c:v>УЗ "Пружанская ЦРБ"</c:v>
                </c:pt>
                <c:pt idx="1">
                  <c:v>Учреждения физической культуры и спорта</c:v>
                </c:pt>
                <c:pt idx="2">
                  <c:v>Отдел по образованию райисполкома</c:v>
                </c:pt>
                <c:pt idx="3">
                  <c:v>Отдел идеологической работы, культуры и по делам молодежи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Внебюджет!$C$4:$C$11</c:f>
              <c:numCache>
                <c:formatCode>_(* #,##0.0_);_(* \(#,##0.0\);_(* "-"??_);_(@_)</c:formatCode>
                <c:ptCount val="8"/>
                <c:pt idx="0">
                  <c:v>275.2</c:v>
                </c:pt>
                <c:pt idx="1">
                  <c:v>141.30000000000001</c:v>
                </c:pt>
                <c:pt idx="2">
                  <c:v>63.7</c:v>
                </c:pt>
                <c:pt idx="3">
                  <c:v>94</c:v>
                </c:pt>
                <c:pt idx="4">
                  <c:v>97.2</c:v>
                </c:pt>
                <c:pt idx="5">
                  <c:v>39.200000000000003</c:v>
                </c:pt>
                <c:pt idx="6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83D-4E86-B5FF-D7ACF4DC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287392"/>
        <c:axId val="1"/>
      </c:barChart>
      <c:catAx>
        <c:axId val="28728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87287392"/>
        <c:crosses val="autoZero"/>
        <c:crossBetween val="between"/>
        <c:majorUnit val="100"/>
      </c:valAx>
      <c:spPr>
        <a:solidFill>
          <a:schemeClr val="accent4">
            <a:lumMod val="20000"/>
            <a:lumOff val="80000"/>
          </a:schemeClr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198728674540685"/>
          <c:y val="0.89747703189464823"/>
          <c:w val="0.644621965223097"/>
          <c:h val="5.205051327332757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CC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2020г.</a:t>
            </a:r>
          </a:p>
        </c:rich>
      </c:tx>
      <c:layout>
        <c:manualLayout>
          <c:xMode val="edge"/>
          <c:yMode val="edge"/>
          <c:x val="0.47225660706702344"/>
          <c:y val="3.9812531229394696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124365924225588"/>
          <c:y val="0.19382256857042335"/>
          <c:w val="0.54415753597620353"/>
          <c:h val="0.719698300815098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459-4641-B701-7FEB5BC33B8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459-4641-B701-7FEB5BC33B8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0459-4641-B701-7FEB5BC33B8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0459-4641-B701-7FEB5BC33B89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59-4641-B701-7FEB5BC33B89}"/>
                </c:ext>
              </c:extLst>
            </c:dLbl>
            <c:dLbl>
              <c:idx val="1"/>
              <c:layout>
                <c:manualLayout>
                  <c:x val="-5.6648777579010164E-2"/>
                  <c:y val="-9.9651220727455733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59-4641-B701-7FEB5BC33B89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59-4641-B701-7FEB5BC33B89}"/>
                </c:ext>
              </c:extLst>
            </c:dLbl>
            <c:dLbl>
              <c:idx val="3"/>
              <c:layout>
                <c:manualLayout>
                  <c:x val="-4.3231961836612973E-2"/>
                  <c:y val="-1.245640259093171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59-4641-B701-7FEB5BC33B89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доходов2020'!$A$8:$A$11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доходов2020'!$C$8:$C$11</c:f>
              <c:numCache>
                <c:formatCode>#,##0.0</c:formatCode>
                <c:ptCount val="4"/>
                <c:pt idx="0">
                  <c:v>17279.900000000001</c:v>
                </c:pt>
                <c:pt idx="1">
                  <c:v>1955.5</c:v>
                </c:pt>
                <c:pt idx="2">
                  <c:v>16227.3</c:v>
                </c:pt>
                <c:pt idx="3">
                  <c:v>568.9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59-4641-B701-7FEB5BC33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2019 г.</a:t>
            </a:r>
          </a:p>
        </c:rich>
      </c:tx>
      <c:layout>
        <c:manualLayout>
          <c:xMode val="edge"/>
          <c:yMode val="edge"/>
          <c:x val="0.22088854280879902"/>
          <c:y val="0.19481680071492405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069651741293537E-2"/>
          <c:y val="0.20769815744862877"/>
          <c:w val="0.43880597514600583"/>
          <c:h val="0.76067271376191858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4A4-4A9E-AF1F-408A75CE6321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E4A4-4A9E-AF1F-408A75CE632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E4A4-4A9E-AF1F-408A75CE6321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E4A4-4A9E-AF1F-408A75CE6321}"/>
              </c:ext>
            </c:extLst>
          </c:dPt>
          <c:dPt>
            <c:idx val="4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E4A4-4A9E-AF1F-408A75CE6321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E4A4-4A9E-AF1F-408A75CE6321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E4A4-4A9E-AF1F-408A75CE6321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E4A4-4A9E-AF1F-408A75CE6321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E4A4-4A9E-AF1F-408A75CE6321}"/>
              </c:ext>
            </c:extLst>
          </c:dPt>
          <c:dLbls>
            <c:dLbl>
              <c:idx val="0"/>
              <c:layout>
                <c:manualLayout>
                  <c:x val="-5.0929701884279394E-2"/>
                  <c:y val="-0.1425399093948872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A4-4A9E-AF1F-408A75CE6321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A4-4A9E-AF1F-408A75CE6321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A4-4A9E-AF1F-408A75CE6321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A4-4A9E-AF1F-408A75CE6321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A4-4A9E-AF1F-408A75CE6321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A4-4A9E-AF1F-408A75CE6321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A4-4A9E-AF1F-408A75CE6321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A4-4A9E-AF1F-408A75CE6321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A4-4A9E-AF1F-408A75CE6321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дох'!$A$6:$A$14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дох'!$D$6:$D$14</c:f>
              <c:numCache>
                <c:formatCode>0.0</c:formatCode>
                <c:ptCount val="9"/>
                <c:pt idx="0">
                  <c:v>7036</c:v>
                </c:pt>
                <c:pt idx="1">
                  <c:v>3990.2</c:v>
                </c:pt>
                <c:pt idx="2">
                  <c:v>176.9</c:v>
                </c:pt>
                <c:pt idx="3">
                  <c:v>1123.3</c:v>
                </c:pt>
                <c:pt idx="4">
                  <c:v>431.1</c:v>
                </c:pt>
                <c:pt idx="5">
                  <c:v>1959.1</c:v>
                </c:pt>
                <c:pt idx="6">
                  <c:v>122.2</c:v>
                </c:pt>
                <c:pt idx="7">
                  <c:v>771.2</c:v>
                </c:pt>
                <c:pt idx="8">
                  <c:v>1054.4000000000019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4A4-4A9E-AF1F-408A75CE6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156741996533743"/>
          <c:y val="8.0428954423592491E-2"/>
          <c:w val="0.43003750930900431"/>
          <c:h val="0.8337801608579088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ln w="3175">
      <a:noFill/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2020 г.</a:t>
            </a:r>
          </a:p>
        </c:rich>
      </c:tx>
      <c:layout>
        <c:manualLayout>
          <c:xMode val="edge"/>
          <c:yMode val="edge"/>
          <c:x val="0.39189509154129165"/>
          <c:y val="0.1978670166229221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2828962231876"/>
          <c:y val="0.36566375036453774"/>
          <c:w val="0.64188617042689167"/>
          <c:h val="0.47849693788276465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D8F-4C86-A775-A42D903708FA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D8F-4C86-A775-A42D903708F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8D8F-4C86-A775-A42D903708FA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D8F-4C86-A775-A42D903708FA}"/>
              </c:ext>
            </c:extLst>
          </c:dPt>
          <c:dPt>
            <c:idx val="4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D8F-4C86-A775-A42D903708FA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D8F-4C86-A775-A42D903708FA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8D8F-4C86-A775-A42D903708FA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D8F-4C86-A775-A42D903708FA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8D8F-4C86-A775-A42D903708FA}"/>
              </c:ext>
            </c:extLst>
          </c:dPt>
          <c:dLbls>
            <c:dLbl>
              <c:idx val="0"/>
              <c:layout>
                <c:manualLayout>
                  <c:x val="-6.5118132698950074E-2"/>
                  <c:y val="-0.1889199521133654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8F-4C86-A775-A42D903708FA}"/>
                </c:ext>
              </c:extLst>
            </c:dLbl>
            <c:dLbl>
              <c:idx val="1"/>
              <c:layout>
                <c:manualLayout>
                  <c:x val="-7.9640197979703578E-2"/>
                  <c:y val="-4.089111502571628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8F-4C86-A775-A42D903708FA}"/>
                </c:ext>
              </c:extLst>
            </c:dLbl>
            <c:dLbl>
              <c:idx val="2"/>
              <c:layout>
                <c:manualLayout>
                  <c:x val="-3.1528189910979229E-3"/>
                  <c:y val="5.10360733210235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8F-4C86-A775-A42D903708FA}"/>
                </c:ext>
              </c:extLst>
            </c:dLbl>
            <c:dLbl>
              <c:idx val="3"/>
              <c:layout>
                <c:manualLayout>
                  <c:x val="-1.5962697726582396E-2"/>
                  <c:y val="1.397337125312149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8F-4C86-A775-A42D903708FA}"/>
                </c:ext>
              </c:extLst>
            </c:dLbl>
            <c:dLbl>
              <c:idx val="4"/>
              <c:layout>
                <c:manualLayout>
                  <c:x val="7.7349707951965907E-3"/>
                  <c:y val="1.277099393781143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8F-4C86-A775-A42D903708FA}"/>
                </c:ext>
              </c:extLst>
            </c:dLbl>
            <c:dLbl>
              <c:idx val="5"/>
              <c:layout>
                <c:manualLayout>
                  <c:x val="9.1826844841345363E-3"/>
                  <c:y val="-2.09687202434277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8F-4C86-A775-A42D903708FA}"/>
                </c:ext>
              </c:extLst>
            </c:dLbl>
            <c:dLbl>
              <c:idx val="6"/>
              <c:layout>
                <c:manualLayout>
                  <c:x val="-1.6263734286976621E-2"/>
                  <c:y val="-1.256244601694548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8F-4C86-A775-A42D903708FA}"/>
                </c:ext>
              </c:extLst>
            </c:dLbl>
            <c:dLbl>
              <c:idx val="7"/>
              <c:layout>
                <c:manualLayout>
                  <c:x val="6.7344836717368782E-3"/>
                  <c:y val="-1.568719004464066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8F-4C86-A775-A42D903708FA}"/>
                </c:ext>
              </c:extLst>
            </c:dLbl>
            <c:dLbl>
              <c:idx val="8"/>
              <c:layout>
                <c:manualLayout>
                  <c:x val="-9.3405609165323183E-3"/>
                  <c:y val="2.143476169252428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8F-4C86-A775-A42D903708FA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дох'!$A$19:$A$27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дох'!$E$19:$E$27</c:f>
              <c:numCache>
                <c:formatCode>0.0</c:formatCode>
                <c:ptCount val="9"/>
                <c:pt idx="0">
                  <c:v>8749.6</c:v>
                </c:pt>
                <c:pt idx="1">
                  <c:v>4237.8999999999996</c:v>
                </c:pt>
                <c:pt idx="2">
                  <c:v>184.1</c:v>
                </c:pt>
                <c:pt idx="3">
                  <c:v>1153.0999999999999</c:v>
                </c:pt>
                <c:pt idx="4">
                  <c:v>345.7</c:v>
                </c:pt>
                <c:pt idx="5">
                  <c:v>2359.4</c:v>
                </c:pt>
                <c:pt idx="6">
                  <c:v>527</c:v>
                </c:pt>
                <c:pt idx="7">
                  <c:v>885.7</c:v>
                </c:pt>
                <c:pt idx="8">
                  <c:v>792.90000000000077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D8F-4C86-A775-A42D90370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2019 г.</a:t>
            </a:r>
          </a:p>
        </c:rich>
      </c:tx>
      <c:layout>
        <c:manualLayout>
          <c:xMode val="edge"/>
          <c:yMode val="edge"/>
          <c:x val="0.60352930990508125"/>
          <c:y val="0.16942370026096309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13028252734899"/>
          <c:y val="0.29155573053368333"/>
          <c:w val="0.57519856847964745"/>
          <c:h val="0.54400017708339099"/>
        </c:manualLayout>
      </c:layout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Pt>
            <c:idx val="0"/>
            <c:bubble3D val="0"/>
            <c:spPr>
              <a:solidFill>
                <a:srgbClr val="0066CC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0C2-4319-A444-4CCB0B2ED210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0C2-4319-A444-4CCB0B2ED210}"/>
              </c:ext>
            </c:extLst>
          </c:dPt>
          <c:dPt>
            <c:idx val="2"/>
            <c:bubble3D val="0"/>
            <c:spPr>
              <a:solidFill>
                <a:srgbClr val="33CCCC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0C2-4319-A444-4CCB0B2ED210}"/>
              </c:ext>
            </c:extLst>
          </c:dPt>
          <c:dPt>
            <c:idx val="3"/>
            <c:bubble3D val="0"/>
            <c:spPr>
              <a:solidFill>
                <a:srgbClr val="FFFF99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0C2-4319-A444-4CCB0B2ED210}"/>
              </c:ext>
            </c:extLst>
          </c:dPt>
          <c:dLbls>
            <c:dLbl>
              <c:idx val="0"/>
              <c:layout>
                <c:manualLayout>
                  <c:x val="3.8572750965496068E-2"/>
                  <c:y val="5.91951006124234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C2-4319-A444-4CCB0B2ED210}"/>
                </c:ext>
              </c:extLst>
            </c:dLbl>
            <c:dLbl>
              <c:idx val="1"/>
              <c:layout>
                <c:manualLayout>
                  <c:x val="-3.2004203630219046E-2"/>
                  <c:y val="0.10238722659667542"/>
                </c:manualLayout>
              </c:layout>
              <c:tx>
                <c:rich>
                  <a:bodyPr/>
                  <a:lstStyle/>
                  <a:p>
                    <a:r>
                      <a:rPr lang="ru-RU" baseline="0"/>
                      <a:t>субъекты хозяйствования негосударственного сектора экономики</a:t>
                    </a:r>
                  </a:p>
                  <a:p>
                    <a:r>
                      <a:rPr lang="ru-RU" baseline="0"/>
                      <a:t>31,1%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C2-4319-A444-4CCB0B2ED210}"/>
                </c:ext>
              </c:extLst>
            </c:dLbl>
            <c:dLbl>
              <c:idx val="2"/>
              <c:layout>
                <c:manualLayout>
                  <c:x val="-7.8409476519920529E-2"/>
                  <c:y val="-2.268451443569555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C2-4319-A444-4CCB0B2ED210}"/>
                </c:ext>
              </c:extLst>
            </c:dLbl>
            <c:dLbl>
              <c:idx val="3"/>
              <c:layout>
                <c:manualLayout>
                  <c:x val="9.2314004944632586E-2"/>
                  <c:y val="-3.900402449693790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C2-4319-A444-4CCB0B2ED210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 субъектам'!$A$36:$A$39</c:f>
              <c:strCache>
                <c:ptCount val="4"/>
                <c:pt idx="0">
                  <c:v>субъекты хозяйствования государственного сектора экономики</c:v>
                </c:pt>
                <c:pt idx="1">
                  <c:v>субъекты хозяйствования негосударственного сектора экономики</c:v>
                </c:pt>
                <c:pt idx="2">
                  <c:v>индивидуальные предприниматели</c:v>
                </c:pt>
                <c:pt idx="3">
                  <c:v>физические лица</c:v>
                </c:pt>
              </c:strCache>
            </c:strRef>
          </c:cat>
          <c:val>
            <c:numRef>
              <c:f>'Структура по субъектам'!$B$36:$B$39</c:f>
              <c:numCache>
                <c:formatCode>0.00</c:formatCode>
                <c:ptCount val="4"/>
                <c:pt idx="0">
                  <c:v>10153.799999999999</c:v>
                </c:pt>
                <c:pt idx="1">
                  <c:v>5273.1</c:v>
                </c:pt>
                <c:pt idx="2">
                  <c:v>909.3</c:v>
                </c:pt>
                <c:pt idx="3">
                  <c:v>568.20000000000005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C2-4319-A444-4CCB0B2ED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2020 г.</a:t>
            </a:r>
          </a:p>
        </c:rich>
      </c:tx>
      <c:layout>
        <c:manualLayout>
          <c:xMode val="edge"/>
          <c:yMode val="edge"/>
          <c:x val="0.72838007687983786"/>
          <c:y val="0.13540586241829045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59612832037157"/>
          <c:y val="0.28488906386701668"/>
          <c:w val="0.57519856847964745"/>
          <c:h val="0.54400017708339099"/>
        </c:manualLayout>
      </c:layout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Pt>
            <c:idx val="0"/>
            <c:bubble3D val="0"/>
            <c:spPr>
              <a:solidFill>
                <a:srgbClr val="0066CC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624-4E9A-9345-27839446291F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624-4E9A-9345-27839446291F}"/>
              </c:ext>
            </c:extLst>
          </c:dPt>
          <c:dPt>
            <c:idx val="2"/>
            <c:bubble3D val="0"/>
            <c:spPr>
              <a:solidFill>
                <a:srgbClr val="33CCCC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624-4E9A-9345-27839446291F}"/>
              </c:ext>
            </c:extLst>
          </c:dPt>
          <c:dPt>
            <c:idx val="3"/>
            <c:bubble3D val="0"/>
            <c:spPr>
              <a:solidFill>
                <a:srgbClr val="FFFF99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624-4E9A-9345-27839446291F}"/>
              </c:ext>
            </c:extLst>
          </c:dPt>
          <c:dLbls>
            <c:dLbl>
              <c:idx val="0"/>
              <c:layout>
                <c:manualLayout>
                  <c:x val="3.8572750965496068E-2"/>
                  <c:y val="5.91951006124234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24-4E9A-9345-27839446291F}"/>
                </c:ext>
              </c:extLst>
            </c:dLbl>
            <c:dLbl>
              <c:idx val="1"/>
              <c:layout>
                <c:manualLayout>
                  <c:x val="-3.2004203630219046E-2"/>
                  <c:y val="0.1023872265966754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24-4E9A-9345-27839446291F}"/>
                </c:ext>
              </c:extLst>
            </c:dLbl>
            <c:dLbl>
              <c:idx val="2"/>
              <c:layout>
                <c:manualLayout>
                  <c:x val="-1.6843953212972388E-2"/>
                  <c:y val="-3.6017847769028874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24-4E9A-9345-27839446291F}"/>
                </c:ext>
              </c:extLst>
            </c:dLbl>
            <c:dLbl>
              <c:idx val="3"/>
              <c:layout>
                <c:manualLayout>
                  <c:x val="9.2314004944632586E-2"/>
                  <c:y val="-3.900402449693790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24-4E9A-9345-27839446291F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 субъектам'!$A$8:$A$11</c:f>
              <c:strCache>
                <c:ptCount val="4"/>
                <c:pt idx="0">
                  <c:v>субъекты хозяйствования государственного сектора экономики</c:v>
                </c:pt>
                <c:pt idx="1">
                  <c:v>субъекты хозяйствования негосударственного сектора экономики</c:v>
                </c:pt>
                <c:pt idx="2">
                  <c:v>индивидуальные предприниматели</c:v>
                </c:pt>
                <c:pt idx="3">
                  <c:v>физические лица</c:v>
                </c:pt>
              </c:strCache>
            </c:strRef>
          </c:cat>
          <c:val>
            <c:numRef>
              <c:f>'Структура по субъектам'!$B$8:$B$11</c:f>
              <c:numCache>
                <c:formatCode>0.00</c:formatCode>
                <c:ptCount val="4"/>
                <c:pt idx="0">
                  <c:v>11439.1</c:v>
                </c:pt>
                <c:pt idx="1">
                  <c:v>4763.3</c:v>
                </c:pt>
                <c:pt idx="2">
                  <c:v>962.4</c:v>
                </c:pt>
                <c:pt idx="3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24-4E9A-9345-278394462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2019</a:t>
            </a:r>
          </a:p>
        </c:rich>
      </c:tx>
      <c:layout>
        <c:manualLayout>
          <c:xMode val="edge"/>
          <c:yMode val="edge"/>
          <c:x val="0.48120026634030594"/>
          <c:y val="0.16578973461650626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06311998865511"/>
          <c:y val="0.16056101026720371"/>
          <c:w val="0.68822040754012592"/>
          <c:h val="0.6580739239996436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0F5-4FC7-A2C5-D48512FD75C2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60F5-4FC7-A2C5-D48512FD75C2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60F5-4FC7-A2C5-D48512FD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60F5-4FC7-A2C5-D48512FD75C2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60F5-4FC7-A2C5-D48512FD75C2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60F5-4FC7-A2C5-D48512FD75C2}"/>
              </c:ext>
            </c:extLst>
          </c:dPt>
          <c:dLbls>
            <c:dLbl>
              <c:idx val="0"/>
              <c:layout>
                <c:manualLayout>
                  <c:x val="-1.9706570151799278E-2"/>
                  <c:y val="-3.293963254594533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F5-4FC7-A2C5-D48512FD75C2}"/>
                </c:ext>
              </c:extLst>
            </c:dLbl>
            <c:dLbl>
              <c:idx val="1"/>
              <c:layout>
                <c:manualLayout>
                  <c:x val="-4.2880219878123897E-2"/>
                  <c:y val="-3.86923301254010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F5-4FC7-A2C5-D48512FD75C2}"/>
                </c:ext>
              </c:extLst>
            </c:dLbl>
            <c:dLbl>
              <c:idx val="2"/>
              <c:layout>
                <c:manualLayout>
                  <c:x val="-2.3179678556189028E-2"/>
                  <c:y val="-1.514012831729367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F5-4FC7-A2C5-D48512FD75C2}"/>
                </c:ext>
              </c:extLst>
            </c:dLbl>
            <c:dLbl>
              <c:idx val="3"/>
              <c:layout>
                <c:manualLayout>
                  <c:x val="1.7986846432975823E-2"/>
                  <c:y val="-2.30218722659667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F5-4FC7-A2C5-D48512FD75C2}"/>
                </c:ext>
              </c:extLst>
            </c:dLbl>
            <c:dLbl>
              <c:idx val="4"/>
              <c:layout>
                <c:manualLayout>
                  <c:x val="4.3732461966456852E-2"/>
                  <c:y val="-1.503193350831149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F5-4FC7-A2C5-D48512FD75C2}"/>
                </c:ext>
              </c:extLst>
            </c:dLbl>
            <c:dLbl>
              <c:idx val="5"/>
              <c:layout>
                <c:manualLayout>
                  <c:x val="2.4897225197561365E-2"/>
                  <c:y val="-2.95596383785360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F5-4FC7-A2C5-D48512FD75C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2019'!$A$8:$A$13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2019'!$C$8:$C$13</c:f>
              <c:numCache>
                <c:formatCode>#,##0.0</c:formatCode>
                <c:ptCount val="6"/>
                <c:pt idx="0">
                  <c:v>20490.900000000001</c:v>
                </c:pt>
                <c:pt idx="1">
                  <c:v>3031.3</c:v>
                </c:pt>
                <c:pt idx="2">
                  <c:v>722.1</c:v>
                </c:pt>
                <c:pt idx="3">
                  <c:v>1099.4000000000001</c:v>
                </c:pt>
                <c:pt idx="4">
                  <c:v>1074.2</c:v>
                </c:pt>
                <c:pt idx="5">
                  <c:v>8406.1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0F5-4FC7-A2C5-D48512FD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5404257298001127E-2"/>
          <c:y val="0.72777923592884219"/>
          <c:w val="0.95459571001864252"/>
          <c:h val="0.24561417322834644"/>
        </c:manualLayout>
      </c:layout>
      <c:overlay val="0"/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/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2020 </a:t>
            </a:r>
            <a:endParaRPr lang="en-US" sz="3200" b="1" i="0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</c:rich>
      </c:tx>
      <c:layout>
        <c:manualLayout>
          <c:xMode val="edge"/>
          <c:yMode val="edge"/>
          <c:x val="0.4519748690298232"/>
          <c:y val="0.16208603091280258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49695186595829"/>
          <c:y val="0.29019058034412365"/>
          <c:w val="0.68421060210689832"/>
          <c:h val="0.63907797567800428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194-43D8-9596-18554730AFBB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B194-43D8-9596-18554730AFBB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B194-43D8-9596-18554730AFBB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B194-43D8-9596-18554730AFBB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B194-43D8-9596-18554730AFBB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B194-43D8-9596-18554730AFBB}"/>
              </c:ext>
            </c:extLst>
          </c:dPt>
          <c:dLbls>
            <c:dLbl>
              <c:idx val="0"/>
              <c:layout>
                <c:manualLayout>
                  <c:x val="5.7908197015411882E-2"/>
                  <c:y val="9.384368620589092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94-43D8-9596-18554730AFBB}"/>
                </c:ext>
              </c:extLst>
            </c:dLbl>
            <c:dLbl>
              <c:idx val="1"/>
              <c:layout>
                <c:manualLayout>
                  <c:x val="4.6875821351679047E-3"/>
                  <c:y val="-2.50405365995917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94-43D8-9596-18554730AFBB}"/>
                </c:ext>
              </c:extLst>
            </c:dLbl>
            <c:dLbl>
              <c:idx val="3"/>
              <c:layout>
                <c:manualLayout>
                  <c:x val="2.4652727486383672E-2"/>
                  <c:y val="-2.36920384951881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94-43D8-9596-18554730AFBB}"/>
                </c:ext>
              </c:extLst>
            </c:dLbl>
            <c:dLbl>
              <c:idx val="4"/>
              <c:layout>
                <c:manualLayout>
                  <c:x val="2.0107090996803977E-2"/>
                  <c:y val="-8.079760863225430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94-43D8-9596-18554730AFBB}"/>
                </c:ext>
              </c:extLst>
            </c:dLbl>
            <c:dLbl>
              <c:idx val="5"/>
              <c:layout>
                <c:manualLayout>
                  <c:x val="-3.2267637148348953E-2"/>
                  <c:y val="-2.734441528142322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94-43D8-9596-18554730AFB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2020'!$A$8:$A$13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2020'!$C$8:$C$13</c:f>
              <c:numCache>
                <c:formatCode>#,##0.0</c:formatCode>
                <c:ptCount val="6"/>
                <c:pt idx="0">
                  <c:v>24194.400000000001</c:v>
                </c:pt>
                <c:pt idx="1">
                  <c:v>3100.1</c:v>
                </c:pt>
                <c:pt idx="2">
                  <c:v>816.1</c:v>
                </c:pt>
                <c:pt idx="3">
                  <c:v>854.2</c:v>
                </c:pt>
                <c:pt idx="4">
                  <c:v>1127.5999999999999</c:v>
                </c:pt>
                <c:pt idx="5">
                  <c:v>7410.6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94-43D8-9596-18554730A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CCFFCC"/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полугодие 2020 г.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2019 г.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2849441115"/>
          <c:y val="1.61550196850393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0344956881"/>
          <c:y val="0.10250016404199475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полугодие 2019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758761687550269E-3"/>
                  <c:y val="-2.903926178239216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A-4DB4-A259-FF8308C25C04}"/>
                </c:ext>
              </c:extLst>
            </c:dLbl>
            <c:dLbl>
              <c:idx val="1"/>
              <c:layout>
                <c:manualLayout>
                  <c:x val="3.7321089010015039E-3"/>
                  <c:y val="-2.096141729070252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4A-4DB4-A259-FF8308C25C04}"/>
                </c:ext>
              </c:extLst>
            </c:dLbl>
            <c:dLbl>
              <c:idx val="2"/>
              <c:layout>
                <c:manualLayout>
                  <c:x val="1.2259173744451147E-3"/>
                  <c:y val="5.17368335869849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4A-4DB4-A259-FF8308C25C04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4A-4DB4-A259-FF8308C25C04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4A-4DB4-A259-FF8308C25C04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4A-4DB4-A259-FF8308C25C04}"/>
                </c:ext>
              </c:extLst>
            </c:dLbl>
            <c:dLbl>
              <c:idx val="7"/>
              <c:layout>
                <c:manualLayout>
                  <c:x val="3.2519426715845986E-3"/>
                  <c:y val="7.5969258376609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4A-4DB4-A259-FF8308C25C04}"/>
                </c:ext>
              </c:extLst>
            </c:dLbl>
            <c:dLbl>
              <c:idx val="8"/>
              <c:layout>
                <c:manualLayout>
                  <c:x val="2.9712913839180176E-3"/>
                  <c:y val="1.94250004099802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4A-4DB4-A259-FF8308C25C04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4A-4DB4-A259-FF8308C25C0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5.7</c:v>
                </c:pt>
                <c:pt idx="1">
                  <c:v>7.5</c:v>
                </c:pt>
                <c:pt idx="2">
                  <c:v>902.9</c:v>
                </c:pt>
                <c:pt idx="3">
                  <c:v>947</c:v>
                </c:pt>
                <c:pt idx="4">
                  <c:v>1715.6</c:v>
                </c:pt>
                <c:pt idx="5">
                  <c:v>1532.6</c:v>
                </c:pt>
                <c:pt idx="6">
                  <c:v>1911.4</c:v>
                </c:pt>
                <c:pt idx="7">
                  <c:v>5311.5</c:v>
                </c:pt>
                <c:pt idx="8">
                  <c:v>7292.2</c:v>
                </c:pt>
                <c:pt idx="9">
                  <c:v>15197.6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84A-4DB4-A259-FF8308C25C04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полугодие  2020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4A-4DB4-A259-FF8308C25C04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4A-4DB4-A259-FF8308C25C04}"/>
                </c:ext>
              </c:extLst>
            </c:dLbl>
            <c:dLbl>
              <c:idx val="2"/>
              <c:layout>
                <c:manualLayout>
                  <c:x val="4.0626678421954009E-3"/>
                  <c:y val="8.074146981626532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4A-4DB4-A259-FF8308C25C04}"/>
                </c:ext>
              </c:extLst>
            </c:dLbl>
            <c:dLbl>
              <c:idx val="3"/>
              <c:layout>
                <c:manualLayout>
                  <c:x val="4.1426240638839061E-3"/>
                  <c:y val="-3.231299212598425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4A-4DB4-A259-FF8308C25C04}"/>
                </c:ext>
              </c:extLst>
            </c:dLbl>
            <c:dLbl>
              <c:idx val="4"/>
              <c:layout>
                <c:manualLayout>
                  <c:x val="2.6560869080554121E-4"/>
                  <c:y val="-4.50705380577427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4A-4DB4-A259-FF8308C25C04}"/>
                </c:ext>
              </c:extLst>
            </c:dLbl>
            <c:dLbl>
              <c:idx val="5"/>
              <c:layout>
                <c:manualLayout>
                  <c:x val="1.0406976155007604E-2"/>
                  <c:y val="4.673556430446194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4A-4DB4-A259-FF8308C25C04}"/>
                </c:ext>
              </c:extLst>
            </c:dLbl>
            <c:dLbl>
              <c:idx val="6"/>
              <c:layout>
                <c:manualLayout>
                  <c:x val="6.1005887777536598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4A-4DB4-A259-FF8308C25C04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4A-4DB4-A259-FF8308C25C04}"/>
                </c:ext>
              </c:extLst>
            </c:dLbl>
            <c:dLbl>
              <c:idx val="8"/>
              <c:layout>
                <c:manualLayout>
                  <c:x val="5.8857507676405316E-4"/>
                  <c:y val="4.294291338582677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4A-4DB4-A259-FF8308C25C04}"/>
                </c:ext>
              </c:extLst>
            </c:dLbl>
            <c:dLbl>
              <c:idx val="9"/>
              <c:layout>
                <c:manualLayout>
                  <c:x val="-1.3075730398565044E-3"/>
                  <c:y val="6.293307086614153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3333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4A-4DB4-A259-FF8308C25C0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2.2000000000000002</c:v>
                </c:pt>
                <c:pt idx="1">
                  <c:v>19.7</c:v>
                </c:pt>
                <c:pt idx="2">
                  <c:v>999.6</c:v>
                </c:pt>
                <c:pt idx="3">
                  <c:v>912.2</c:v>
                </c:pt>
                <c:pt idx="4">
                  <c:v>1871.7</c:v>
                </c:pt>
                <c:pt idx="5">
                  <c:v>1657.5</c:v>
                </c:pt>
                <c:pt idx="6">
                  <c:v>2348.5</c:v>
                </c:pt>
                <c:pt idx="7">
                  <c:v>4382.1000000000004</c:v>
                </c:pt>
                <c:pt idx="8">
                  <c:v>8659.2000000000007</c:v>
                </c:pt>
                <c:pt idx="9">
                  <c:v>16650.3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A-4DB4-A259-FF8308C25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576256"/>
        <c:axId val="1"/>
      </c:barChart>
      <c:catAx>
        <c:axId val="287576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70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600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8159588159588165"/>
              <c:y val="3.413779527559055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87576256"/>
        <c:crosses val="autoZero"/>
        <c:crossBetween val="between"/>
      </c:valAx>
      <c:spPr>
        <a:solidFill>
          <a:srgbClr val="CCEC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613517060367456"/>
          <c:y val="0.92485855934674832"/>
          <c:w val="0.50062352362204732"/>
          <c:h val="4.52342844701986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EC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9806C-6FA9-4888-9A8C-96974002BAB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B51B6C-C374-498D-A20B-62036F04D2A3}">
      <dgm:prSet phldrT="[Текст]" custT="1"/>
      <dgm:spPr>
        <a:solidFill>
          <a:srgbClr val="EF2FD8">
            <a:alpha val="49804"/>
          </a:srgb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900" b="1" i="1" dirty="0"/>
            <a:t>ГОСУДАРСТВЕННЫЕ ПРОГРАММЫ  </a:t>
          </a:r>
        </a:p>
        <a:p>
          <a:pPr>
            <a:spcAft>
              <a:spcPct val="35000"/>
            </a:spcAft>
          </a:pPr>
          <a:r>
            <a:rPr lang="ru-RU" sz="1600" b="1" i="1" dirty="0"/>
            <a:t>План на 2020 год –      </a:t>
          </a:r>
          <a:r>
            <a:rPr lang="en-US" sz="1600" b="1" i="1" dirty="0"/>
            <a:t>   </a:t>
          </a:r>
          <a:r>
            <a:rPr lang="ru-RU" sz="1600" b="1" i="1" dirty="0"/>
            <a:t> 70 175,8 тыс. рублей </a:t>
          </a:r>
        </a:p>
        <a:p>
          <a:pPr>
            <a:spcAft>
              <a:spcPts val="0"/>
            </a:spcAft>
          </a:pPr>
          <a:r>
            <a:rPr lang="ru-RU" sz="1600" b="1" i="1" dirty="0"/>
            <a:t>(за </a:t>
          </a:r>
          <a:r>
            <a:rPr lang="en-US" sz="1600" b="1" i="1" dirty="0"/>
            <a:t>I</a:t>
          </a:r>
          <a:r>
            <a:rPr lang="ru-RU" sz="1600" b="1" i="1" dirty="0"/>
            <a:t> полугодие освоено                         35 215,6 тыс. рублей, 50,2%)</a:t>
          </a:r>
        </a:p>
      </dgm:t>
    </dgm:pt>
    <dgm:pt modelId="{555DD10B-0D34-4656-B3E3-063E871A2EBE}" type="parTrans" cxnId="{CEB826BD-804E-40EA-9AC5-FDB3C10B4EFB}">
      <dgm:prSet/>
      <dgm:spPr/>
      <dgm:t>
        <a:bodyPr/>
        <a:lstStyle/>
        <a:p>
          <a:endParaRPr lang="ru-RU"/>
        </a:p>
      </dgm:t>
    </dgm:pt>
    <dgm:pt modelId="{A31B67C6-23C7-4FF9-9ED2-73D1F133CBCF}" type="sibTrans" cxnId="{CEB826BD-804E-40EA-9AC5-FDB3C10B4EFB}">
      <dgm:prSet/>
      <dgm:spPr/>
      <dgm:t>
        <a:bodyPr/>
        <a:lstStyle/>
        <a:p>
          <a:endParaRPr lang="ru-RU"/>
        </a:p>
      </dgm:t>
    </dgm:pt>
    <dgm:pt modelId="{9B5ECB33-08A6-4528-9943-88689DC3D9E9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развития аграрного бизнеса в Республике Беларусь на 2016-2020 годы</a:t>
          </a:r>
        </a:p>
        <a:p>
          <a:r>
            <a:rPr lang="ru-RU" sz="900" b="1" i="1"/>
            <a:t>975,2 тыс. рублей</a:t>
          </a:r>
        </a:p>
        <a:p>
          <a:r>
            <a:rPr lang="ru-RU" sz="900" b="1" i="1"/>
            <a:t>(44,8,0%)</a:t>
          </a:r>
        </a:p>
      </dgm:t>
    </dgm:pt>
    <dgm:pt modelId="{7FF6E921-6A1D-4DF5-AAC3-41D3EB0D4198}" type="parTrans" cxnId="{FE3AF420-7B85-4390-A2F1-FCF45E9B4BD2}">
      <dgm:prSet/>
      <dgm:spPr/>
      <dgm:t>
        <a:bodyPr/>
        <a:lstStyle/>
        <a:p>
          <a:endParaRPr lang="ru-RU"/>
        </a:p>
      </dgm:t>
    </dgm:pt>
    <dgm:pt modelId="{A393ADCD-E11F-482F-AE5B-37FC06355CA9}" type="sibTrans" cxnId="{FE3AF420-7B85-4390-A2F1-FCF45E9B4BD2}">
      <dgm:prSet/>
      <dgm:spPr/>
      <dgm:t>
        <a:bodyPr/>
        <a:lstStyle/>
        <a:p>
          <a:endParaRPr lang="ru-RU"/>
        </a:p>
      </dgm:t>
    </dgm:pt>
    <dgm:pt modelId="{7D84996D-C6BE-452D-B2EE-BC5CF2405BCD}">
      <dgm:prSet phldrT="[Текст]" custT="1"/>
      <dgm:spPr>
        <a:solidFill>
          <a:srgbClr val="FD984D">
            <a:alpha val="49804"/>
          </a:srgbClr>
        </a:solidFill>
      </dgm:spPr>
      <dgm:t>
        <a:bodyPr/>
        <a:lstStyle/>
        <a:p>
          <a:r>
            <a:rPr lang="ru-RU" sz="900" b="1" i="1"/>
            <a:t>Государственная программа "Образование и молодежная политика" на 2016-2020 годы</a:t>
          </a:r>
        </a:p>
        <a:p>
          <a:r>
            <a:rPr lang="ru-RU" sz="900" b="1" i="1"/>
            <a:t>16 989,1 тыс. рублей </a:t>
          </a:r>
        </a:p>
        <a:p>
          <a:r>
            <a:rPr lang="ru-RU" sz="900" b="1" i="1"/>
            <a:t>(54,8%)</a:t>
          </a:r>
        </a:p>
      </dgm:t>
    </dgm:pt>
    <dgm:pt modelId="{53B42D17-2260-4272-AF40-17AED5310ED2}" type="parTrans" cxnId="{5B17C66C-8B70-48B1-91B4-62B1A384E9C5}">
      <dgm:prSet/>
      <dgm:spPr/>
      <dgm:t>
        <a:bodyPr/>
        <a:lstStyle/>
        <a:p>
          <a:endParaRPr lang="ru-RU"/>
        </a:p>
      </dgm:t>
    </dgm:pt>
    <dgm:pt modelId="{FB7C96C6-D22B-4AB8-ADE0-D08B009B7A02}" type="sibTrans" cxnId="{5B17C66C-8B70-48B1-91B4-62B1A384E9C5}">
      <dgm:prSet/>
      <dgm:spPr/>
      <dgm:t>
        <a:bodyPr/>
        <a:lstStyle/>
        <a:p>
          <a:endParaRPr lang="ru-RU"/>
        </a:p>
      </dgm:t>
    </dgm:pt>
    <dgm:pt modelId="{87939CDA-7674-4F7A-96F1-F06CB62CA449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"Культура Беларуси" на 2016-2020 годы</a:t>
          </a:r>
        </a:p>
        <a:p>
          <a:r>
            <a:rPr lang="ru-RU" sz="900" b="1" i="1"/>
            <a:t>1 798,0 тыс. рублей</a:t>
          </a:r>
        </a:p>
        <a:p>
          <a:r>
            <a:rPr lang="ru-RU" sz="900" b="1" i="1"/>
            <a:t>(40,7%)</a:t>
          </a:r>
        </a:p>
      </dgm:t>
    </dgm:pt>
    <dgm:pt modelId="{8E25BDD8-C00E-474B-8922-EDF220EEDACD}" type="parTrans" cxnId="{BDF3D873-9BA7-4B29-B04C-37DA6B21B2BF}">
      <dgm:prSet/>
      <dgm:spPr/>
      <dgm:t>
        <a:bodyPr/>
        <a:lstStyle/>
        <a:p>
          <a:endParaRPr lang="ru-RU"/>
        </a:p>
      </dgm:t>
    </dgm:pt>
    <dgm:pt modelId="{EB1FCA10-8107-4122-9D31-BF1C1FC7162B}" type="sibTrans" cxnId="{BDF3D873-9BA7-4B29-B04C-37DA6B21B2BF}">
      <dgm:prSet/>
      <dgm:spPr/>
      <dgm:t>
        <a:bodyPr/>
        <a:lstStyle/>
        <a:p>
          <a:endParaRPr lang="ru-RU"/>
        </a:p>
      </dgm:t>
    </dgm:pt>
    <dgm:pt modelId="{09B57F2C-9932-466B-AECF-F36FB154C4BC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о социальной защите и содействии занятости на 2016-2020 годы</a:t>
          </a:r>
        </a:p>
        <a:p>
          <a:r>
            <a:rPr lang="ru-RU" sz="900" b="1" i="1"/>
            <a:t>612,2 тыс. рубле</a:t>
          </a:r>
          <a:r>
            <a:rPr lang="ru-RU" sz="900"/>
            <a:t>й</a:t>
          </a:r>
        </a:p>
        <a:p>
          <a:r>
            <a:rPr lang="ru-RU" sz="900" b="1" i="1"/>
            <a:t>(45,1%)</a:t>
          </a:r>
        </a:p>
      </dgm:t>
    </dgm:pt>
    <dgm:pt modelId="{39848F15-BF17-4CF6-A6DD-4E593C0F203F}" type="parTrans" cxnId="{0811D887-F29A-4843-9086-E45839E6F6F1}">
      <dgm:prSet/>
      <dgm:spPr/>
      <dgm:t>
        <a:bodyPr/>
        <a:lstStyle/>
        <a:p>
          <a:endParaRPr lang="ru-RU"/>
        </a:p>
      </dgm:t>
    </dgm:pt>
    <dgm:pt modelId="{10BC8987-7C72-4CB9-A48D-DDBDC4D1C5F6}" type="sibTrans" cxnId="{0811D887-F29A-4843-9086-E45839E6F6F1}">
      <dgm:prSet/>
      <dgm:spPr/>
      <dgm:t>
        <a:bodyPr/>
        <a:lstStyle/>
        <a:p>
          <a:endParaRPr lang="ru-RU"/>
        </a:p>
      </dgm:t>
    </dgm:pt>
    <dgm:pt modelId="{59F941BD-452E-4F37-B646-3B52E1ACEC9B}">
      <dgm:prSet custT="1"/>
      <dgm:spPr>
        <a:solidFill>
          <a:srgbClr val="3B27F7">
            <a:alpha val="49804"/>
          </a:srgbClr>
        </a:solidFill>
      </dgm:spPr>
      <dgm:t>
        <a:bodyPr/>
        <a:lstStyle/>
        <a:p>
          <a:r>
            <a:rPr lang="ru-RU" sz="900" b="1" i="1"/>
            <a:t>Государственная программа "Беларусь гостеприимная" на 2016-2020 годы</a:t>
          </a:r>
        </a:p>
        <a:p>
          <a:r>
            <a:rPr lang="ru-RU" sz="900" b="1" i="1"/>
            <a:t>0 рублей</a:t>
          </a:r>
        </a:p>
        <a:p>
          <a:r>
            <a:rPr lang="ru-RU" sz="900" b="1" i="1"/>
            <a:t>(0%)</a:t>
          </a:r>
        </a:p>
      </dgm:t>
    </dgm:pt>
    <dgm:pt modelId="{D038E487-710D-48DA-9AD9-D6AA33E3CB10}" type="parTrans" cxnId="{406B07A1-DA72-4F48-8C99-541074D89D62}">
      <dgm:prSet/>
      <dgm:spPr/>
      <dgm:t>
        <a:bodyPr/>
        <a:lstStyle/>
        <a:p>
          <a:endParaRPr lang="ru-RU"/>
        </a:p>
      </dgm:t>
    </dgm:pt>
    <dgm:pt modelId="{ECE6BB4E-354F-4343-9412-50FA93F4A31B}" type="sibTrans" cxnId="{406B07A1-DA72-4F48-8C99-541074D89D62}">
      <dgm:prSet/>
      <dgm:spPr/>
      <dgm:t>
        <a:bodyPr/>
        <a:lstStyle/>
        <a:p>
          <a:endParaRPr lang="ru-RU"/>
        </a:p>
      </dgm:t>
    </dgm:pt>
    <dgm:pt modelId="{76FA0786-1BA1-4DB7-AAE3-3BD1E6DB1D8F}">
      <dgm:prSet custT="1"/>
      <dgm:spPr>
        <a:solidFill>
          <a:srgbClr val="00B0F0">
            <a:alpha val="49804"/>
          </a:srgbClr>
        </a:solidFill>
      </dgm:spPr>
      <dgm:t>
        <a:bodyPr/>
        <a:lstStyle/>
        <a:p>
          <a:r>
            <a:rPr lang="ru-RU" sz="900" b="1" i="1" dirty="0"/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sz="900" b="1" i="1" dirty="0"/>
            <a:t>19,7 тыс. рублей</a:t>
          </a:r>
        </a:p>
        <a:p>
          <a:r>
            <a:rPr lang="ru-RU" sz="900" b="1" i="1" dirty="0"/>
            <a:t>(76,7%)</a:t>
          </a:r>
        </a:p>
      </dgm:t>
    </dgm:pt>
    <dgm:pt modelId="{162A8BC5-E430-4134-BF91-1FA4CACF1136}" type="parTrans" cxnId="{88927502-EEFA-4941-8DB9-F42E20FA62A0}">
      <dgm:prSet/>
      <dgm:spPr/>
      <dgm:t>
        <a:bodyPr/>
        <a:lstStyle/>
        <a:p>
          <a:endParaRPr lang="ru-RU"/>
        </a:p>
      </dgm:t>
    </dgm:pt>
    <dgm:pt modelId="{1B822717-4998-448F-96AB-40BB21B1D282}" type="sibTrans" cxnId="{88927502-EEFA-4941-8DB9-F42E20FA62A0}">
      <dgm:prSet/>
      <dgm:spPr/>
      <dgm:t>
        <a:bodyPr/>
        <a:lstStyle/>
        <a:p>
          <a:endParaRPr lang="ru-RU"/>
        </a:p>
      </dgm:t>
    </dgm:pt>
    <dgm:pt modelId="{A5706435-2113-4389-9081-68AF9A2F8C11}">
      <dgm:prSet custT="1"/>
      <dgm:spPr>
        <a:solidFill>
          <a:srgbClr val="2FE226">
            <a:alpha val="49804"/>
          </a:srgbClr>
        </a:solidFill>
      </dgm:spPr>
      <dgm:t>
        <a:bodyPr/>
        <a:lstStyle/>
        <a:p>
          <a:r>
            <a:rPr lang="ru-RU" sz="900" b="1" i="1"/>
            <a:t>Государственная программа "Здоровье народа и демографическая безопасность Республики Беларусь" на 2016-2020 годы</a:t>
          </a:r>
        </a:p>
        <a:p>
          <a:r>
            <a:rPr lang="ru-RU" sz="900" b="1" i="1"/>
            <a:t>8 659,9 тыс. рублей</a:t>
          </a:r>
        </a:p>
        <a:p>
          <a:r>
            <a:rPr lang="ru-RU" sz="900" b="1" i="1"/>
            <a:t>(49,0%)</a:t>
          </a:r>
        </a:p>
      </dgm:t>
    </dgm:pt>
    <dgm:pt modelId="{6BCAFFEA-AA6A-47D9-B31B-F35B9070DF41}" type="parTrans" cxnId="{EFB41905-5BF8-4716-B764-6A154AFEFF96}">
      <dgm:prSet/>
      <dgm:spPr/>
      <dgm:t>
        <a:bodyPr/>
        <a:lstStyle/>
        <a:p>
          <a:endParaRPr lang="ru-RU"/>
        </a:p>
      </dgm:t>
    </dgm:pt>
    <dgm:pt modelId="{77BFED2B-E07E-455D-8BB1-65F6800CAF7B}" type="sibTrans" cxnId="{EFB41905-5BF8-4716-B764-6A154AFEFF96}">
      <dgm:prSet/>
      <dgm:spPr/>
      <dgm:t>
        <a:bodyPr/>
        <a:lstStyle/>
        <a:p>
          <a:endParaRPr lang="ru-RU"/>
        </a:p>
      </dgm:t>
    </dgm:pt>
    <dgm:pt modelId="{FF644904-EDC8-4425-92A1-3C831476FAF0}">
      <dgm:prSet custT="1"/>
      <dgm:spPr>
        <a:solidFill>
          <a:srgbClr val="00B050">
            <a:alpha val="49804"/>
          </a:srgbClr>
        </a:solidFill>
      </dgm:spPr>
      <dgm:t>
        <a:bodyPr/>
        <a:lstStyle/>
        <a:p>
          <a:r>
            <a:rPr lang="ru-RU" sz="900" b="1" i="1"/>
            <a:t>Государственная программа развития физической культуры и спорта в Республике Беларусь на 2016-2020 годы</a:t>
          </a:r>
        </a:p>
        <a:p>
          <a:r>
            <a:rPr lang="ru-RU" sz="900" b="1" i="1"/>
            <a:t>912,2 тыс. рублей</a:t>
          </a:r>
        </a:p>
        <a:p>
          <a:r>
            <a:rPr lang="ru-RU" sz="900" b="1" i="1"/>
            <a:t>(42,2%)</a:t>
          </a:r>
        </a:p>
      </dgm:t>
    </dgm:pt>
    <dgm:pt modelId="{60A0EC94-84CF-487D-8D6E-6192DDEBA947}" type="parTrans" cxnId="{44F07781-3E51-4497-9633-9C86488B9D81}">
      <dgm:prSet/>
      <dgm:spPr/>
      <dgm:t>
        <a:bodyPr/>
        <a:lstStyle/>
        <a:p>
          <a:endParaRPr lang="ru-RU"/>
        </a:p>
      </dgm:t>
    </dgm:pt>
    <dgm:pt modelId="{EAB7F155-A57B-4754-8EDF-107AC53997AD}" type="sibTrans" cxnId="{44F07781-3E51-4497-9633-9C86488B9D81}">
      <dgm:prSet/>
      <dgm:spPr/>
      <dgm:t>
        <a:bodyPr/>
        <a:lstStyle/>
        <a:p>
          <a:endParaRPr lang="ru-RU"/>
        </a:p>
      </dgm:t>
    </dgm:pt>
    <dgm:pt modelId="{03462CEF-629D-4C0E-9836-0922283A0CAC}">
      <dgm:prSet custT="1"/>
      <dgm:spPr>
        <a:solidFill>
          <a:srgbClr val="EF2FD8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"Комфортное жилье и благоприятная среда" на 2016-2020 годы</a:t>
          </a:r>
        </a:p>
        <a:p>
          <a:r>
            <a:rPr lang="ru-RU" sz="900" b="1" i="1"/>
            <a:t>4 377,2 тыс. рублей</a:t>
          </a:r>
        </a:p>
        <a:p>
          <a:r>
            <a:rPr lang="ru-RU" sz="900" b="1" i="1"/>
            <a:t>(57,2%)</a:t>
          </a:r>
        </a:p>
      </dgm:t>
    </dgm:pt>
    <dgm:pt modelId="{F7E88A5C-C5EB-49FB-B834-8F6ED34B052E}" type="parTrans" cxnId="{725D2DF6-C0C8-4196-B6B5-4568139AF1B1}">
      <dgm:prSet/>
      <dgm:spPr/>
      <dgm:t>
        <a:bodyPr/>
        <a:lstStyle/>
        <a:p>
          <a:endParaRPr lang="ru-RU"/>
        </a:p>
      </dgm:t>
    </dgm:pt>
    <dgm:pt modelId="{BAD82401-C5EA-4B33-ACB8-1742F2F93D7C}" type="sibTrans" cxnId="{725D2DF6-C0C8-4196-B6B5-4568139AF1B1}">
      <dgm:prSet/>
      <dgm:spPr/>
      <dgm:t>
        <a:bodyPr/>
        <a:lstStyle/>
        <a:p>
          <a:endParaRPr lang="ru-RU"/>
        </a:p>
      </dgm:t>
    </dgm:pt>
    <dgm:pt modelId="{498243AC-8A94-486C-BB41-96421B724E73}">
      <dgm:prSet custT="1"/>
      <dgm:spPr>
        <a:solidFill>
          <a:srgbClr val="3B27F7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"Строительство жилья" на 2016-2020 годы</a:t>
          </a:r>
        </a:p>
        <a:p>
          <a:r>
            <a:rPr lang="ru-RU" sz="900" b="1" i="1"/>
            <a:t>32,9 тыс. рублей</a:t>
          </a:r>
        </a:p>
        <a:p>
          <a:r>
            <a:rPr lang="ru-RU" sz="900" b="1" i="1"/>
            <a:t>(23,8%)</a:t>
          </a:r>
        </a:p>
      </dgm:t>
    </dgm:pt>
    <dgm:pt modelId="{E2D00B3F-1E4F-479F-8B4B-509DDC5CF002}" type="parTrans" cxnId="{C8C95508-7BF4-46C9-A55B-F6BCFC784850}">
      <dgm:prSet/>
      <dgm:spPr/>
      <dgm:t>
        <a:bodyPr/>
        <a:lstStyle/>
        <a:p>
          <a:endParaRPr lang="ru-RU"/>
        </a:p>
      </dgm:t>
    </dgm:pt>
    <dgm:pt modelId="{C3D3D01C-F402-4AE8-B4D4-A404F0BCC772}" type="sibTrans" cxnId="{C8C95508-7BF4-46C9-A55B-F6BCFC784850}">
      <dgm:prSet/>
      <dgm:spPr/>
      <dgm:t>
        <a:bodyPr/>
        <a:lstStyle/>
        <a:p>
          <a:endParaRPr lang="ru-RU"/>
        </a:p>
      </dgm:t>
    </dgm:pt>
    <dgm:pt modelId="{ACC6E6FD-53F0-4969-9067-DDAC446BBC21}">
      <dgm:prSet custT="1"/>
      <dgm:spPr>
        <a:solidFill>
          <a:srgbClr val="CF3701">
            <a:alpha val="50000"/>
          </a:srgbClr>
        </a:solidFill>
      </dgm:spPr>
      <dgm:t>
        <a:bodyPr/>
        <a:lstStyle/>
        <a:p>
          <a:r>
            <a:rPr lang="ru-RU" sz="900" b="1" i="1"/>
            <a:t>Государственная программа развития транспортного комплекса Республики Беларусь на 2016-2020 годы</a:t>
          </a:r>
        </a:p>
        <a:p>
          <a:r>
            <a:rPr lang="ru-RU" sz="900" b="1" i="1"/>
            <a:t>468,3  тыс. рублей</a:t>
          </a:r>
        </a:p>
        <a:p>
          <a:r>
            <a:rPr lang="ru-RU" sz="900" b="1" i="1"/>
            <a:t>(51,6%)</a:t>
          </a:r>
        </a:p>
      </dgm:t>
    </dgm:pt>
    <dgm:pt modelId="{E1548EB8-8F96-4717-B634-634C065ED8FB}" type="parTrans" cxnId="{C25B43D8-A5B1-4AE0-B5F3-47E1743246FD}">
      <dgm:prSet/>
      <dgm:spPr/>
      <dgm:t>
        <a:bodyPr/>
        <a:lstStyle/>
        <a:p>
          <a:endParaRPr lang="ru-RU"/>
        </a:p>
      </dgm:t>
    </dgm:pt>
    <dgm:pt modelId="{82C27DB7-39F9-488C-B865-C562AF03388D}" type="sibTrans" cxnId="{C25B43D8-A5B1-4AE0-B5F3-47E1743246FD}">
      <dgm:prSet/>
      <dgm:spPr/>
      <dgm:t>
        <a:bodyPr/>
        <a:lstStyle/>
        <a:p>
          <a:endParaRPr lang="ru-RU"/>
        </a:p>
      </dgm:t>
    </dgm:pt>
    <dgm:pt modelId="{9EAF5E28-DA7E-4D0E-B432-DA67F89BD982}">
      <dgm:prSet custT="1"/>
      <dgm:spPr/>
      <dgm:t>
        <a:bodyPr/>
        <a:lstStyle/>
        <a:p>
          <a:pPr algn="ctr"/>
          <a:r>
            <a:rPr lang="ru-RU" sz="900" b="1" i="1"/>
            <a:t>Государственная программа на 2015-2020 годы по увековечению погибших при защите Отечества и сохранению памяти о жертвах войн                                                                                                                                   </a:t>
          </a:r>
        </a:p>
        <a:p>
          <a:pPr algn="ctr"/>
          <a:r>
            <a:rPr lang="ru-RU" sz="900" b="1" i="1"/>
            <a:t>10,1 тыс. рублей          (56,4%)</a:t>
          </a:r>
        </a:p>
      </dgm:t>
    </dgm:pt>
    <dgm:pt modelId="{830AD3F7-1926-4C40-8323-C6DCD9036039}" type="parTrans" cxnId="{FB665A95-A301-403B-B542-0268802107BA}">
      <dgm:prSet/>
      <dgm:spPr/>
      <dgm:t>
        <a:bodyPr/>
        <a:lstStyle/>
        <a:p>
          <a:endParaRPr lang="ru-RU"/>
        </a:p>
      </dgm:t>
    </dgm:pt>
    <dgm:pt modelId="{FD889123-E529-4308-91FF-7E75AD8DBB7B}" type="sibTrans" cxnId="{FB665A95-A301-403B-B542-0268802107BA}">
      <dgm:prSet/>
      <dgm:spPr/>
      <dgm:t>
        <a:bodyPr/>
        <a:lstStyle/>
        <a:p>
          <a:endParaRPr lang="ru-RU"/>
        </a:p>
      </dgm:t>
    </dgm:pt>
    <dgm:pt modelId="{3B15852B-2DD9-4BD5-94A5-7DF8A803C882}">
      <dgm:prSet custT="1"/>
      <dgm:spPr/>
      <dgm:t>
        <a:bodyPr/>
        <a:lstStyle/>
        <a:p>
          <a:r>
            <a:rPr lang="ru-RU" sz="900" b="1" i="1" dirty="0"/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r>
            <a:rPr lang="ru-RU" sz="900" b="1" i="1" dirty="0"/>
            <a:t>360,8 тыс. рублей </a:t>
          </a:r>
        </a:p>
        <a:p>
          <a:r>
            <a:rPr lang="ru-RU" sz="900" b="1" i="1" dirty="0"/>
            <a:t>(37,7%)</a:t>
          </a:r>
        </a:p>
      </dgm:t>
    </dgm:pt>
    <dgm:pt modelId="{1A0AC857-8119-4982-B977-0663DB209818}" type="parTrans" cxnId="{9D4D4C1C-D7ED-4102-B2B0-523D166C8DE3}">
      <dgm:prSet/>
      <dgm:spPr/>
      <dgm:t>
        <a:bodyPr/>
        <a:lstStyle/>
        <a:p>
          <a:endParaRPr lang="ru-RU"/>
        </a:p>
      </dgm:t>
    </dgm:pt>
    <dgm:pt modelId="{1416BA6D-F983-40F6-AB3E-2CC86AD88129}" type="sibTrans" cxnId="{9D4D4C1C-D7ED-4102-B2B0-523D166C8DE3}">
      <dgm:prSet/>
      <dgm:spPr/>
      <dgm:t>
        <a:bodyPr/>
        <a:lstStyle/>
        <a:p>
          <a:endParaRPr lang="ru-RU"/>
        </a:p>
      </dgm:t>
    </dgm:pt>
    <dgm:pt modelId="{5EEB0FFC-356C-4A92-AA49-CA6D1A90010F}" type="pres">
      <dgm:prSet presAssocID="{6229806C-6FA9-4888-9A8C-96974002BABA}" presName="composite" presStyleCnt="0">
        <dgm:presLayoutVars>
          <dgm:chMax val="1"/>
          <dgm:dir/>
          <dgm:resizeHandles val="exact"/>
        </dgm:presLayoutVars>
      </dgm:prSet>
      <dgm:spPr/>
    </dgm:pt>
    <dgm:pt modelId="{02C42E73-E862-4276-ADE7-E5230E9ECF74}" type="pres">
      <dgm:prSet presAssocID="{6229806C-6FA9-4888-9A8C-96974002BABA}" presName="radial" presStyleCnt="0">
        <dgm:presLayoutVars>
          <dgm:animLvl val="ctr"/>
        </dgm:presLayoutVars>
      </dgm:prSet>
      <dgm:spPr/>
    </dgm:pt>
    <dgm:pt modelId="{508E151E-EB4B-4B35-9155-20B6268882D2}" type="pres">
      <dgm:prSet presAssocID="{52B51B6C-C374-498D-A20B-62036F04D2A3}" presName="centerShape" presStyleLbl="vennNode1" presStyleIdx="0" presStyleCnt="14" custScaleX="103083" custLinFactNeighborX="172" custLinFactNeighborY="-516"/>
      <dgm:spPr/>
    </dgm:pt>
    <dgm:pt modelId="{36D5D613-0278-4B55-9C1A-92D2FEF177B3}" type="pres">
      <dgm:prSet presAssocID="{9B5ECB33-08A6-4528-9943-88689DC3D9E9}" presName="node" presStyleLbl="vennNode1" presStyleIdx="1" presStyleCnt="14">
        <dgm:presLayoutVars>
          <dgm:bulletEnabled val="1"/>
        </dgm:presLayoutVars>
      </dgm:prSet>
      <dgm:spPr/>
    </dgm:pt>
    <dgm:pt modelId="{8608077D-9796-4B4C-90D3-2CC6BA160FB9}" type="pres">
      <dgm:prSet presAssocID="{3B15852B-2DD9-4BD5-94A5-7DF8A803C882}" presName="node" presStyleLbl="vennNode1" presStyleIdx="2" presStyleCnt="14">
        <dgm:presLayoutVars>
          <dgm:bulletEnabled val="1"/>
        </dgm:presLayoutVars>
      </dgm:prSet>
      <dgm:spPr/>
    </dgm:pt>
    <dgm:pt modelId="{12A9A307-F4DC-4E97-8082-C4D355F8D942}" type="pres">
      <dgm:prSet presAssocID="{09B57F2C-9932-466B-AECF-F36FB154C4BC}" presName="node" presStyleLbl="vennNode1" presStyleIdx="3" presStyleCnt="14" custRadScaleRad="108979" custRadScaleInc="-65">
        <dgm:presLayoutVars>
          <dgm:bulletEnabled val="1"/>
        </dgm:presLayoutVars>
      </dgm:prSet>
      <dgm:spPr/>
    </dgm:pt>
    <dgm:pt modelId="{A1AC87BF-B70A-4457-91D9-59F486CFB411}" type="pres">
      <dgm:prSet presAssocID="{A5706435-2113-4389-9081-68AF9A2F8C11}" presName="node" presStyleLbl="vennNode1" presStyleIdx="4" presStyleCnt="14" custRadScaleRad="103054" custRadScaleInc="-1492">
        <dgm:presLayoutVars>
          <dgm:bulletEnabled val="1"/>
        </dgm:presLayoutVars>
      </dgm:prSet>
      <dgm:spPr/>
    </dgm:pt>
    <dgm:pt modelId="{22DB6F1B-FAF5-43A9-A983-0443966A118E}" type="pres">
      <dgm:prSet presAssocID="{76FA0786-1BA1-4DB7-AAE3-3BD1E6DB1D8F}" presName="node" presStyleLbl="vennNode1" presStyleIdx="5" presStyleCnt="14" custRadScaleRad="101114" custRadScaleInc="325">
        <dgm:presLayoutVars>
          <dgm:bulletEnabled val="1"/>
        </dgm:presLayoutVars>
      </dgm:prSet>
      <dgm:spPr/>
    </dgm:pt>
    <dgm:pt modelId="{357AC8BE-EBB9-4979-9EDC-83B8130C531C}" type="pres">
      <dgm:prSet presAssocID="{59F941BD-452E-4F37-B646-3B52E1ACEC9B}" presName="node" presStyleLbl="vennNode1" presStyleIdx="6" presStyleCnt="14" custRadScaleRad="111054" custRadScaleInc="-1448">
        <dgm:presLayoutVars>
          <dgm:bulletEnabled val="1"/>
        </dgm:presLayoutVars>
      </dgm:prSet>
      <dgm:spPr/>
    </dgm:pt>
    <dgm:pt modelId="{98CFA143-1ABE-4BBA-890F-28515073233C}" type="pres">
      <dgm:prSet presAssocID="{7D84996D-C6BE-452D-B2EE-BC5CF2405BCD}" presName="node" presStyleLbl="vennNode1" presStyleIdx="7" presStyleCnt="14" custRadScaleRad="105161" custRadScaleInc="-6475">
        <dgm:presLayoutVars>
          <dgm:bulletEnabled val="1"/>
        </dgm:presLayoutVars>
      </dgm:prSet>
      <dgm:spPr/>
    </dgm:pt>
    <dgm:pt modelId="{93404057-5F03-4F66-9BE9-30935AAD0788}" type="pres">
      <dgm:prSet presAssocID="{87939CDA-7674-4F7A-96F1-F06CB62CA449}" presName="node" presStyleLbl="vennNode1" presStyleIdx="8" presStyleCnt="14" custRadScaleRad="104184" custRadScaleInc="-5059">
        <dgm:presLayoutVars>
          <dgm:bulletEnabled val="1"/>
        </dgm:presLayoutVars>
      </dgm:prSet>
      <dgm:spPr/>
    </dgm:pt>
    <dgm:pt modelId="{0CA9B3A2-4761-4674-BE38-9081BD7BEBC2}" type="pres">
      <dgm:prSet presAssocID="{FF644904-EDC8-4425-92A1-3C831476FAF0}" presName="node" presStyleLbl="vennNode1" presStyleIdx="9" presStyleCnt="14" custRadScaleRad="109801" custRadScaleInc="-6171">
        <dgm:presLayoutVars>
          <dgm:bulletEnabled val="1"/>
        </dgm:presLayoutVars>
      </dgm:prSet>
      <dgm:spPr/>
    </dgm:pt>
    <dgm:pt modelId="{B5EEB1EC-1272-442C-A17C-4699757E0C44}" type="pres">
      <dgm:prSet presAssocID="{03462CEF-629D-4C0E-9836-0922283A0CAC}" presName="node" presStyleLbl="vennNode1" presStyleIdx="10" presStyleCnt="14" custRadScaleRad="101226" custRadScaleInc="-5726">
        <dgm:presLayoutVars>
          <dgm:bulletEnabled val="1"/>
        </dgm:presLayoutVars>
      </dgm:prSet>
      <dgm:spPr/>
    </dgm:pt>
    <dgm:pt modelId="{17810361-6C60-4E1E-BC36-870C45D99484}" type="pres">
      <dgm:prSet presAssocID="{498243AC-8A94-486C-BB41-96421B724E73}" presName="node" presStyleLbl="vennNode1" presStyleIdx="11" presStyleCnt="14" custRadScaleRad="105942" custRadScaleInc="-3220">
        <dgm:presLayoutVars>
          <dgm:bulletEnabled val="1"/>
        </dgm:presLayoutVars>
      </dgm:prSet>
      <dgm:spPr/>
    </dgm:pt>
    <dgm:pt modelId="{1580AC7E-5674-4006-9754-6360377E9287}" type="pres">
      <dgm:prSet presAssocID="{ACC6E6FD-53F0-4969-9067-DDAC446BBC21}" presName="node" presStyleLbl="vennNode1" presStyleIdx="12" presStyleCnt="14" custRadScaleRad="104092" custRadScaleInc="-3168">
        <dgm:presLayoutVars>
          <dgm:bulletEnabled val="1"/>
        </dgm:presLayoutVars>
      </dgm:prSet>
      <dgm:spPr/>
    </dgm:pt>
    <dgm:pt modelId="{5A00B1A7-6A26-4389-9BED-8A818F46F4EA}" type="pres">
      <dgm:prSet presAssocID="{9EAF5E28-DA7E-4D0E-B432-DA67F89BD982}" presName="node" presStyleLbl="vennNode1" presStyleIdx="13" presStyleCnt="14" custRadScaleRad="105604" custRadScaleInc="884">
        <dgm:presLayoutVars>
          <dgm:bulletEnabled val="1"/>
        </dgm:presLayoutVars>
      </dgm:prSet>
      <dgm:spPr/>
    </dgm:pt>
  </dgm:ptLst>
  <dgm:cxnLst>
    <dgm:cxn modelId="{88927502-EEFA-4941-8DB9-F42E20FA62A0}" srcId="{52B51B6C-C374-498D-A20B-62036F04D2A3}" destId="{76FA0786-1BA1-4DB7-AAE3-3BD1E6DB1D8F}" srcOrd="4" destOrd="0" parTransId="{162A8BC5-E430-4134-BF91-1FA4CACF1136}" sibTransId="{1B822717-4998-448F-96AB-40BB21B1D282}"/>
    <dgm:cxn modelId="{EFB41905-5BF8-4716-B764-6A154AFEFF96}" srcId="{52B51B6C-C374-498D-A20B-62036F04D2A3}" destId="{A5706435-2113-4389-9081-68AF9A2F8C11}" srcOrd="3" destOrd="0" parTransId="{6BCAFFEA-AA6A-47D9-B31B-F35B9070DF41}" sibTransId="{77BFED2B-E07E-455D-8BB1-65F6800CAF7B}"/>
    <dgm:cxn modelId="{C8C95508-7BF4-46C9-A55B-F6BCFC784850}" srcId="{52B51B6C-C374-498D-A20B-62036F04D2A3}" destId="{498243AC-8A94-486C-BB41-96421B724E73}" srcOrd="10" destOrd="0" parTransId="{E2D00B3F-1E4F-479F-8B4B-509DDC5CF002}" sibTransId="{C3D3D01C-F402-4AE8-B4D4-A404F0BCC772}"/>
    <dgm:cxn modelId="{704DC309-07C3-4AF8-9244-A20045DB1B7D}" type="presOf" srcId="{87939CDA-7674-4F7A-96F1-F06CB62CA449}" destId="{93404057-5F03-4F66-9BE9-30935AAD0788}" srcOrd="0" destOrd="0" presId="urn:microsoft.com/office/officeart/2005/8/layout/radial3"/>
    <dgm:cxn modelId="{E51CD911-B4C4-4541-A584-60CE2C345EBE}" type="presOf" srcId="{498243AC-8A94-486C-BB41-96421B724E73}" destId="{17810361-6C60-4E1E-BC36-870C45D99484}" srcOrd="0" destOrd="0" presId="urn:microsoft.com/office/officeart/2005/8/layout/radial3"/>
    <dgm:cxn modelId="{9D4D4C1C-D7ED-4102-B2B0-523D166C8DE3}" srcId="{52B51B6C-C374-498D-A20B-62036F04D2A3}" destId="{3B15852B-2DD9-4BD5-94A5-7DF8A803C882}" srcOrd="1" destOrd="0" parTransId="{1A0AC857-8119-4982-B977-0663DB209818}" sibTransId="{1416BA6D-F983-40F6-AB3E-2CC86AD88129}"/>
    <dgm:cxn modelId="{D16DFC1E-5B0A-4FC9-B576-F3A2E59F1430}" type="presOf" srcId="{6229806C-6FA9-4888-9A8C-96974002BABA}" destId="{5EEB0FFC-356C-4A92-AA49-CA6D1A90010F}" srcOrd="0" destOrd="0" presId="urn:microsoft.com/office/officeart/2005/8/layout/radial3"/>
    <dgm:cxn modelId="{FE3AF420-7B85-4390-A2F1-FCF45E9B4BD2}" srcId="{52B51B6C-C374-498D-A20B-62036F04D2A3}" destId="{9B5ECB33-08A6-4528-9943-88689DC3D9E9}" srcOrd="0" destOrd="0" parTransId="{7FF6E921-6A1D-4DF5-AAC3-41D3EB0D4198}" sibTransId="{A393ADCD-E11F-482F-AE5B-37FC06355CA9}"/>
    <dgm:cxn modelId="{60CBBD22-C24B-4FF9-8FCD-DF4941C6B9B7}" type="presOf" srcId="{A5706435-2113-4389-9081-68AF9A2F8C11}" destId="{A1AC87BF-B70A-4457-91D9-59F486CFB411}" srcOrd="0" destOrd="0" presId="urn:microsoft.com/office/officeart/2005/8/layout/radial3"/>
    <dgm:cxn modelId="{1C8B783C-E072-4B22-9CD1-17608272A2F5}" type="presOf" srcId="{ACC6E6FD-53F0-4969-9067-DDAC446BBC21}" destId="{1580AC7E-5674-4006-9754-6360377E9287}" srcOrd="0" destOrd="0" presId="urn:microsoft.com/office/officeart/2005/8/layout/radial3"/>
    <dgm:cxn modelId="{3709835F-4800-4FB5-8E7C-985879542582}" type="presOf" srcId="{09B57F2C-9932-466B-AECF-F36FB154C4BC}" destId="{12A9A307-F4DC-4E97-8082-C4D355F8D942}" srcOrd="0" destOrd="0" presId="urn:microsoft.com/office/officeart/2005/8/layout/radial3"/>
    <dgm:cxn modelId="{9AADFE66-A96E-4BD6-8A26-111E6EABBE0A}" type="presOf" srcId="{9EAF5E28-DA7E-4D0E-B432-DA67F89BD982}" destId="{5A00B1A7-6A26-4389-9BED-8A818F46F4EA}" srcOrd="0" destOrd="0" presId="urn:microsoft.com/office/officeart/2005/8/layout/radial3"/>
    <dgm:cxn modelId="{5B17C66C-8B70-48B1-91B4-62B1A384E9C5}" srcId="{52B51B6C-C374-498D-A20B-62036F04D2A3}" destId="{7D84996D-C6BE-452D-B2EE-BC5CF2405BCD}" srcOrd="6" destOrd="0" parTransId="{53B42D17-2260-4272-AF40-17AED5310ED2}" sibTransId="{FB7C96C6-D22B-4AB8-ADE0-D08B009B7A02}"/>
    <dgm:cxn modelId="{4A75DF4E-05CC-442F-97C4-3FA3083EA524}" type="presOf" srcId="{03462CEF-629D-4C0E-9836-0922283A0CAC}" destId="{B5EEB1EC-1272-442C-A17C-4699757E0C44}" srcOrd="0" destOrd="0" presId="urn:microsoft.com/office/officeart/2005/8/layout/radial3"/>
    <dgm:cxn modelId="{346A3A70-51B3-438D-97B4-BD63F48064E2}" type="presOf" srcId="{52B51B6C-C374-498D-A20B-62036F04D2A3}" destId="{508E151E-EB4B-4B35-9155-20B6268882D2}" srcOrd="0" destOrd="0" presId="urn:microsoft.com/office/officeart/2005/8/layout/radial3"/>
    <dgm:cxn modelId="{6AAACD51-D6B3-4216-9ADA-6645F52EBCB4}" type="presOf" srcId="{59F941BD-452E-4F37-B646-3B52E1ACEC9B}" destId="{357AC8BE-EBB9-4979-9EDC-83B8130C531C}" srcOrd="0" destOrd="0" presId="urn:microsoft.com/office/officeart/2005/8/layout/radial3"/>
    <dgm:cxn modelId="{BDF3D873-9BA7-4B29-B04C-37DA6B21B2BF}" srcId="{52B51B6C-C374-498D-A20B-62036F04D2A3}" destId="{87939CDA-7674-4F7A-96F1-F06CB62CA449}" srcOrd="7" destOrd="0" parTransId="{8E25BDD8-C00E-474B-8922-EDF220EEDACD}" sibTransId="{EB1FCA10-8107-4122-9D31-BF1C1FC7162B}"/>
    <dgm:cxn modelId="{44F07781-3E51-4497-9633-9C86488B9D81}" srcId="{52B51B6C-C374-498D-A20B-62036F04D2A3}" destId="{FF644904-EDC8-4425-92A1-3C831476FAF0}" srcOrd="8" destOrd="0" parTransId="{60A0EC94-84CF-487D-8D6E-6192DDEBA947}" sibTransId="{EAB7F155-A57B-4754-8EDF-107AC53997AD}"/>
    <dgm:cxn modelId="{0811D887-F29A-4843-9086-E45839E6F6F1}" srcId="{52B51B6C-C374-498D-A20B-62036F04D2A3}" destId="{09B57F2C-9932-466B-AECF-F36FB154C4BC}" srcOrd="2" destOrd="0" parTransId="{39848F15-BF17-4CF6-A6DD-4E593C0F203F}" sibTransId="{10BC8987-7C72-4CB9-A48D-DDBDC4D1C5F6}"/>
    <dgm:cxn modelId="{FB665A95-A301-403B-B542-0268802107BA}" srcId="{52B51B6C-C374-498D-A20B-62036F04D2A3}" destId="{9EAF5E28-DA7E-4D0E-B432-DA67F89BD982}" srcOrd="12" destOrd="0" parTransId="{830AD3F7-1926-4C40-8323-C6DCD9036039}" sibTransId="{FD889123-E529-4308-91FF-7E75AD8DBB7B}"/>
    <dgm:cxn modelId="{F227CB98-A1C4-45BF-AA6E-38F28D7CEE14}" type="presOf" srcId="{FF644904-EDC8-4425-92A1-3C831476FAF0}" destId="{0CA9B3A2-4761-4674-BE38-9081BD7BEBC2}" srcOrd="0" destOrd="0" presId="urn:microsoft.com/office/officeart/2005/8/layout/radial3"/>
    <dgm:cxn modelId="{406B07A1-DA72-4F48-8C99-541074D89D62}" srcId="{52B51B6C-C374-498D-A20B-62036F04D2A3}" destId="{59F941BD-452E-4F37-B646-3B52E1ACEC9B}" srcOrd="5" destOrd="0" parTransId="{D038E487-710D-48DA-9AD9-D6AA33E3CB10}" sibTransId="{ECE6BB4E-354F-4343-9412-50FA93F4A31B}"/>
    <dgm:cxn modelId="{CBFDE5A4-136F-4614-843B-C8FCDAC97797}" type="presOf" srcId="{3B15852B-2DD9-4BD5-94A5-7DF8A803C882}" destId="{8608077D-9796-4B4C-90D3-2CC6BA160FB9}" srcOrd="0" destOrd="0" presId="urn:microsoft.com/office/officeart/2005/8/layout/radial3"/>
    <dgm:cxn modelId="{C2DD04B5-153E-4AE7-839B-32529BBC414F}" type="presOf" srcId="{7D84996D-C6BE-452D-B2EE-BC5CF2405BCD}" destId="{98CFA143-1ABE-4BBA-890F-28515073233C}" srcOrd="0" destOrd="0" presId="urn:microsoft.com/office/officeart/2005/8/layout/radial3"/>
    <dgm:cxn modelId="{CEB826BD-804E-40EA-9AC5-FDB3C10B4EFB}" srcId="{6229806C-6FA9-4888-9A8C-96974002BABA}" destId="{52B51B6C-C374-498D-A20B-62036F04D2A3}" srcOrd="0" destOrd="0" parTransId="{555DD10B-0D34-4656-B3E3-063E871A2EBE}" sibTransId="{A31B67C6-23C7-4FF9-9ED2-73D1F133CBCF}"/>
    <dgm:cxn modelId="{D8FDCAC4-CDCF-4929-8352-42AE519D1A16}" type="presOf" srcId="{76FA0786-1BA1-4DB7-AAE3-3BD1E6DB1D8F}" destId="{22DB6F1B-FAF5-43A9-A983-0443966A118E}" srcOrd="0" destOrd="0" presId="urn:microsoft.com/office/officeart/2005/8/layout/radial3"/>
    <dgm:cxn modelId="{C25B43D8-A5B1-4AE0-B5F3-47E1743246FD}" srcId="{52B51B6C-C374-498D-A20B-62036F04D2A3}" destId="{ACC6E6FD-53F0-4969-9067-DDAC446BBC21}" srcOrd="11" destOrd="0" parTransId="{E1548EB8-8F96-4717-B634-634C065ED8FB}" sibTransId="{82C27DB7-39F9-488C-B865-C562AF03388D}"/>
    <dgm:cxn modelId="{8D1160DB-13A1-4212-A938-5E2317BF8FFC}" type="presOf" srcId="{9B5ECB33-08A6-4528-9943-88689DC3D9E9}" destId="{36D5D613-0278-4B55-9C1A-92D2FEF177B3}" srcOrd="0" destOrd="0" presId="urn:microsoft.com/office/officeart/2005/8/layout/radial3"/>
    <dgm:cxn modelId="{725D2DF6-C0C8-4196-B6B5-4568139AF1B1}" srcId="{52B51B6C-C374-498D-A20B-62036F04D2A3}" destId="{03462CEF-629D-4C0E-9836-0922283A0CAC}" srcOrd="9" destOrd="0" parTransId="{F7E88A5C-C5EB-49FB-B834-8F6ED34B052E}" sibTransId="{BAD82401-C5EA-4B33-ACB8-1742F2F93D7C}"/>
    <dgm:cxn modelId="{3ED550C7-D250-4003-93A7-BAD49712D6FC}" type="presParOf" srcId="{5EEB0FFC-356C-4A92-AA49-CA6D1A90010F}" destId="{02C42E73-E862-4276-ADE7-E5230E9ECF74}" srcOrd="0" destOrd="0" presId="urn:microsoft.com/office/officeart/2005/8/layout/radial3"/>
    <dgm:cxn modelId="{17FD5009-3047-43D9-96C8-17283CF35AD5}" type="presParOf" srcId="{02C42E73-E862-4276-ADE7-E5230E9ECF74}" destId="{508E151E-EB4B-4B35-9155-20B6268882D2}" srcOrd="0" destOrd="0" presId="urn:microsoft.com/office/officeart/2005/8/layout/radial3"/>
    <dgm:cxn modelId="{EF79951D-C3F9-4548-8189-A5955908AEC7}" type="presParOf" srcId="{02C42E73-E862-4276-ADE7-E5230E9ECF74}" destId="{36D5D613-0278-4B55-9C1A-92D2FEF177B3}" srcOrd="1" destOrd="0" presId="urn:microsoft.com/office/officeart/2005/8/layout/radial3"/>
    <dgm:cxn modelId="{4A136415-6031-4856-8E05-477E06BDB385}" type="presParOf" srcId="{02C42E73-E862-4276-ADE7-E5230E9ECF74}" destId="{8608077D-9796-4B4C-90D3-2CC6BA160FB9}" srcOrd="2" destOrd="0" presId="urn:microsoft.com/office/officeart/2005/8/layout/radial3"/>
    <dgm:cxn modelId="{7030A91C-D8E5-4F0D-B726-5A1F8315FA1A}" type="presParOf" srcId="{02C42E73-E862-4276-ADE7-E5230E9ECF74}" destId="{12A9A307-F4DC-4E97-8082-C4D355F8D942}" srcOrd="3" destOrd="0" presId="urn:microsoft.com/office/officeart/2005/8/layout/radial3"/>
    <dgm:cxn modelId="{CED86565-AFB8-4494-9D4E-D914E5BC3F23}" type="presParOf" srcId="{02C42E73-E862-4276-ADE7-E5230E9ECF74}" destId="{A1AC87BF-B70A-4457-91D9-59F486CFB411}" srcOrd="4" destOrd="0" presId="urn:microsoft.com/office/officeart/2005/8/layout/radial3"/>
    <dgm:cxn modelId="{75D9D2C5-9C05-425C-A3CC-B9618D68A39E}" type="presParOf" srcId="{02C42E73-E862-4276-ADE7-E5230E9ECF74}" destId="{22DB6F1B-FAF5-43A9-A983-0443966A118E}" srcOrd="5" destOrd="0" presId="urn:microsoft.com/office/officeart/2005/8/layout/radial3"/>
    <dgm:cxn modelId="{64128F71-D87C-4B40-8D47-51A3D9E8925D}" type="presParOf" srcId="{02C42E73-E862-4276-ADE7-E5230E9ECF74}" destId="{357AC8BE-EBB9-4979-9EDC-83B8130C531C}" srcOrd="6" destOrd="0" presId="urn:microsoft.com/office/officeart/2005/8/layout/radial3"/>
    <dgm:cxn modelId="{562A0925-B663-4993-AA6C-B0CFD1795223}" type="presParOf" srcId="{02C42E73-E862-4276-ADE7-E5230E9ECF74}" destId="{98CFA143-1ABE-4BBA-890F-28515073233C}" srcOrd="7" destOrd="0" presId="urn:microsoft.com/office/officeart/2005/8/layout/radial3"/>
    <dgm:cxn modelId="{9ED07B60-8E5B-43A7-8A2F-5FBE7F11291F}" type="presParOf" srcId="{02C42E73-E862-4276-ADE7-E5230E9ECF74}" destId="{93404057-5F03-4F66-9BE9-30935AAD0788}" srcOrd="8" destOrd="0" presId="urn:microsoft.com/office/officeart/2005/8/layout/radial3"/>
    <dgm:cxn modelId="{B6C0F4F7-B3DF-4660-87C7-F04ABD7C7CBF}" type="presParOf" srcId="{02C42E73-E862-4276-ADE7-E5230E9ECF74}" destId="{0CA9B3A2-4761-4674-BE38-9081BD7BEBC2}" srcOrd="9" destOrd="0" presId="urn:microsoft.com/office/officeart/2005/8/layout/radial3"/>
    <dgm:cxn modelId="{90F73774-044B-444C-B64F-1946B9D23481}" type="presParOf" srcId="{02C42E73-E862-4276-ADE7-E5230E9ECF74}" destId="{B5EEB1EC-1272-442C-A17C-4699757E0C44}" srcOrd="10" destOrd="0" presId="urn:microsoft.com/office/officeart/2005/8/layout/radial3"/>
    <dgm:cxn modelId="{6012742C-2011-4A9C-BFD3-482760B1AEB0}" type="presParOf" srcId="{02C42E73-E862-4276-ADE7-E5230E9ECF74}" destId="{17810361-6C60-4E1E-BC36-870C45D99484}" srcOrd="11" destOrd="0" presId="urn:microsoft.com/office/officeart/2005/8/layout/radial3"/>
    <dgm:cxn modelId="{73D97A2A-A056-40A1-B476-F8676B952B18}" type="presParOf" srcId="{02C42E73-E862-4276-ADE7-E5230E9ECF74}" destId="{1580AC7E-5674-4006-9754-6360377E9287}" srcOrd="12" destOrd="0" presId="urn:microsoft.com/office/officeart/2005/8/layout/radial3"/>
    <dgm:cxn modelId="{606C69BD-3D95-455B-AA59-97D93D9CDDC0}" type="presParOf" srcId="{02C42E73-E862-4276-ADE7-E5230E9ECF74}" destId="{5A00B1A7-6A26-4389-9BED-8A818F46F4EA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E151E-EB4B-4B35-9155-20B6268882D2}">
      <dsp:nvSpPr>
        <dsp:cNvPr id="0" name=""/>
        <dsp:cNvSpPr/>
      </dsp:nvSpPr>
      <dsp:spPr>
        <a:xfrm>
          <a:off x="2912975" y="1852917"/>
          <a:ext cx="3272373" cy="3174503"/>
        </a:xfrm>
        <a:prstGeom prst="ellipse">
          <a:avLst/>
        </a:prstGeom>
        <a:solidFill>
          <a:srgbClr val="EF2FD8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i="1" kern="1200" dirty="0"/>
            <a:t>ГОСУДАРСТВЕННЫЕ ПРОГРАММЫ 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/>
            <a:t>План на 2020 год –      </a:t>
          </a:r>
          <a:r>
            <a:rPr lang="en-US" sz="1600" b="1" i="1" kern="1200" dirty="0"/>
            <a:t>   </a:t>
          </a:r>
          <a:r>
            <a:rPr lang="ru-RU" sz="1600" b="1" i="1" kern="1200" dirty="0"/>
            <a:t> 70 175,8 тыс. рублей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 dirty="0"/>
            <a:t>(за </a:t>
          </a:r>
          <a:r>
            <a:rPr lang="en-US" sz="1600" b="1" i="1" kern="1200" dirty="0"/>
            <a:t>I</a:t>
          </a:r>
          <a:r>
            <a:rPr lang="ru-RU" sz="1600" b="1" i="1" kern="1200" dirty="0"/>
            <a:t> полугодие освоено                         35 215,6 тыс. рублей, 50,2%)</a:t>
          </a:r>
        </a:p>
      </dsp:txBody>
      <dsp:txXfrm>
        <a:off x="3392203" y="2317812"/>
        <a:ext cx="2313917" cy="2244713"/>
      </dsp:txXfrm>
    </dsp:sp>
    <dsp:sp modelId="{36D5D613-0278-4B55-9C1A-92D2FEF177B3}">
      <dsp:nvSpPr>
        <dsp:cNvPr id="0" name=""/>
        <dsp:cNvSpPr/>
      </dsp:nvSpPr>
      <dsp:spPr>
        <a:xfrm>
          <a:off x="3746407" y="20239"/>
          <a:ext cx="1587251" cy="1587251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развития аграрного бизнеса в Республике Беларусь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975,2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(44,8,0%)</a:t>
          </a:r>
        </a:p>
      </dsp:txBody>
      <dsp:txXfrm>
        <a:off x="3978855" y="252687"/>
        <a:ext cx="1122355" cy="1122355"/>
      </dsp:txXfrm>
    </dsp:sp>
    <dsp:sp modelId="{8608077D-9796-4B4C-90D3-2CC6BA160FB9}">
      <dsp:nvSpPr>
        <dsp:cNvPr id="0" name=""/>
        <dsp:cNvSpPr/>
      </dsp:nvSpPr>
      <dsp:spPr>
        <a:xfrm>
          <a:off x="4979639" y="324203"/>
          <a:ext cx="1587251" cy="15872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360,8 тыс. рублей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(37,7%)</a:t>
          </a:r>
        </a:p>
      </dsp:txBody>
      <dsp:txXfrm>
        <a:off x="5212087" y="556651"/>
        <a:ext cx="1122355" cy="1122355"/>
      </dsp:txXfrm>
    </dsp:sp>
    <dsp:sp modelId="{12A9A307-F4DC-4E97-8082-C4D355F8D942}">
      <dsp:nvSpPr>
        <dsp:cNvPr id="0" name=""/>
        <dsp:cNvSpPr/>
      </dsp:nvSpPr>
      <dsp:spPr>
        <a:xfrm>
          <a:off x="6125932" y="1030358"/>
          <a:ext cx="1587251" cy="158725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о социальной защите и содействии занятости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612,2 тыс. рубле</a:t>
          </a:r>
          <a:r>
            <a:rPr lang="ru-RU" sz="900" kern="1200"/>
            <a:t>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(45,1%)</a:t>
          </a:r>
        </a:p>
      </dsp:txBody>
      <dsp:txXfrm>
        <a:off x="6358380" y="1262806"/>
        <a:ext cx="1122355" cy="1122355"/>
      </dsp:txXfrm>
    </dsp:sp>
    <dsp:sp modelId="{A1AC87BF-B70A-4457-91D9-59F486CFB411}">
      <dsp:nvSpPr>
        <dsp:cNvPr id="0" name=""/>
        <dsp:cNvSpPr/>
      </dsp:nvSpPr>
      <dsp:spPr>
        <a:xfrm>
          <a:off x="6458754" y="2324725"/>
          <a:ext cx="1587251" cy="1587251"/>
        </a:xfrm>
        <a:prstGeom prst="ellipse">
          <a:avLst/>
        </a:prstGeom>
        <a:solidFill>
          <a:srgbClr val="2FE226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"Здоровье народа и демографическая безопасность Республики Беларусь"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8 659,9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(49,0%)</a:t>
          </a:r>
        </a:p>
      </dsp:txBody>
      <dsp:txXfrm>
        <a:off x="6691202" y="2557173"/>
        <a:ext cx="1122355" cy="1122355"/>
      </dsp:txXfrm>
    </dsp:sp>
    <dsp:sp modelId="{22DB6F1B-FAF5-43A9-A983-0443966A118E}">
      <dsp:nvSpPr>
        <dsp:cNvPr id="0" name=""/>
        <dsp:cNvSpPr/>
      </dsp:nvSpPr>
      <dsp:spPr>
        <a:xfrm>
          <a:off x="6253794" y="3629364"/>
          <a:ext cx="1587251" cy="1587251"/>
        </a:xfrm>
        <a:prstGeom prst="ellipse">
          <a:avLst/>
        </a:prstGeom>
        <a:solidFill>
          <a:srgbClr val="00B0F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19,7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/>
            <a:t>(76,7%)</a:t>
          </a:r>
        </a:p>
      </dsp:txBody>
      <dsp:txXfrm>
        <a:off x="6486242" y="3861812"/>
        <a:ext cx="1122355" cy="1122355"/>
      </dsp:txXfrm>
    </dsp:sp>
    <dsp:sp modelId="{357AC8BE-EBB9-4979-9EDC-83B8130C531C}">
      <dsp:nvSpPr>
        <dsp:cNvPr id="0" name=""/>
        <dsp:cNvSpPr/>
      </dsp:nvSpPr>
      <dsp:spPr>
        <a:xfrm>
          <a:off x="5716039" y="4866082"/>
          <a:ext cx="1587251" cy="1587251"/>
        </a:xfrm>
        <a:prstGeom prst="ellipse">
          <a:avLst/>
        </a:prstGeom>
        <a:solidFill>
          <a:srgbClr val="3B27F7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"Беларусь гостеприимная"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0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(0%)</a:t>
          </a:r>
        </a:p>
      </dsp:txBody>
      <dsp:txXfrm>
        <a:off x="5948487" y="5098530"/>
        <a:ext cx="1122355" cy="1122355"/>
      </dsp:txXfrm>
    </dsp:sp>
    <dsp:sp modelId="{98CFA143-1ABE-4BBA-890F-28515073233C}">
      <dsp:nvSpPr>
        <dsp:cNvPr id="0" name=""/>
        <dsp:cNvSpPr/>
      </dsp:nvSpPr>
      <dsp:spPr>
        <a:xfrm>
          <a:off x="4498708" y="5270748"/>
          <a:ext cx="1587251" cy="1587251"/>
        </a:xfrm>
        <a:prstGeom prst="ellipse">
          <a:avLst/>
        </a:prstGeom>
        <a:solidFill>
          <a:srgbClr val="FD984D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"Образование и молодежная политика"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16 989,1 тыс. рублей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(54,8%)</a:t>
          </a:r>
        </a:p>
      </dsp:txBody>
      <dsp:txXfrm>
        <a:off x="4731156" y="5503196"/>
        <a:ext cx="1122355" cy="1122355"/>
      </dsp:txXfrm>
    </dsp:sp>
    <dsp:sp modelId="{93404057-5F03-4F66-9BE9-30935AAD0788}">
      <dsp:nvSpPr>
        <dsp:cNvPr id="0" name=""/>
        <dsp:cNvSpPr/>
      </dsp:nvSpPr>
      <dsp:spPr>
        <a:xfrm>
          <a:off x="3150594" y="5270748"/>
          <a:ext cx="1587251" cy="158725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"Культура Беларуси"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1 798,0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(40,7%)</a:t>
          </a:r>
        </a:p>
      </dsp:txBody>
      <dsp:txXfrm>
        <a:off x="3383042" y="5503196"/>
        <a:ext cx="1122355" cy="1122355"/>
      </dsp:txXfrm>
    </dsp:sp>
    <dsp:sp modelId="{0CA9B3A2-4761-4674-BE38-9081BD7BEBC2}">
      <dsp:nvSpPr>
        <dsp:cNvPr id="0" name=""/>
        <dsp:cNvSpPr/>
      </dsp:nvSpPr>
      <dsp:spPr>
        <a:xfrm>
          <a:off x="1880114" y="4911575"/>
          <a:ext cx="1587251" cy="1587251"/>
        </a:xfrm>
        <a:prstGeom prst="ellipse">
          <a:avLst/>
        </a:prstGeom>
        <a:solidFill>
          <a:srgbClr val="00B05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развития физической культуры и спорта в Республике Беларусь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912,2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(42,2%)</a:t>
          </a:r>
        </a:p>
      </dsp:txBody>
      <dsp:txXfrm>
        <a:off x="2112562" y="5144023"/>
        <a:ext cx="1122355" cy="1122355"/>
      </dsp:txXfrm>
    </dsp:sp>
    <dsp:sp modelId="{B5EEB1EC-1272-442C-A17C-4699757E0C44}">
      <dsp:nvSpPr>
        <dsp:cNvPr id="0" name=""/>
        <dsp:cNvSpPr/>
      </dsp:nvSpPr>
      <dsp:spPr>
        <a:xfrm>
          <a:off x="1262063" y="3695614"/>
          <a:ext cx="1587251" cy="1587251"/>
        </a:xfrm>
        <a:prstGeom prst="ellipse">
          <a:avLst/>
        </a:prstGeom>
        <a:solidFill>
          <a:srgbClr val="EF2FD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"Комфортное жилье и благоприятная среда"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4 377,2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(57,2%)</a:t>
          </a:r>
        </a:p>
      </dsp:txBody>
      <dsp:txXfrm>
        <a:off x="1494511" y="3928062"/>
        <a:ext cx="1122355" cy="1122355"/>
      </dsp:txXfrm>
    </dsp:sp>
    <dsp:sp modelId="{17810361-6C60-4E1E-BC36-870C45D99484}">
      <dsp:nvSpPr>
        <dsp:cNvPr id="0" name=""/>
        <dsp:cNvSpPr/>
      </dsp:nvSpPr>
      <dsp:spPr>
        <a:xfrm>
          <a:off x="950596" y="2378529"/>
          <a:ext cx="1587251" cy="1587251"/>
        </a:xfrm>
        <a:prstGeom prst="ellipse">
          <a:avLst/>
        </a:prstGeom>
        <a:solidFill>
          <a:srgbClr val="3B27F7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"Строительство жилья"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32,9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(23,8%)</a:t>
          </a:r>
        </a:p>
      </dsp:txBody>
      <dsp:txXfrm>
        <a:off x="1183044" y="2610977"/>
        <a:ext cx="1122355" cy="1122355"/>
      </dsp:txXfrm>
    </dsp:sp>
    <dsp:sp modelId="{1580AC7E-5674-4006-9754-6360377E9287}">
      <dsp:nvSpPr>
        <dsp:cNvPr id="0" name=""/>
        <dsp:cNvSpPr/>
      </dsp:nvSpPr>
      <dsp:spPr>
        <a:xfrm>
          <a:off x="1449337" y="1139766"/>
          <a:ext cx="1587251" cy="1587251"/>
        </a:xfrm>
        <a:prstGeom prst="ellipse">
          <a:avLst/>
        </a:prstGeom>
        <a:solidFill>
          <a:srgbClr val="CF370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развития транспортного комплекса Республики Беларусь на 2016-2020 годы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468,3  тыс. рублей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(51,6%)</a:t>
          </a:r>
        </a:p>
      </dsp:txBody>
      <dsp:txXfrm>
        <a:off x="1681785" y="1372214"/>
        <a:ext cx="1122355" cy="1122355"/>
      </dsp:txXfrm>
    </dsp:sp>
    <dsp:sp modelId="{5A00B1A7-6A26-4389-9BED-8A818F46F4EA}">
      <dsp:nvSpPr>
        <dsp:cNvPr id="0" name=""/>
        <dsp:cNvSpPr/>
      </dsp:nvSpPr>
      <dsp:spPr>
        <a:xfrm>
          <a:off x="2454679" y="186983"/>
          <a:ext cx="1587251" cy="158725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Государственная программа на 2015-2020 годы по увековечению погибших при защите Отечества и сохранению памяти о жертвах войн                                                                                                                                  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/>
            <a:t>10,1 тыс. рублей          (56,4%)</a:t>
          </a:r>
        </a:p>
      </dsp:txBody>
      <dsp:txXfrm>
        <a:off x="2687127" y="419431"/>
        <a:ext cx="1122355" cy="1122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0.85893</cdr:x>
      <cdr:y>0.0284</cdr:y>
    </cdr:from>
    <cdr:to>
      <cdr:x>0.97654</cdr:x>
      <cdr:y>0.07874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351520" y="205740"/>
          <a:ext cx="1123322" cy="3733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2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9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6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0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8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9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1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4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22EB3-FD80-4E60-BB6B-BC2118BAEA8A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AE11A-5194-4795-83A3-9A5F9E89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8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09" y="0"/>
            <a:ext cx="10363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31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53029"/>
              </p:ext>
            </p:extLst>
          </p:nvPr>
        </p:nvGraphicFramePr>
        <p:xfrm>
          <a:off x="0" y="0"/>
          <a:ext cx="12192001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952">
                  <a:extLst>
                    <a:ext uri="{9D8B030D-6E8A-4147-A177-3AD203B41FA5}">
                      <a16:colId xmlns:a16="http://schemas.microsoft.com/office/drawing/2014/main" val="3880253631"/>
                    </a:ext>
                  </a:extLst>
                </a:gridCol>
                <a:gridCol w="1345324">
                  <a:extLst>
                    <a:ext uri="{9D8B030D-6E8A-4147-A177-3AD203B41FA5}">
                      <a16:colId xmlns:a16="http://schemas.microsoft.com/office/drawing/2014/main" val="2260773316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1573421902"/>
                    </a:ext>
                  </a:extLst>
                </a:gridCol>
                <a:gridCol w="1114097">
                  <a:extLst>
                    <a:ext uri="{9D8B030D-6E8A-4147-A177-3AD203B41FA5}">
                      <a16:colId xmlns:a16="http://schemas.microsoft.com/office/drawing/2014/main" val="3339254918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1411214168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2785780855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3362779744"/>
                    </a:ext>
                  </a:extLst>
                </a:gridCol>
              </a:tblGrid>
              <a:tr h="589934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3200" b="1" u="none" strike="noStrike" dirty="0">
                          <a:effectLst/>
                        </a:rPr>
                        <a:t>Финансирование ЖКХ 2019-2020 гг.</a:t>
                      </a:r>
                      <a:endParaRPr lang="ru-RU" sz="3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57999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тыс. руб.</a:t>
                      </a:r>
                      <a:endParaRPr lang="ru-RU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58547977"/>
                  </a:ext>
                </a:extLst>
              </a:tr>
              <a:tr h="37702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2019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2020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91455"/>
                  </a:ext>
                </a:extLst>
              </a:tr>
              <a:tr h="1447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 Наименование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 Исполнено за отчетный период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 Уточненный план на год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темп роста, 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 Исполнено на 01.07.2020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% исполнения годового плана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 Остаток исполнения к плану на год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1622326"/>
                  </a:ext>
                </a:extLst>
              </a:tr>
              <a:tr h="108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 ВСЕГО: ЖИЛИЩНО-КОММУНАЛЬНЫЕ УСЛУГИ И ЖИЛИЩНОЕ СТРОИТЕЛЬСТВО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10 930,1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7 869,8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72,0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4 382,1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55,7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3 487,7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1029590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в т.ч село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243,5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205,9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84,5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101,1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49,1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104,8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9150417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город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10 686,6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7 663,9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71,7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4 281,0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55,9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3 382,9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6849294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СУБСИДИИ ЖКУ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4 739,2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5 121,8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108,1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3 164,5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61,8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1 957,3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644346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ЛЬГОТЫ ПО ЖКУ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30,8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39,2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127,2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28,9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73,8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10,3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3662947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РЕМОНТ ЖИЛФОНДА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628,3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895,7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142,6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290,1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32,3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605,6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741236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БЛАГОУСТРОЙСТВО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4 569,1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1 733,2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37,9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859,8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49,6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873,4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1794675"/>
                  </a:ext>
                </a:extLst>
              </a:tr>
              <a:tr h="37024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ПРОЧИЕ РАСХОДЫ В ОБЛАСТИ ЖКХ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38,1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47,4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124,3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33,3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70,3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14,1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319424"/>
                  </a:ext>
                </a:extLst>
              </a:tr>
              <a:tr h="372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КАПИТАЛЬНЫЕ 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924,5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32,4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3,5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5,4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>
                          <a:effectLst/>
                        </a:rPr>
                        <a:t>16,7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>
                          <a:effectLst/>
                        </a:rPr>
                        <a:t>27,0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671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00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0705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34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8954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3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363495"/>
              </p:ext>
            </p:extLst>
          </p:nvPr>
        </p:nvGraphicFramePr>
        <p:xfrm>
          <a:off x="0" y="0"/>
          <a:ext cx="12192000" cy="681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050677"/>
              </p:ext>
            </p:extLst>
          </p:nvPr>
        </p:nvGraphicFramePr>
        <p:xfrm>
          <a:off x="4336472" y="1082402"/>
          <a:ext cx="7855528" cy="573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98072" y="231230"/>
            <a:ext cx="81333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dirty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</a:t>
            </a:r>
            <a:r>
              <a:rPr lang="ru-RU" sz="2800" b="1" dirty="0" err="1">
                <a:solidFill>
                  <a:srgbClr val="000000"/>
                </a:solidFill>
                <a:latin typeface="Calibri"/>
                <a:cs typeface="Calibri"/>
              </a:rPr>
              <a:t>Пружанского</a:t>
            </a:r>
            <a:r>
              <a:rPr lang="ru-RU" sz="2800" b="1" dirty="0">
                <a:solidFill>
                  <a:srgbClr val="000000"/>
                </a:solidFill>
                <a:latin typeface="Calibri"/>
                <a:cs typeface="Calibri"/>
              </a:rPr>
              <a:t> района </a:t>
            </a:r>
          </a:p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dirty="0">
                <a:solidFill>
                  <a:srgbClr val="000000"/>
                </a:solidFill>
                <a:latin typeface="Calibri"/>
                <a:cs typeface="Calibri"/>
              </a:rPr>
              <a:t> за январь-июнь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182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312481"/>
              </p:ext>
            </p:extLst>
          </p:nvPr>
        </p:nvGraphicFramePr>
        <p:xfrm>
          <a:off x="0" y="-1"/>
          <a:ext cx="6608618" cy="698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813763"/>
              </p:ext>
            </p:extLst>
          </p:nvPr>
        </p:nvGraphicFramePr>
        <p:xfrm>
          <a:off x="6608619" y="0"/>
          <a:ext cx="55833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84218" y="0"/>
            <a:ext cx="8285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/>
              <a:t>Удельный вес собственных доходов за январь-июнь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5842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32162"/>
              </p:ext>
            </p:extLst>
          </p:nvPr>
        </p:nvGraphicFramePr>
        <p:xfrm>
          <a:off x="637310" y="0"/>
          <a:ext cx="1054330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Лист" r:id="rId3" imgW="8343810" imgH="8296185" progId="Excel.Sheet.12">
                  <p:embed/>
                </p:oleObj>
              </mc:Choice>
              <mc:Fallback>
                <p:oleObj name="Лист" r:id="rId3" imgW="8343810" imgH="8296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310" y="0"/>
                        <a:ext cx="10543308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9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335284"/>
              </p:ext>
            </p:extLst>
          </p:nvPr>
        </p:nvGraphicFramePr>
        <p:xfrm>
          <a:off x="0" y="209550"/>
          <a:ext cx="5971309" cy="664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79434"/>
              </p:ext>
            </p:extLst>
          </p:nvPr>
        </p:nvGraphicFramePr>
        <p:xfrm>
          <a:off x="6345382" y="568036"/>
          <a:ext cx="5728420" cy="628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2559" y="223404"/>
            <a:ext cx="9491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dirty="0">
                <a:solidFill>
                  <a:srgbClr val="000000"/>
                </a:solidFill>
                <a:latin typeface="Calibri"/>
                <a:cs typeface="Calibri"/>
              </a:rPr>
              <a:t>Структура доходов бюджета по категориям плательщиков  </a:t>
            </a:r>
          </a:p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800" b="1" dirty="0">
                <a:solidFill>
                  <a:srgbClr val="000000"/>
                </a:solidFill>
                <a:latin typeface="Calibri"/>
                <a:cs typeface="Calibri"/>
              </a:rPr>
              <a:t>            за 1-е полугодие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55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1BFAC8A-8CD1-4260-A9CD-A08BF8AC4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4785013"/>
              </p:ext>
            </p:extLst>
          </p:nvPr>
        </p:nvGraphicFramePr>
        <p:xfrm>
          <a:off x="1407824" y="0"/>
          <a:ext cx="908006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23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086132"/>
              </p:ext>
            </p:extLst>
          </p:nvPr>
        </p:nvGraphicFramePr>
        <p:xfrm>
          <a:off x="1" y="0"/>
          <a:ext cx="597130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557231"/>
              </p:ext>
            </p:extLst>
          </p:nvPr>
        </p:nvGraphicFramePr>
        <p:xfrm>
          <a:off x="5971309" y="0"/>
          <a:ext cx="622069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5346" y="152400"/>
            <a:ext cx="10489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cs typeface="Calibri"/>
              </a:rPr>
              <a:t>Удельный вес первоочередных и прочих расходов за I полугодие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936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692800"/>
              </p:ext>
            </p:extLst>
          </p:nvPr>
        </p:nvGraphicFramePr>
        <p:xfrm>
          <a:off x="221673" y="0"/>
          <a:ext cx="11748655" cy="684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Лист" r:id="rId3" imgW="7458210" imgH="4343400" progId="Excel.Sheet.12">
                  <p:embed/>
                </p:oleObj>
              </mc:Choice>
              <mc:Fallback>
                <p:oleObj name="Лист" r:id="rId3" imgW="7458210" imgH="4343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673" y="0"/>
                        <a:ext cx="11748655" cy="6842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16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9372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705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605</Words>
  <Application>Microsoft Office PowerPoint</Application>
  <PresentationFormat>Широкоэкранный</PresentationFormat>
  <Paragraphs>219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Cyr</vt:lpstr>
      <vt:lpstr>Calibri</vt:lpstr>
      <vt:lpstr>Calibri Light</vt:lpstr>
      <vt:lpstr>Times New Roman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Прокопович Дмитрий Николаевич</dc:creator>
  <cp:lastModifiedBy>Красовская Наталия Николаевна</cp:lastModifiedBy>
  <cp:revision>29</cp:revision>
  <dcterms:created xsi:type="dcterms:W3CDTF">2020-07-30T06:00:31Z</dcterms:created>
  <dcterms:modified xsi:type="dcterms:W3CDTF">2020-07-30T12:14:32Z</dcterms:modified>
</cp:coreProperties>
</file>